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F1521-23D5-48D1-8D04-F88DE5303C80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BAE0D-7DD6-4086-8E11-9BD2E145A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9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GF is the Fermi constant,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ap,n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effective proton (neutron) coupling strengths,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Sp,n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expectation values for the nucleon spins in the target nucleus and J is the nuclear spin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AE0D-7DD6-4086-8E11-9BD2E145AF1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PICASSO experiment - searching for cold dark matter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40166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Robert </a:t>
            </a:r>
            <a:r>
              <a:rPr lang="en-US" dirty="0" err="1" smtClean="0"/>
              <a:t>Filgas</a:t>
            </a:r>
            <a:endParaRPr lang="en-US" dirty="0" smtClean="0"/>
          </a:p>
          <a:p>
            <a:endParaRPr lang="en-US" sz="1300" dirty="0" smtClean="0"/>
          </a:p>
          <a:p>
            <a:r>
              <a:rPr lang="en-US" sz="2400" dirty="0" smtClean="0"/>
              <a:t>on behalf of the PICASSO collaboration</a:t>
            </a:r>
            <a:endParaRPr lang="cs-CZ" sz="2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547664" y="841124"/>
            <a:ext cx="7334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Institute of Experimental and Applied Physics, CTU in Prague</a:t>
            </a:r>
          </a:p>
        </p:txBody>
      </p:sp>
      <p:pic>
        <p:nvPicPr>
          <p:cNvPr id="1026" name="Picture 2" descr="C:\Users\LOBO\Desktop\Obráze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7" y="488898"/>
            <a:ext cx="1485985" cy="12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06193" y="6334270"/>
            <a:ext cx="8806367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77. Jahrestagung der DPG und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DPG-Frühjahrstagung, Dresden, March 2013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 threshold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94674"/>
            <a:ext cx="5775465" cy="4880986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772482" y="2559585"/>
            <a:ext cx="143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aseline="30000" dirty="0" smtClean="0"/>
              <a:t>210</a:t>
            </a:r>
            <a:r>
              <a:rPr lang="en-CA" dirty="0" smtClean="0"/>
              <a:t>Pb recoil</a:t>
            </a:r>
            <a:endParaRPr lang="en-CA" dirty="0"/>
          </a:p>
        </p:txBody>
      </p:sp>
      <p:sp>
        <p:nvSpPr>
          <p:cNvPr id="5" name="TextBox 8"/>
          <p:cNvSpPr txBox="1"/>
          <p:nvPr/>
        </p:nvSpPr>
        <p:spPr>
          <a:xfrm>
            <a:off x="2901080" y="2924615"/>
            <a:ext cx="160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CA" dirty="0" smtClean="0"/>
              <a:t> Bragg peak</a:t>
            </a:r>
            <a:endParaRPr lang="en-CA" dirty="0"/>
          </a:p>
        </p:txBody>
      </p:sp>
      <p:cxnSp>
        <p:nvCxnSpPr>
          <p:cNvPr id="6" name="Straight Arrow Connector 9"/>
          <p:cNvCxnSpPr/>
          <p:nvPr/>
        </p:nvCxnSpPr>
        <p:spPr>
          <a:xfrm flipH="1">
            <a:off x="2745660" y="3095834"/>
            <a:ext cx="196223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1"/>
          <p:cNvCxnSpPr/>
          <p:nvPr/>
        </p:nvCxnSpPr>
        <p:spPr>
          <a:xfrm flipH="1">
            <a:off x="2425603" y="2708920"/>
            <a:ext cx="320057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2"/>
              <p:cNvSpPr txBox="1"/>
              <p:nvPr/>
            </p:nvSpPr>
            <p:spPr>
              <a:xfrm>
                <a:off x="1115614" y="5099927"/>
                <a:ext cx="1826267" cy="37478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𝑅𝑒𝑐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𝐹</m:t>
                          </m:r>
                        </m:sup>
                      </m:sSubSup>
                      <m:r>
                        <a:rPr lang="en-CA" i="1">
                          <a:latin typeface="Cambria Math"/>
                        </a:rPr>
                        <m:t>=0.18∙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4" y="5099927"/>
                <a:ext cx="1826267" cy="3747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obsah 2"/>
          <p:cNvSpPr txBox="1">
            <a:spLocks/>
          </p:cNvSpPr>
          <p:nvPr/>
        </p:nvSpPr>
        <p:spPr>
          <a:xfrm>
            <a:off x="6026984" y="2295007"/>
            <a:ext cx="3117016" cy="2880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1600" dirty="0" smtClean="0"/>
              <a:t>PICASSO detectors are threshold detectors</a:t>
            </a:r>
          </a:p>
          <a:p>
            <a:pPr>
              <a:buFont typeface="Courier New" pitchFamily="49" charset="0"/>
              <a:buChar char="o"/>
            </a:pPr>
            <a:endParaRPr lang="en-US" sz="1600" dirty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Calibration with mono-energetic neutron beam</a:t>
            </a:r>
          </a:p>
          <a:p>
            <a:pPr>
              <a:buFont typeface="Courier New" pitchFamily="49" charset="0"/>
              <a:buChar char="o"/>
            </a:pPr>
            <a:endParaRPr lang="en-US" sz="1600" dirty="0"/>
          </a:p>
          <a:p>
            <a:pPr>
              <a:buFont typeface="Courier New" pitchFamily="49" charset="0"/>
              <a:buChar char="o"/>
            </a:pPr>
            <a:r>
              <a:rPr lang="en-CA" sz="1600" dirty="0"/>
              <a:t>Neutron inducted nuclear recoils similar to WIMPs</a:t>
            </a:r>
          </a:p>
          <a:p>
            <a:pPr>
              <a:buFont typeface="Courier New" pitchFamily="49" charset="0"/>
              <a:buChar char="o"/>
            </a:pPr>
            <a:endParaRPr lang="en-CA" sz="1600" dirty="0" smtClean="0"/>
          </a:p>
          <a:p>
            <a:pPr>
              <a:buFont typeface="Courier New" pitchFamily="49" charset="0"/>
              <a:buChar char="o"/>
            </a:pPr>
            <a:r>
              <a:rPr lang="en-CA" sz="1600" dirty="0" smtClean="0"/>
              <a:t>Alpha measurements consistent with calibration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518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Detector response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96E311-389E-4170-AD61-ED2C30B0C86E}" type="slidenum">
              <a:rPr lang="en-CA" smtClean="0"/>
              <a:t>11</a:t>
            </a:fld>
            <a:endParaRPr lang="en-C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72" y="836712"/>
            <a:ext cx="6562280" cy="4680520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308935" y="5807005"/>
            <a:ext cx="174278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CA" dirty="0" smtClean="0"/>
              <a:t> – particles </a:t>
            </a:r>
          </a:p>
          <a:p>
            <a:r>
              <a:rPr lang="en-CA" dirty="0" smtClean="0"/>
              <a:t>5.6 MeV of </a:t>
            </a:r>
            <a:r>
              <a:rPr lang="en-CA" baseline="30000" dirty="0" smtClean="0"/>
              <a:t>226</a:t>
            </a:r>
            <a:r>
              <a:rPr lang="en-CA" dirty="0" smtClean="0"/>
              <a:t>Ra</a:t>
            </a:r>
            <a:endParaRPr lang="en-CA" dirty="0"/>
          </a:p>
        </p:txBody>
      </p:sp>
      <p:sp>
        <p:nvSpPr>
          <p:cNvPr id="7" name="TextBox 8"/>
          <p:cNvSpPr txBox="1"/>
          <p:nvPr/>
        </p:nvSpPr>
        <p:spPr>
          <a:xfrm>
            <a:off x="2297914" y="5818038"/>
            <a:ext cx="213007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CA" dirty="0" smtClean="0"/>
              <a:t>Nuclear recoils from </a:t>
            </a:r>
          </a:p>
          <a:p>
            <a:pPr algn="just"/>
            <a:r>
              <a:rPr lang="en-CA" dirty="0"/>
              <a:t>f</a:t>
            </a:r>
            <a:r>
              <a:rPr lang="en-CA" dirty="0" smtClean="0"/>
              <a:t>ast neutrons of </a:t>
            </a:r>
          </a:p>
          <a:p>
            <a:pPr algn="just"/>
            <a:r>
              <a:rPr lang="en-CA" dirty="0" err="1" smtClean="0"/>
              <a:t>AmBe</a:t>
            </a:r>
            <a:r>
              <a:rPr lang="en-CA" dirty="0" smtClean="0"/>
              <a:t> source</a:t>
            </a:r>
            <a:endParaRPr lang="en-CA" dirty="0"/>
          </a:p>
        </p:txBody>
      </p:sp>
      <p:sp>
        <p:nvSpPr>
          <p:cNvPr id="8" name="TextBox 9"/>
          <p:cNvSpPr txBox="1"/>
          <p:nvPr/>
        </p:nvSpPr>
        <p:spPr>
          <a:xfrm>
            <a:off x="4655714" y="5818038"/>
            <a:ext cx="2459135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aseline="30000" dirty="0" smtClean="0"/>
              <a:t>19</a:t>
            </a:r>
            <a:r>
              <a:rPr lang="en-CA" dirty="0" smtClean="0"/>
              <a:t>F recoils modeled a</a:t>
            </a:r>
          </a:p>
          <a:p>
            <a:r>
              <a:rPr lang="en-CA" dirty="0" smtClean="0"/>
              <a:t>assuming the scattering </a:t>
            </a:r>
          </a:p>
          <a:p>
            <a:r>
              <a:rPr lang="en-CA" dirty="0" smtClean="0"/>
              <a:t>of 50 </a:t>
            </a:r>
            <a:r>
              <a:rPr lang="en-CA" dirty="0" err="1" smtClean="0"/>
              <a:t>GeV</a:t>
            </a:r>
            <a:r>
              <a:rPr lang="en-CA" dirty="0" smtClean="0"/>
              <a:t>/</a:t>
            </a:r>
            <a:r>
              <a:rPr lang="en-CA" dirty="0"/>
              <a:t> c</a:t>
            </a:r>
            <a:r>
              <a:rPr lang="en-CA" baseline="30000" dirty="0"/>
              <a:t>2</a:t>
            </a:r>
            <a:r>
              <a:rPr lang="en-CA" dirty="0" smtClean="0"/>
              <a:t> WIMP</a:t>
            </a:r>
            <a:endParaRPr lang="en-CA" dirty="0"/>
          </a:p>
        </p:txBody>
      </p:sp>
      <p:sp>
        <p:nvSpPr>
          <p:cNvPr id="9" name="TextBox 10"/>
          <p:cNvSpPr txBox="1"/>
          <p:nvPr/>
        </p:nvSpPr>
        <p:spPr>
          <a:xfrm>
            <a:off x="7298261" y="5818038"/>
            <a:ext cx="1594219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Response to </a:t>
            </a:r>
          </a:p>
          <a:p>
            <a:r>
              <a:rPr lang="en-CA" dirty="0" smtClean="0"/>
              <a:t>1.275 MeV</a:t>
            </a:r>
          </a:p>
          <a:p>
            <a:r>
              <a:rPr lang="en-CA" dirty="0" smtClean="0"/>
              <a:t>gamma of </a:t>
            </a:r>
            <a:r>
              <a:rPr lang="en-CA" baseline="30000" dirty="0"/>
              <a:t>22</a:t>
            </a:r>
            <a:r>
              <a:rPr lang="en-CA" dirty="0"/>
              <a:t>Na</a:t>
            </a:r>
          </a:p>
        </p:txBody>
      </p:sp>
      <p:cxnSp>
        <p:nvCxnSpPr>
          <p:cNvPr id="11" name="Straight Arrow Connector 4"/>
          <p:cNvCxnSpPr/>
          <p:nvPr/>
        </p:nvCxnSpPr>
        <p:spPr>
          <a:xfrm flipV="1">
            <a:off x="1178072" y="3861048"/>
            <a:ext cx="1737744" cy="1933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22"/>
          <p:cNvCxnSpPr/>
          <p:nvPr/>
        </p:nvCxnSpPr>
        <p:spPr>
          <a:xfrm flipV="1">
            <a:off x="3226474" y="3892627"/>
            <a:ext cx="509407" cy="192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27"/>
          <p:cNvCxnSpPr>
            <a:stCxn id="8" idx="0"/>
          </p:cNvCxnSpPr>
          <p:nvPr/>
        </p:nvCxnSpPr>
        <p:spPr>
          <a:xfrm flipH="1" flipV="1">
            <a:off x="4476749" y="3892627"/>
            <a:ext cx="1408533" cy="1925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30"/>
          <p:cNvCxnSpPr/>
          <p:nvPr/>
        </p:nvCxnSpPr>
        <p:spPr>
          <a:xfrm flipH="1" flipV="1">
            <a:off x="6372200" y="4013448"/>
            <a:ext cx="1659768" cy="1774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BO\Desktop\discrimi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82" y="746860"/>
            <a:ext cx="4991918" cy="46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0" y="3744473"/>
            <a:ext cx="4156418" cy="29248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Background discrimination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LOBO\Desktop\Ufrekv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31267"/>
            <a:ext cx="3333057" cy="163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179512" y="1207277"/>
            <a:ext cx="367240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The acoustic signal from bubble formation is recorded and used for analysis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Events are selected using: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Acoustic </a:t>
            </a:r>
            <a:r>
              <a:rPr lang="en-US" sz="1600" dirty="0" smtClean="0">
                <a:solidFill>
                  <a:srgbClr val="0070C0"/>
                </a:solidFill>
              </a:rPr>
              <a:t>energy</a:t>
            </a:r>
            <a:r>
              <a:rPr lang="en-US" sz="1600" dirty="0" smtClean="0"/>
              <a:t> from signal amplitude (</a:t>
            </a:r>
            <a:r>
              <a:rPr lang="en-US" sz="1600" dirty="0" err="1" smtClean="0"/>
              <a:t>pvar</a:t>
            </a:r>
            <a:r>
              <a:rPr lang="en-US" sz="16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70C0"/>
                </a:solidFill>
              </a:rPr>
              <a:t>Frequency</a:t>
            </a:r>
            <a:r>
              <a:rPr lang="en-US" sz="1600" dirty="0" smtClean="0"/>
              <a:t> (</a:t>
            </a:r>
            <a:r>
              <a:rPr lang="en-US" sz="1600" dirty="0" err="1" smtClean="0"/>
              <a:t>fvar</a:t>
            </a:r>
            <a:r>
              <a:rPr lang="en-US" sz="16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Signal </a:t>
            </a:r>
            <a:r>
              <a:rPr lang="en-US" sz="1600" dirty="0" smtClean="0">
                <a:solidFill>
                  <a:srgbClr val="0070C0"/>
                </a:solidFill>
              </a:rPr>
              <a:t>rise time </a:t>
            </a:r>
            <a:r>
              <a:rPr lang="en-US" sz="1600" dirty="0" smtClean="0"/>
              <a:t>(</a:t>
            </a:r>
            <a:r>
              <a:rPr lang="en-US" sz="1600" dirty="0" err="1" smtClean="0"/>
              <a:t>rvar</a:t>
            </a:r>
            <a:r>
              <a:rPr lang="en-US" sz="1600" dirty="0" smtClean="0"/>
              <a:t>)</a:t>
            </a:r>
          </a:p>
          <a:p>
            <a:pPr>
              <a:buFont typeface="Courier New" pitchFamily="49" charset="0"/>
              <a:buChar char="o"/>
            </a:pPr>
            <a:endParaRPr lang="en-US" sz="1600" dirty="0" smtClean="0"/>
          </a:p>
        </p:txBody>
      </p:sp>
      <p:cxnSp>
        <p:nvCxnSpPr>
          <p:cNvPr id="17" name="Straight Arrow Connector 18"/>
          <p:cNvCxnSpPr/>
          <p:nvPr/>
        </p:nvCxnSpPr>
        <p:spPr>
          <a:xfrm>
            <a:off x="2555776" y="4312003"/>
            <a:ext cx="9361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2"/>
          <p:cNvCxnSpPr/>
          <p:nvPr/>
        </p:nvCxnSpPr>
        <p:spPr>
          <a:xfrm flipH="1">
            <a:off x="2550019" y="5398903"/>
            <a:ext cx="575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/>
          <p:cNvSpPr txBox="1"/>
          <p:nvPr/>
        </p:nvSpPr>
        <p:spPr>
          <a:xfrm>
            <a:off x="732007" y="4045811"/>
            <a:ext cx="1939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Particle inducted events</a:t>
            </a:r>
          </a:p>
          <a:p>
            <a:r>
              <a:rPr lang="en-CA" sz="1400" dirty="0" smtClean="0"/>
              <a:t>            (neutrons)</a:t>
            </a:r>
            <a:endParaRPr lang="en-CA" sz="1400" dirty="0"/>
          </a:p>
        </p:txBody>
      </p:sp>
      <p:sp>
        <p:nvSpPr>
          <p:cNvPr id="20" name="TextBox 25"/>
          <p:cNvSpPr txBox="1"/>
          <p:nvPr/>
        </p:nvSpPr>
        <p:spPr>
          <a:xfrm>
            <a:off x="784738" y="4885474"/>
            <a:ext cx="2461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Other acoustic signals inducted</a:t>
            </a:r>
          </a:p>
          <a:p>
            <a:r>
              <a:rPr lang="en-CA" sz="1400" dirty="0" smtClean="0"/>
              <a:t>            in detector matrix</a:t>
            </a:r>
            <a:endParaRPr lang="en-CA" sz="1400" dirty="0"/>
          </a:p>
        </p:txBody>
      </p:sp>
      <p:pic>
        <p:nvPicPr>
          <p:cNvPr id="1029" name="Picture 5" descr="C:\Users\LOBO\Desktop\pv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81" y="6419870"/>
            <a:ext cx="570641" cy="3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Alpha - neutron discrimination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6472436" y="3304524"/>
            <a:ext cx="2664296" cy="269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Alpha particles are “louder” than neutrons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More than one nucleation site for the alpha?</a:t>
            </a:r>
          </a:p>
        </p:txBody>
      </p:sp>
      <p:pic>
        <p:nvPicPr>
          <p:cNvPr id="2050" name="Picture 2" descr="C:\Users\LOBO\Desktop\Dis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36912"/>
            <a:ext cx="598556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529942" y="1023616"/>
            <a:ext cx="5050170" cy="161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PICASSO discovered difference between amplitudes neutron and alpha-particle induced events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Confirmed by COUPP</a:t>
            </a:r>
          </a:p>
        </p:txBody>
      </p:sp>
    </p:spTree>
    <p:extLst>
      <p:ext uri="{BB962C8B-B14F-4D97-AF65-F5344CB8AC3E}">
        <p14:creationId xmlns:p14="http://schemas.microsoft.com/office/powerpoint/2010/main" val="24791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in SD sector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5"/>
            <a:ext cx="7272808" cy="4979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67177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Most </a:t>
            </a:r>
            <a:r>
              <a:rPr lang="en-CA" dirty="0" smtClean="0">
                <a:solidFill>
                  <a:schemeClr val="tx2"/>
                </a:solidFill>
              </a:rPr>
              <a:t>recent result </a:t>
            </a:r>
            <a:r>
              <a:rPr lang="en-CA" dirty="0" smtClean="0"/>
              <a:t>from start of </a:t>
            </a:r>
            <a:r>
              <a:rPr lang="en-CA" dirty="0" smtClean="0">
                <a:solidFill>
                  <a:schemeClr val="tx2"/>
                </a:solidFill>
              </a:rPr>
              <a:t>2012</a:t>
            </a:r>
            <a:r>
              <a:rPr lang="en-CA" dirty="0" smtClean="0"/>
              <a:t> </a:t>
            </a:r>
            <a:r>
              <a:rPr lang="fr-FR" dirty="0"/>
              <a:t>(Archambault et. al. </a:t>
            </a:r>
            <a:r>
              <a:rPr lang="fr-FR"/>
              <a:t>Phys </a:t>
            </a:r>
            <a:r>
              <a:rPr lang="fr-FR" smtClean="0"/>
              <a:t>Lett </a:t>
            </a:r>
            <a:r>
              <a:rPr lang="fr-FR" dirty="0"/>
              <a:t>B 711(2) (153‐161</a:t>
            </a:r>
            <a:r>
              <a:rPr lang="fr-FR" dirty="0" smtClean="0"/>
              <a:t>))</a:t>
            </a:r>
            <a:endParaRPr lang="en-CA" dirty="0" smtClean="0"/>
          </a:p>
          <a:p>
            <a:r>
              <a:rPr lang="en-CA" dirty="0" smtClean="0"/>
              <a:t>Improvement by </a:t>
            </a:r>
            <a:r>
              <a:rPr lang="en-CA" dirty="0" smtClean="0">
                <a:solidFill>
                  <a:schemeClr val="tx2"/>
                </a:solidFill>
              </a:rPr>
              <a:t>factor 5</a:t>
            </a:r>
            <a:r>
              <a:rPr lang="en-CA" dirty="0" smtClean="0"/>
              <a:t> on previous results</a:t>
            </a:r>
            <a:endParaRPr lang="en-CA" dirty="0"/>
          </a:p>
          <a:p>
            <a:r>
              <a:rPr lang="en-CA" dirty="0" smtClean="0"/>
              <a:t>SD cross section (90</a:t>
            </a:r>
            <a:r>
              <a:rPr lang="en-CA" dirty="0"/>
              <a:t>% C.L</a:t>
            </a:r>
            <a:r>
              <a:rPr lang="en-CA" dirty="0" smtClean="0"/>
              <a:t>.) </a:t>
            </a:r>
            <a:r>
              <a:rPr lang="en-CA" dirty="0" err="1">
                <a:solidFill>
                  <a:schemeClr val="tx2"/>
                </a:solidFill>
              </a:rPr>
              <a:t>σ</a:t>
            </a:r>
            <a:r>
              <a:rPr lang="en-CA" baseline="-25000" dirty="0" err="1">
                <a:solidFill>
                  <a:schemeClr val="tx2"/>
                </a:solidFill>
              </a:rPr>
              <a:t>p</a:t>
            </a:r>
            <a:r>
              <a:rPr lang="en-CA" baseline="-25000" dirty="0">
                <a:solidFill>
                  <a:schemeClr val="tx2"/>
                </a:solidFill>
              </a:rPr>
              <a:t> </a:t>
            </a:r>
            <a:r>
              <a:rPr lang="en-CA" dirty="0" smtClean="0">
                <a:solidFill>
                  <a:schemeClr val="tx2"/>
                </a:solidFill>
              </a:rPr>
              <a:t>= 0.032 </a:t>
            </a:r>
            <a:r>
              <a:rPr lang="en-CA" dirty="0" err="1" smtClean="0">
                <a:solidFill>
                  <a:schemeClr val="tx2"/>
                </a:solidFill>
              </a:rPr>
              <a:t>pb</a:t>
            </a:r>
            <a:r>
              <a:rPr lang="en-CA" dirty="0" smtClean="0">
                <a:solidFill>
                  <a:schemeClr val="tx2"/>
                </a:solidFill>
              </a:rPr>
              <a:t> with </a:t>
            </a:r>
            <a:r>
              <a:rPr lang="en-CA" dirty="0" err="1">
                <a:solidFill>
                  <a:schemeClr val="tx2"/>
                </a:solidFill>
              </a:rPr>
              <a:t>m</a:t>
            </a:r>
            <a:r>
              <a:rPr lang="en-CA" baseline="-25000" dirty="0" err="1">
                <a:solidFill>
                  <a:schemeClr val="tx2"/>
                </a:solidFill>
              </a:rPr>
              <a:t>χ</a:t>
            </a:r>
            <a:r>
              <a:rPr lang="en-CA" dirty="0">
                <a:solidFill>
                  <a:schemeClr val="tx2"/>
                </a:solidFill>
              </a:rPr>
              <a:t>=20 </a:t>
            </a:r>
            <a:r>
              <a:rPr lang="en-CA" dirty="0" err="1">
                <a:solidFill>
                  <a:schemeClr val="tx2"/>
                </a:solidFill>
              </a:rPr>
              <a:t>GeV</a:t>
            </a:r>
            <a:r>
              <a:rPr lang="en-CA" dirty="0">
                <a:solidFill>
                  <a:schemeClr val="tx2"/>
                </a:solidFill>
              </a:rPr>
              <a:t>/c</a:t>
            </a:r>
            <a:r>
              <a:rPr lang="en-CA" baseline="30000" dirty="0">
                <a:solidFill>
                  <a:schemeClr val="tx2"/>
                </a:solidFill>
              </a:rPr>
              <a:t>2</a:t>
            </a:r>
            <a:r>
              <a:rPr lang="en-CA" dirty="0" smtClean="0">
                <a:solidFill>
                  <a:schemeClr val="tx2"/>
                </a:solidFill>
              </a:rPr>
              <a:t>  </a:t>
            </a:r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in SI sector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6717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PICASSO competitive also in spin-independent sector</a:t>
            </a:r>
          </a:p>
          <a:p>
            <a:r>
              <a:rPr lang="en-CA" dirty="0"/>
              <a:t>SI cross section (90% C.L.) </a:t>
            </a:r>
            <a:r>
              <a:rPr lang="en-CA" dirty="0" err="1"/>
              <a:t>σ</a:t>
            </a:r>
            <a:r>
              <a:rPr lang="en-CA" baseline="-25000" dirty="0" err="1"/>
              <a:t>p</a:t>
            </a:r>
            <a:r>
              <a:rPr lang="en-CA" baseline="-25000" dirty="0"/>
              <a:t> </a:t>
            </a:r>
            <a:r>
              <a:rPr lang="en-CA" dirty="0"/>
              <a:t>= 1.41·10</a:t>
            </a:r>
            <a:r>
              <a:rPr lang="en-CA" baseline="30000" dirty="0"/>
              <a:t>-4 </a:t>
            </a:r>
            <a:r>
              <a:rPr lang="en-CA" dirty="0" err="1"/>
              <a:t>pb</a:t>
            </a:r>
            <a:r>
              <a:rPr lang="en-CA" dirty="0"/>
              <a:t> with </a:t>
            </a:r>
            <a:r>
              <a:rPr lang="en-CA" dirty="0" err="1"/>
              <a:t>m</a:t>
            </a:r>
            <a:r>
              <a:rPr lang="en-CA" baseline="-25000" dirty="0" err="1"/>
              <a:t>χ</a:t>
            </a:r>
            <a:r>
              <a:rPr lang="en-CA" dirty="0"/>
              <a:t>=7 </a:t>
            </a:r>
            <a:r>
              <a:rPr lang="en-CA" dirty="0" err="1"/>
              <a:t>GeV</a:t>
            </a:r>
            <a:r>
              <a:rPr lang="en-CA" dirty="0"/>
              <a:t>/c</a:t>
            </a:r>
            <a:r>
              <a:rPr lang="en-CA" baseline="30000" dirty="0"/>
              <a:t>2</a:t>
            </a:r>
            <a:r>
              <a:rPr lang="en-CA" dirty="0"/>
              <a:t>  </a:t>
            </a:r>
            <a:r>
              <a:rPr lang="en-US" dirty="0" smtClean="0"/>
              <a:t> 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7862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PICASSO near-future plans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628800"/>
            <a:ext cx="43559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PICASSO in cruising regime obtaining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Improved </a:t>
            </a:r>
            <a:r>
              <a:rPr lang="en-US" dirty="0" smtClean="0">
                <a:solidFill>
                  <a:srgbClr val="0070C0"/>
                </a:solidFill>
              </a:rPr>
              <a:t>exposure</a:t>
            </a:r>
            <a:r>
              <a:rPr lang="en-US" dirty="0" smtClean="0"/>
              <a:t> (2 more years and more detectors)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Improved </a:t>
            </a:r>
            <a:r>
              <a:rPr lang="en-US" dirty="0" err="1" smtClean="0">
                <a:solidFill>
                  <a:srgbClr val="0070C0"/>
                </a:solidFill>
              </a:rPr>
              <a:t>radiopurity</a:t>
            </a:r>
            <a:r>
              <a:rPr lang="en-US" dirty="0" smtClean="0"/>
              <a:t> in detector construction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</a:t>
            </a:r>
            <a:r>
              <a:rPr lang="en-US" dirty="0" smtClean="0">
                <a:solidFill>
                  <a:srgbClr val="0070C0"/>
                </a:solidFill>
              </a:rPr>
              <a:t>localization</a:t>
            </a:r>
            <a:r>
              <a:rPr lang="en-US" dirty="0" smtClean="0"/>
              <a:t> to improve resolution of signals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Progress in alpha-neutron discrimination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New results </a:t>
            </a:r>
            <a:r>
              <a:rPr lang="en-US" dirty="0" smtClean="0"/>
              <a:t>prepared for this year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Meanwhile – R&amp;D for a </a:t>
            </a:r>
            <a:r>
              <a:rPr lang="en-US" dirty="0" smtClean="0">
                <a:solidFill>
                  <a:srgbClr val="FF0000"/>
                </a:solidFill>
              </a:rPr>
              <a:t>new detector</a:t>
            </a:r>
          </a:p>
        </p:txBody>
      </p:sp>
      <p:pic>
        <p:nvPicPr>
          <p:cNvPr id="3075" name="Picture 3" descr="C:\Users\LOBO\Desktop\pu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92" y="1412776"/>
            <a:ext cx="48896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PICASSO+ and beyond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92696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Work underway to build large detector (</a:t>
            </a:r>
            <a:r>
              <a:rPr lang="en-US" dirty="0" smtClean="0">
                <a:solidFill>
                  <a:srgbClr val="0070C0"/>
                </a:solidFill>
              </a:rPr>
              <a:t>500 kg </a:t>
            </a:r>
            <a:r>
              <a:rPr lang="en-US" dirty="0" smtClean="0"/>
              <a:t>of active mass)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technique using </a:t>
            </a:r>
            <a:r>
              <a:rPr lang="en-US" dirty="0" smtClean="0">
                <a:solidFill>
                  <a:srgbClr val="0070C0"/>
                </a:solidFill>
              </a:rPr>
              <a:t>condensation chamber</a:t>
            </a:r>
            <a:r>
              <a:rPr lang="en-US" dirty="0" smtClean="0"/>
              <a:t> (geyser)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Ambition: become </a:t>
            </a:r>
            <a:r>
              <a:rPr lang="en-US" dirty="0" smtClean="0">
                <a:solidFill>
                  <a:srgbClr val="0070C0"/>
                </a:solidFill>
              </a:rPr>
              <a:t>world leading </a:t>
            </a:r>
            <a:r>
              <a:rPr lang="en-US" dirty="0" smtClean="0"/>
              <a:t>experiment in SD sector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- low cost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- scalable to large volumes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- simple, self regulating system (ambient T&amp;P)</a:t>
            </a:r>
          </a:p>
        </p:txBody>
      </p:sp>
      <p:pic>
        <p:nvPicPr>
          <p:cNvPr id="3076" name="Picture 4" descr="C:\Users\LOBO\Desktop\p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7"/>
            <a:ext cx="3024336" cy="43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OBO\Desktop\l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0351"/>
            <a:ext cx="5112568" cy="3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5436096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The</a:t>
            </a:r>
            <a:r>
              <a:rPr lang="cs-CZ" sz="1600" dirty="0"/>
              <a:t> PICASSO and </a:t>
            </a:r>
            <a:r>
              <a:rPr lang="cs-CZ" sz="1600" dirty="0" smtClean="0"/>
              <a:t>COUPP</a:t>
            </a:r>
            <a:r>
              <a:rPr lang="en-US" sz="1600" dirty="0" smtClean="0"/>
              <a:t> </a:t>
            </a:r>
            <a:r>
              <a:rPr lang="cs-CZ" sz="1600" dirty="0" err="1" smtClean="0"/>
              <a:t>collabora</a:t>
            </a:r>
            <a:r>
              <a:rPr lang="en-US" sz="1600" dirty="0" err="1" smtClean="0"/>
              <a:t>tion</a:t>
            </a:r>
            <a:r>
              <a:rPr lang="cs-CZ" sz="1600" dirty="0" smtClean="0"/>
              <a:t>s </a:t>
            </a:r>
            <a:r>
              <a:rPr lang="cs-CZ" sz="1600" dirty="0" err="1"/>
              <a:t>have</a:t>
            </a:r>
            <a:r>
              <a:rPr lang="cs-CZ" sz="1600" dirty="0"/>
              <a:t> </a:t>
            </a:r>
            <a:r>
              <a:rPr lang="cs-CZ" sz="1600" dirty="0" err="1" smtClean="0"/>
              <a:t>recently</a:t>
            </a:r>
            <a:r>
              <a:rPr lang="en-US" sz="1600" dirty="0" smtClean="0"/>
              <a:t> joined </a:t>
            </a:r>
            <a:r>
              <a:rPr lang="en-US" sz="1600" dirty="0"/>
              <a:t>to explore ton </a:t>
            </a:r>
            <a:r>
              <a:rPr lang="en-US" sz="1600" dirty="0" smtClean="0"/>
              <a:t>scale </a:t>
            </a:r>
            <a:r>
              <a:rPr lang="cs-CZ" sz="1600" dirty="0" err="1" smtClean="0"/>
              <a:t>superheated</a:t>
            </a:r>
            <a:r>
              <a:rPr lang="cs-CZ" sz="1600" dirty="0" smtClean="0"/>
              <a:t> </a:t>
            </a:r>
            <a:r>
              <a:rPr lang="cs-CZ" sz="1600" dirty="0" err="1" smtClean="0"/>
              <a:t>detector</a:t>
            </a:r>
            <a:r>
              <a:rPr lang="en-US" sz="1600" dirty="0" smtClean="0"/>
              <a:t> </a:t>
            </a:r>
            <a:r>
              <a:rPr lang="cs-CZ" sz="1600" dirty="0" smtClean="0"/>
              <a:t>op</a:t>
            </a:r>
            <a:r>
              <a:rPr lang="en-US" sz="1600" dirty="0" err="1" smtClean="0"/>
              <a:t>ti</a:t>
            </a:r>
            <a:r>
              <a:rPr lang="cs-CZ" sz="1600" dirty="0" err="1" smtClean="0"/>
              <a:t>ons</a:t>
            </a:r>
            <a:r>
              <a:rPr lang="cs-CZ" sz="1600" dirty="0"/>
              <a:t>.</a:t>
            </a:r>
            <a:endParaRPr lang="en-CA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052736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aseline="30000" dirty="0"/>
              <a:t>19</a:t>
            </a:r>
            <a:r>
              <a:rPr lang="en-US" sz="2400" dirty="0"/>
              <a:t>F target useful for </a:t>
            </a:r>
            <a:r>
              <a:rPr lang="en-US" sz="2400" dirty="0" smtClean="0"/>
              <a:t>exploration </a:t>
            </a:r>
            <a:r>
              <a:rPr lang="en-US" sz="2400" dirty="0"/>
              <a:t>of </a:t>
            </a:r>
            <a:r>
              <a:rPr lang="en-US" sz="2400" dirty="0" smtClean="0"/>
              <a:t>spin-dependent dark matter interactions </a:t>
            </a:r>
            <a:r>
              <a:rPr lang="en-US" sz="2400" dirty="0"/>
              <a:t>at very low energy thresholds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Use of superheated </a:t>
            </a:r>
            <a:r>
              <a:rPr lang="en-US" sz="2400" dirty="0"/>
              <a:t>liquid technique allows very </a:t>
            </a:r>
            <a:r>
              <a:rPr lang="en-US" sz="2400" dirty="0" smtClean="0"/>
              <a:t>low background </a:t>
            </a:r>
            <a:r>
              <a:rPr lang="en-US" sz="2400" dirty="0"/>
              <a:t>detectors (only alphas and neutrons</a:t>
            </a:r>
            <a:r>
              <a:rPr lang="en-US" sz="2400" dirty="0" smtClean="0"/>
              <a:t>).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PICASSO </a:t>
            </a:r>
            <a:r>
              <a:rPr lang="en-US" sz="2400" dirty="0"/>
              <a:t>has made leading limits in SD dark </a:t>
            </a:r>
            <a:r>
              <a:rPr lang="en-US" sz="2400" dirty="0" smtClean="0"/>
              <a:t>matter searches</a:t>
            </a:r>
            <a:r>
              <a:rPr lang="en-US" sz="2400" dirty="0"/>
              <a:t>, and probes </a:t>
            </a:r>
            <a:r>
              <a:rPr lang="en-US" sz="2400" dirty="0" smtClean="0"/>
              <a:t>interesting </a:t>
            </a:r>
            <a:r>
              <a:rPr lang="en-US" sz="2400" dirty="0"/>
              <a:t>SI physics results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Possibility </a:t>
            </a:r>
            <a:r>
              <a:rPr lang="en-US" sz="2400" dirty="0"/>
              <a:t>of alpha </a:t>
            </a:r>
            <a:r>
              <a:rPr lang="en-US" sz="2400" dirty="0" smtClean="0"/>
              <a:t>discrimination </a:t>
            </a:r>
            <a:r>
              <a:rPr lang="en-US" sz="2400" dirty="0"/>
              <a:t>using </a:t>
            </a:r>
            <a:r>
              <a:rPr lang="en-US" sz="2400" dirty="0" smtClean="0"/>
              <a:t>acoustic</a:t>
            </a:r>
            <a:r>
              <a:rPr lang="en-US" sz="2400" dirty="0"/>
              <a:t> </a:t>
            </a:r>
            <a:r>
              <a:rPr lang="cs-CZ" sz="2400" dirty="0" err="1" smtClean="0"/>
              <a:t>energy</a:t>
            </a:r>
            <a:r>
              <a:rPr lang="cs-CZ" sz="2400" dirty="0" smtClean="0"/>
              <a:t>.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endParaRPr lang="cs-CZ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Large </a:t>
            </a:r>
            <a:r>
              <a:rPr lang="en-US" sz="2400" dirty="0"/>
              <a:t>scale detector PICASSO+ (and beyond </a:t>
            </a:r>
            <a:r>
              <a:rPr lang="en-US" sz="2400" dirty="0" smtClean="0"/>
              <a:t>in collaboration </a:t>
            </a:r>
            <a:r>
              <a:rPr lang="en-US" sz="2400" dirty="0"/>
              <a:t>with COUPP) R&amp;D underway.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75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/>
          <a:lstStyle/>
          <a:p>
            <a:r>
              <a:rPr lang="en-US" dirty="0" smtClean="0"/>
              <a:t>What is Dark Matter?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4320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en-US" dirty="0" smtClean="0">
                <a:solidFill>
                  <a:schemeClr val="tx2"/>
                </a:solidFill>
              </a:rPr>
              <a:t>bserved gravitational effects vs. calculated luminous mass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97853" y="5710400"/>
            <a:ext cx="4206697" cy="879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Rotation curves of galaxies</a:t>
            </a:r>
            <a:endParaRPr lang="cs-CZ" sz="2000" dirty="0"/>
          </a:p>
        </p:txBody>
      </p:sp>
      <p:pic>
        <p:nvPicPr>
          <p:cNvPr id="2050" name="Picture 2" descr="C:\Users\LOBO\Desktop\ngc3198_rc_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477399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773996" y="6397097"/>
            <a:ext cx="4370004" cy="439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Gravitational lensing by galaxy clusters</a:t>
            </a:r>
            <a:endParaRPr lang="cs-CZ" sz="2000" dirty="0"/>
          </a:p>
        </p:txBody>
      </p:sp>
      <p:pic>
        <p:nvPicPr>
          <p:cNvPr id="2051" name="Picture 3" descr="C:\Users\LOBO\Desktop\lensh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50" y="1412776"/>
            <a:ext cx="3908896" cy="47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/>
          <a:lstStyle/>
          <a:p>
            <a:r>
              <a:rPr lang="en-US" dirty="0" smtClean="0"/>
              <a:t>What is Dark Matter?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4320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en-US" dirty="0" smtClean="0">
                <a:solidFill>
                  <a:schemeClr val="tx2"/>
                </a:solidFill>
              </a:rPr>
              <a:t>bserved gravitational effects vs. calculated luminous mass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51520" y="6237312"/>
            <a:ext cx="4206697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Hot gas distribution of galaxy clusters</a:t>
            </a:r>
            <a:endParaRPr lang="cs-CZ" sz="20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48064" y="5365542"/>
            <a:ext cx="4370004" cy="146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CMB  temperature  perturbations measured by WMAP</a:t>
            </a:r>
            <a:endParaRPr lang="cs-CZ" sz="2000" dirty="0"/>
          </a:p>
        </p:txBody>
      </p:sp>
      <p:pic>
        <p:nvPicPr>
          <p:cNvPr id="3074" name="Picture 2" descr="C:\Users\LOBO\Desktop\Planck_A399_A401_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0" y="1484784"/>
            <a:ext cx="4399196" cy="44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BO\Desktop\PowerSpectrum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32" y="2198328"/>
            <a:ext cx="4212532" cy="29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/>
          <a:lstStyle/>
          <a:p>
            <a:r>
              <a:rPr lang="en-US" dirty="0" smtClean="0"/>
              <a:t>What is Dark Matter?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352839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Slow – bottom up Universe -&gt; Cold Dark Matter</a:t>
            </a:r>
          </a:p>
          <a:p>
            <a:r>
              <a:rPr lang="en-US" sz="2000" dirty="0" smtClean="0"/>
              <a:t>Does not interact strongly (no atoms) or electromagnetically  (dark)</a:t>
            </a:r>
          </a:p>
          <a:p>
            <a:r>
              <a:rPr lang="en-US" sz="2000" dirty="0" smtClean="0"/>
              <a:t>Only weak and gravitational interaction – difficult to detect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43424" y="4636621"/>
            <a:ext cx="1224137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Detection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2512520"/>
            <a:ext cx="5760640" cy="264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WIMP</a:t>
            </a:r>
            <a:r>
              <a:rPr lang="en-US" sz="2000" dirty="0" smtClean="0">
                <a:solidFill>
                  <a:schemeClr val="tx2"/>
                </a:solidFill>
              </a:rPr>
              <a:t> – Weakly Interacting Massive Particle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In </a:t>
            </a:r>
            <a:r>
              <a:rPr lang="en-US" sz="2000" dirty="0" err="1" smtClean="0">
                <a:solidFill>
                  <a:schemeClr val="tx2"/>
                </a:solidFill>
              </a:rPr>
              <a:t>Supersymmetry</a:t>
            </a:r>
            <a:r>
              <a:rPr lang="en-US" sz="2000" dirty="0" smtClean="0">
                <a:solidFill>
                  <a:schemeClr val="tx2"/>
                </a:solidFill>
              </a:rPr>
              <a:t> WIMP = </a:t>
            </a:r>
            <a:r>
              <a:rPr lang="en-US" sz="2000" dirty="0" err="1" smtClean="0">
                <a:solidFill>
                  <a:schemeClr val="tx2"/>
                </a:solidFill>
              </a:rPr>
              <a:t>neutralino</a:t>
            </a:r>
            <a:r>
              <a:rPr lang="en-US" sz="2000" dirty="0" smtClean="0">
                <a:solidFill>
                  <a:schemeClr val="tx2"/>
                </a:solidFill>
              </a:rPr>
              <a:t> (</a:t>
            </a:r>
            <a:r>
              <a:rPr lang="en-US" sz="2000" dirty="0" err="1" smtClean="0">
                <a:solidFill>
                  <a:schemeClr val="tx2"/>
                </a:solidFill>
              </a:rPr>
              <a:t>majorana</a:t>
            </a:r>
            <a:r>
              <a:rPr lang="en-US" sz="2000" dirty="0" smtClean="0">
                <a:solidFill>
                  <a:schemeClr val="tx2"/>
                </a:solidFill>
              </a:rPr>
              <a:t>, massive, slow)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LOBO\Desktop\darkenergy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5866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804010" y="4860879"/>
            <a:ext cx="7363546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Direct </a:t>
            </a:r>
            <a:r>
              <a:rPr lang="en-US" sz="2000" dirty="0" smtClean="0"/>
              <a:t>– </a:t>
            </a:r>
            <a:r>
              <a:rPr lang="en-US" sz="2000" dirty="0"/>
              <a:t>scattering of </a:t>
            </a:r>
            <a:r>
              <a:rPr lang="en-US" sz="2000" dirty="0" smtClean="0"/>
              <a:t>WIMPs </a:t>
            </a:r>
            <a:r>
              <a:rPr lang="en-US" sz="2000" dirty="0"/>
              <a:t>off atomic nuclei within a detector</a:t>
            </a:r>
            <a:endParaRPr lang="en-US" sz="20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804010" y="4362037"/>
            <a:ext cx="6751985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Indirect – neutrinos &amp; gammas from WIMP annihilation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1467560" y="4566546"/>
            <a:ext cx="440144" cy="2691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467561" y="4876453"/>
            <a:ext cx="440143" cy="140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611560" y="5530218"/>
            <a:ext cx="8707996" cy="129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Cryogenic – T&lt;100mK, detect </a:t>
            </a:r>
            <a:r>
              <a:rPr lang="en-US" sz="1600" dirty="0"/>
              <a:t>heat produced when </a:t>
            </a:r>
            <a:r>
              <a:rPr lang="en-US" sz="1600" dirty="0" smtClean="0"/>
              <a:t>WIMP hits </a:t>
            </a:r>
            <a:r>
              <a:rPr lang="en-US" sz="1600" dirty="0"/>
              <a:t>atom </a:t>
            </a:r>
            <a:r>
              <a:rPr lang="en-US" sz="1600" dirty="0" smtClean="0"/>
              <a:t>in crystal absorber (</a:t>
            </a:r>
            <a:r>
              <a:rPr lang="en-US" sz="1600" dirty="0" err="1" smtClean="0"/>
              <a:t>Ge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Scintillation </a:t>
            </a:r>
            <a:r>
              <a:rPr lang="en-US" sz="1600" dirty="0"/>
              <a:t>– </a:t>
            </a:r>
            <a:r>
              <a:rPr lang="en-US" sz="1600" dirty="0" smtClean="0"/>
              <a:t>detect scintillation </a:t>
            </a:r>
            <a:r>
              <a:rPr lang="en-US" sz="1600" dirty="0"/>
              <a:t>light produced by </a:t>
            </a:r>
            <a:r>
              <a:rPr lang="en-US" sz="1600" dirty="0" smtClean="0"/>
              <a:t>WIMP </a:t>
            </a:r>
            <a:r>
              <a:rPr lang="en-US" sz="1600" dirty="0"/>
              <a:t>collision in </a:t>
            </a:r>
            <a:r>
              <a:rPr lang="en-US" sz="1600" dirty="0" smtClean="0"/>
              <a:t>liquid noble gases (</a:t>
            </a:r>
            <a:r>
              <a:rPr lang="en-US" sz="1600" dirty="0" err="1" smtClean="0"/>
              <a:t>Xe</a:t>
            </a:r>
            <a:r>
              <a:rPr lang="en-US" sz="1600" dirty="0" smtClean="0"/>
              <a:t>, </a:t>
            </a:r>
            <a:r>
              <a:rPr lang="en-US" sz="1600" dirty="0" err="1" smtClean="0"/>
              <a:t>Ar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ubble detectors – detect phase transition in superheated liquids, PICASSO</a:t>
            </a:r>
          </a:p>
        </p:txBody>
      </p:sp>
    </p:spTree>
    <p:extLst>
      <p:ext uri="{BB962C8B-B14F-4D97-AF65-F5344CB8AC3E}">
        <p14:creationId xmlns:p14="http://schemas.microsoft.com/office/powerpoint/2010/main" val="39548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PICASSO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61828" y="3489852"/>
            <a:ext cx="2319616" cy="310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WIMP interaction with matter: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2924944"/>
            <a:ext cx="675198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Active liquid C</a:t>
            </a:r>
            <a:r>
              <a:rPr lang="en-US" sz="2000" baseline="-25000" dirty="0" smtClean="0">
                <a:solidFill>
                  <a:schemeClr val="tx2"/>
                </a:solidFill>
              </a:rPr>
              <a:t>4</a:t>
            </a:r>
            <a:r>
              <a:rPr lang="en-US" sz="2000" dirty="0" smtClean="0">
                <a:solidFill>
                  <a:schemeClr val="tx2"/>
                </a:solidFill>
              </a:rPr>
              <a:t>F</a:t>
            </a:r>
            <a:r>
              <a:rPr lang="en-US" sz="2000" baseline="-25000" dirty="0" smtClean="0">
                <a:solidFill>
                  <a:schemeClr val="tx2"/>
                </a:solidFill>
              </a:rPr>
              <a:t>10 </a:t>
            </a:r>
            <a:r>
              <a:rPr lang="en-US" sz="2000" dirty="0" smtClean="0"/>
              <a:t>: large amount of fluorine 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F</a:t>
            </a:r>
          </a:p>
        </p:txBody>
      </p:sp>
      <p:sp>
        <p:nvSpPr>
          <p:cNvPr id="13" name="Rectangle 18"/>
          <p:cNvSpPr/>
          <p:nvPr/>
        </p:nvSpPr>
        <p:spPr>
          <a:xfrm>
            <a:off x="454588" y="69269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n-CA" sz="2800" dirty="0">
                <a:latin typeface="+mj-lt"/>
              </a:rPr>
              <a:t>roject </a:t>
            </a:r>
            <a:r>
              <a:rPr lang="en-CA" sz="2800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CA" sz="2800" dirty="0">
                <a:latin typeface="+mj-lt"/>
              </a:rPr>
              <a:t>n </a:t>
            </a:r>
            <a:r>
              <a:rPr lang="en-CA" sz="2800" dirty="0" err="1">
                <a:solidFill>
                  <a:schemeClr val="accent1"/>
                </a:solidFill>
                <a:latin typeface="+mj-lt"/>
              </a:rPr>
              <a:t>CA</a:t>
            </a:r>
            <a:r>
              <a:rPr lang="en-CA" sz="2800" dirty="0" err="1">
                <a:latin typeface="+mj-lt"/>
              </a:rPr>
              <a:t>nada</a:t>
            </a:r>
            <a:r>
              <a:rPr lang="en-CA" sz="2800" dirty="0">
                <a:latin typeface="+mj-lt"/>
              </a:rPr>
              <a:t> to </a:t>
            </a:r>
            <a:r>
              <a:rPr lang="en-CA" sz="2800" dirty="0">
                <a:solidFill>
                  <a:schemeClr val="accent1"/>
                </a:solidFill>
                <a:latin typeface="+mj-lt"/>
              </a:rPr>
              <a:t>S</a:t>
            </a:r>
            <a:r>
              <a:rPr lang="en-CA" sz="2800" dirty="0">
                <a:latin typeface="+mj-lt"/>
              </a:rPr>
              <a:t>earch </a:t>
            </a:r>
            <a:r>
              <a:rPr lang="en-CA" sz="2800" dirty="0" smtClean="0">
                <a:latin typeface="+mj-lt"/>
              </a:rPr>
              <a:t>for </a:t>
            </a:r>
            <a:r>
              <a:rPr lang="en-CA" sz="2800" dirty="0" err="1" smtClean="0">
                <a:solidFill>
                  <a:schemeClr val="accent1"/>
                </a:solidFill>
                <a:latin typeface="+mj-lt"/>
              </a:rPr>
              <a:t>S</a:t>
            </a:r>
            <a:r>
              <a:rPr lang="en-CA" sz="2800" dirty="0" err="1" smtClean="0">
                <a:latin typeface="+mj-lt"/>
              </a:rPr>
              <a:t>upersymmetric</a:t>
            </a:r>
            <a:r>
              <a:rPr lang="en-CA" sz="2800" dirty="0" smtClean="0">
                <a:latin typeface="+mj-lt"/>
              </a:rPr>
              <a:t> </a:t>
            </a:r>
            <a:r>
              <a:rPr lang="en-CA" sz="2800" dirty="0">
                <a:solidFill>
                  <a:schemeClr val="accent1"/>
                </a:solidFill>
                <a:latin typeface="+mj-lt"/>
              </a:rPr>
              <a:t>O</a:t>
            </a:r>
            <a:r>
              <a:rPr lang="en-CA" sz="2800" dirty="0">
                <a:latin typeface="+mj-lt"/>
              </a:rPr>
              <a:t>bjects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34" y="1700629"/>
            <a:ext cx="5935467" cy="804396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1797869" y="132125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Canada</a:t>
            </a:r>
            <a:endParaRPr lang="en-CA" dirty="0"/>
          </a:p>
        </p:txBody>
      </p:sp>
      <p:sp>
        <p:nvSpPr>
          <p:cNvPr id="16" name="TextBox 7"/>
          <p:cNvSpPr txBox="1"/>
          <p:nvPr/>
        </p:nvSpPr>
        <p:spPr>
          <a:xfrm>
            <a:off x="3604810" y="1321255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USA</a:t>
            </a:r>
            <a:endParaRPr lang="en-CA" dirty="0"/>
          </a:p>
        </p:txBody>
      </p:sp>
      <p:sp>
        <p:nvSpPr>
          <p:cNvPr id="17" name="TextBox 8"/>
          <p:cNvSpPr txBox="1"/>
          <p:nvPr/>
        </p:nvSpPr>
        <p:spPr>
          <a:xfrm>
            <a:off x="4590977" y="1311963"/>
            <a:ext cx="164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Czech Republic </a:t>
            </a:r>
            <a:endParaRPr lang="en-CA" dirty="0"/>
          </a:p>
        </p:txBody>
      </p:sp>
      <p:sp>
        <p:nvSpPr>
          <p:cNvPr id="18" name="TextBox 9"/>
          <p:cNvSpPr txBox="1"/>
          <p:nvPr/>
        </p:nvSpPr>
        <p:spPr>
          <a:xfrm>
            <a:off x="6548932" y="128898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India</a:t>
            </a:r>
            <a:endParaRPr lang="en-CA" dirty="0"/>
          </a:p>
        </p:txBody>
      </p:sp>
      <p:pic>
        <p:nvPicPr>
          <p:cNvPr id="19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70" y="4712499"/>
            <a:ext cx="4027463" cy="1960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4588" y="3721120"/>
                <a:ext cx="2708177" cy="777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=</m:t>
                      </m:r>
                      <m:r>
                        <a:rPr lang="en-CA" i="1">
                          <a:latin typeface="Cambria Math"/>
                        </a:rPr>
                        <m:t>4</m:t>
                      </m:r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𝐹</m:t>
                          </m:r>
                        </m:sub>
                        <m:sup>
                          <m:r>
                            <a:rPr lang="en-CA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CA">
                                          <a:latin typeface="Cambria Math"/>
                                        </a:rPr>
                                        <m:t>χ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CA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CA">
                                          <a:latin typeface="Cambria Math"/>
                                        </a:rPr>
                                        <m:t>χ</m:t>
                                      </m:r>
                                    </m:sub>
                                  </m:sSub>
                                  <m:r>
                                    <a:rPr lang="en-CA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CA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CA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8" y="3721120"/>
                <a:ext cx="2708177" cy="777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/>
          <p:cNvSpPr/>
          <p:nvPr/>
        </p:nvSpPr>
        <p:spPr>
          <a:xfrm rot="-5400000">
            <a:off x="6885913" y="4629315"/>
            <a:ext cx="198022" cy="2163610"/>
          </a:xfrm>
          <a:prstGeom prst="leftBrace">
            <a:avLst>
              <a:gd name="adj1" fmla="val 8333"/>
              <a:gd name="adj2" fmla="val 494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6845302" y="5810131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λ</a:t>
            </a:r>
            <a:endParaRPr lang="en-CA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799471" y="4797152"/>
            <a:ext cx="2521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accent1"/>
                </a:solidFill>
              </a:rPr>
              <a:t>Spin-dependent interaction:</a:t>
            </a:r>
            <a:endParaRPr lang="en-CA" sz="16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9471" y="3744773"/>
            <a:ext cx="2675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accent1"/>
                </a:solidFill>
              </a:rPr>
              <a:t>Spin-independent interaction:</a:t>
            </a:r>
            <a:endParaRPr lang="en-CA" sz="1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74698" y="4221088"/>
                <a:ext cx="9214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CA" sz="1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CA" sz="1600" i="1"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CA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16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CA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698" y="4221088"/>
                <a:ext cx="92140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26744" y="5164570"/>
                <a:ext cx="4316360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CA" sz="1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CA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CA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1600" i="1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CA" sz="1600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CA" sz="1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1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6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CA" sz="16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CA" sz="1600" i="1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CA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CA" sz="16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CA" sz="1600" i="1">
                                  <a:latin typeface="Cambria Math"/>
                                </a:rPr>
                                <m:t>&gt;+</m:t>
                              </m:r>
                              <m:sSub>
                                <m:sSubPr>
                                  <m:ctrlPr>
                                    <a:rPr lang="en-CA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6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CA" sz="16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CA" sz="1600" i="1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CA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1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CA" sz="16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CA" sz="1600" i="1">
                                  <a:latin typeface="Cambria Math"/>
                                </a:rPr>
                                <m:t>&gt;</m:t>
                              </m:r>
                            </m:e>
                          </m:d>
                        </m:e>
                        <m:sup>
                          <m:r>
                            <a:rPr lang="en-CA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sz="1600" i="1">
                          <a:latin typeface="Cambria Math"/>
                        </a:rPr>
                        <m:t>(</m:t>
                      </m:r>
                      <m:r>
                        <a:rPr lang="en-CA" sz="1600" i="1">
                          <a:latin typeface="Cambria Math"/>
                        </a:rPr>
                        <m:t>𝐽</m:t>
                      </m:r>
                      <m:r>
                        <a:rPr lang="en-CA" sz="1600" i="1">
                          <a:latin typeface="Cambria Math"/>
                        </a:rPr>
                        <m:t>+</m:t>
                      </m:r>
                      <m:r>
                        <a:rPr lang="en-CA" sz="1600" i="1">
                          <a:latin typeface="Cambria Math"/>
                        </a:rPr>
                        <m:t>1</m:t>
                      </m:r>
                      <m:r>
                        <a:rPr lang="en-CA" sz="1600" i="1">
                          <a:latin typeface="Cambria Math"/>
                        </a:rPr>
                        <m:t>)/</m:t>
                      </m:r>
                      <m:r>
                        <a:rPr lang="en-CA" sz="1600" i="1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44" y="5164570"/>
                <a:ext cx="4316360" cy="6455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ástupný symbol pro obsah 2"/>
          <p:cNvSpPr txBox="1">
            <a:spLocks/>
          </p:cNvSpPr>
          <p:nvPr/>
        </p:nvSpPr>
        <p:spPr>
          <a:xfrm>
            <a:off x="3358958" y="3487080"/>
            <a:ext cx="5605529" cy="310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Depending on target nucleus and WIMP composition, the interaction can be:</a:t>
            </a:r>
          </a:p>
        </p:txBody>
      </p:sp>
      <p:sp>
        <p:nvSpPr>
          <p:cNvPr id="29" name="Zástupný symbol pro obsah 2"/>
          <p:cNvSpPr txBox="1">
            <a:spLocks/>
          </p:cNvSpPr>
          <p:nvPr/>
        </p:nvSpPr>
        <p:spPr>
          <a:xfrm>
            <a:off x="4774577" y="6148685"/>
            <a:ext cx="4010675" cy="608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aseline="30000" dirty="0" smtClean="0">
                <a:solidFill>
                  <a:srgbClr val="FF0000"/>
                </a:solidFill>
              </a:rPr>
              <a:t>19</a:t>
            </a:r>
            <a:r>
              <a:rPr lang="en-US" sz="2000" dirty="0" smtClean="0">
                <a:solidFill>
                  <a:srgbClr val="FF0000"/>
                </a:solidFill>
              </a:rPr>
              <a:t>F is the most favorable target for spin dependent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interactions due to spin enhancement factor</a:t>
            </a:r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3107534" y="4390365"/>
            <a:ext cx="1563873" cy="304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aseline="30000" dirty="0" smtClean="0">
                <a:solidFill>
                  <a:srgbClr val="FF0000"/>
                </a:solidFill>
              </a:rPr>
              <a:t>Enhancement factor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83198" y="3965735"/>
            <a:ext cx="424336" cy="42462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107534" y="4293096"/>
            <a:ext cx="96314" cy="972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0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Operational Principle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79512" y="764704"/>
            <a:ext cx="867466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/>
                </a:solidFill>
              </a:rPr>
              <a:t>Superheated liquid detector based on bubble chamber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If sufficient energy is deposited within minimal radius directly or via nuclear recoil: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Phase transition occurs and a bubble is formed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The explosion is measured acoustically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Threshold detector, dependent on temperature</a:t>
            </a:r>
            <a:endParaRPr lang="en-US" sz="1600" dirty="0" smtClean="0"/>
          </a:p>
        </p:txBody>
      </p:sp>
      <p:pic>
        <p:nvPicPr>
          <p:cNvPr id="1026" name="Picture 2" descr="C:\Users\Robert\Pictures\bub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2" y="3140968"/>
            <a:ext cx="68830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33840"/>
            <a:ext cx="1728192" cy="15437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41884"/>
            <a:ext cx="1719187" cy="15357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804248" y="2209742"/>
            <a:ext cx="28803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PICASSO Detector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851042" y="1055772"/>
            <a:ext cx="4185454" cy="3213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 smtClean="0"/>
              <a:t>200 </a:t>
            </a:r>
            <a:r>
              <a:rPr lang="en-CA" sz="1600" dirty="0"/>
              <a:t>µm </a:t>
            </a:r>
            <a:r>
              <a:rPr lang="en-CA" sz="1600" dirty="0" smtClean="0"/>
              <a:t>droplets of C</a:t>
            </a:r>
            <a:r>
              <a:rPr lang="en-CA" sz="1200" dirty="0" smtClean="0"/>
              <a:t>4</a:t>
            </a:r>
            <a:r>
              <a:rPr lang="en-CA" sz="1600" dirty="0" smtClean="0"/>
              <a:t>F</a:t>
            </a:r>
            <a:r>
              <a:rPr lang="en-CA" sz="1200" dirty="0" smtClean="0"/>
              <a:t>10 </a:t>
            </a:r>
            <a:r>
              <a:rPr lang="en-CA" sz="1600" dirty="0" smtClean="0"/>
              <a:t>dispersed in polymerised gel</a:t>
            </a:r>
          </a:p>
          <a:p>
            <a:endParaRPr lang="en-CA" sz="1600" dirty="0" smtClean="0"/>
          </a:p>
          <a:p>
            <a:r>
              <a:rPr lang="en-CA" sz="1600" dirty="0" smtClean="0"/>
              <a:t>Droplets superheated at ambient temperature and pressure (</a:t>
            </a:r>
            <a:r>
              <a:rPr lang="cs-CZ" sz="1600" dirty="0" smtClean="0"/>
              <a:t>T</a:t>
            </a:r>
            <a:r>
              <a:rPr lang="cs-CZ" sz="1600" baseline="-25000" dirty="0" smtClean="0"/>
              <a:t>b</a:t>
            </a:r>
            <a:r>
              <a:rPr lang="cs-CZ" sz="1600" dirty="0" smtClean="0"/>
              <a:t>=</a:t>
            </a:r>
            <a:r>
              <a:rPr lang="en-US" sz="1600" dirty="0" smtClean="0"/>
              <a:t> -</a:t>
            </a:r>
            <a:r>
              <a:rPr lang="cs-CZ" sz="1600" dirty="0" smtClean="0"/>
              <a:t>1.7</a:t>
            </a:r>
            <a:r>
              <a:rPr lang="en-US" sz="1600" dirty="0" smtClean="0"/>
              <a:t> °</a:t>
            </a:r>
            <a:r>
              <a:rPr lang="cs-CZ" sz="1600" dirty="0" smtClean="0"/>
              <a:t>C</a:t>
            </a:r>
            <a:r>
              <a:rPr lang="en-US" sz="1600" dirty="0" smtClean="0"/>
              <a:t>)</a:t>
            </a:r>
          </a:p>
          <a:p>
            <a:endParaRPr lang="cs-CZ" sz="1600" dirty="0"/>
          </a:p>
          <a:p>
            <a:r>
              <a:rPr lang="en-CA" sz="1600" dirty="0" smtClean="0"/>
              <a:t>Operating temperature determines energy threshold (20 </a:t>
            </a:r>
            <a:r>
              <a:rPr lang="en-US" sz="1600" dirty="0"/>
              <a:t>°</a:t>
            </a:r>
            <a:r>
              <a:rPr lang="cs-CZ" sz="1600" dirty="0" smtClean="0"/>
              <a:t>C</a:t>
            </a:r>
            <a:r>
              <a:rPr lang="en-US" sz="1600" dirty="0" smtClean="0"/>
              <a:t> </a:t>
            </a:r>
            <a:r>
              <a:rPr lang="en-CA" sz="1600" dirty="0" smtClean="0"/>
              <a:t>– 50 </a:t>
            </a:r>
            <a:r>
              <a:rPr lang="en-US" sz="1600" dirty="0"/>
              <a:t>°</a:t>
            </a:r>
            <a:r>
              <a:rPr lang="cs-CZ" sz="1600" dirty="0" smtClean="0"/>
              <a:t>C</a:t>
            </a:r>
            <a:r>
              <a:rPr lang="en-US" sz="1600" dirty="0" smtClean="0"/>
              <a:t>)</a:t>
            </a:r>
          </a:p>
          <a:p>
            <a:endParaRPr lang="en-CA" sz="1600" dirty="0" smtClean="0"/>
          </a:p>
          <a:p>
            <a:r>
              <a:rPr lang="en-CA" sz="1600" dirty="0" smtClean="0"/>
              <a:t>Events recorded by 9 </a:t>
            </a:r>
            <a:r>
              <a:rPr lang="en-CA" sz="1600" dirty="0" err="1" smtClean="0"/>
              <a:t>piezo</a:t>
            </a:r>
            <a:r>
              <a:rPr lang="en-CA" sz="1600" dirty="0" smtClean="0"/>
              <a:t>-electric transducers</a:t>
            </a:r>
          </a:p>
          <a:p>
            <a:endParaRPr lang="en-CA" sz="1600" dirty="0"/>
          </a:p>
          <a:p>
            <a:r>
              <a:rPr lang="en-CA" sz="1600" dirty="0" smtClean="0"/>
              <a:t>Bubbles recompressed back to droplets by pressurization (6 bar)</a:t>
            </a:r>
          </a:p>
          <a:p>
            <a:endParaRPr lang="en-CA" sz="1600" dirty="0"/>
          </a:p>
          <a:p>
            <a:pPr>
              <a:buFont typeface="Courier New" pitchFamily="49" charset="0"/>
              <a:buChar char="o"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2800"/>
            <a:ext cx="4671530" cy="45215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763688" y="1771075"/>
            <a:ext cx="25922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55776" y="4939427"/>
            <a:ext cx="2177264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2768" y="4570095"/>
            <a:ext cx="210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Stainless steel frame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678081" y="1123003"/>
            <a:ext cx="180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Acrylic container </a:t>
            </a:r>
          </a:p>
          <a:p>
            <a:r>
              <a:rPr lang="en-CA" dirty="0" smtClean="0"/>
              <a:t>    ø14  </a:t>
            </a:r>
            <a:r>
              <a:rPr lang="en-CA" dirty="0"/>
              <a:t>× 40 </a:t>
            </a:r>
            <a:r>
              <a:rPr lang="en-CA" dirty="0" smtClean="0"/>
              <a:t>cm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53032" y="2999565"/>
            <a:ext cx="10856" cy="71572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0831" y="3715291"/>
            <a:ext cx="178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200 µm droplets </a:t>
            </a:r>
          </a:p>
          <a:p>
            <a:r>
              <a:rPr lang="en-CA" dirty="0" smtClean="0"/>
              <a:t>       of C</a:t>
            </a:r>
            <a:r>
              <a:rPr lang="en-CA" sz="1400" dirty="0" smtClean="0"/>
              <a:t>4</a:t>
            </a:r>
            <a:r>
              <a:rPr lang="en-CA" dirty="0" smtClean="0"/>
              <a:t>F</a:t>
            </a:r>
            <a:r>
              <a:rPr lang="en-CA" sz="1400" dirty="0" smtClean="0"/>
              <a:t>10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4424" y="4581565"/>
            <a:ext cx="0" cy="118130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051" y="5515491"/>
            <a:ext cx="162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 </a:t>
            </a:r>
            <a:r>
              <a:rPr lang="en-CA" dirty="0" err="1" smtClean="0"/>
              <a:t>piezo</a:t>
            </a:r>
            <a:r>
              <a:rPr lang="en-CA" dirty="0" smtClean="0"/>
              <a:t>-sensors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1060808" y="1987099"/>
            <a:ext cx="9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4.5 liters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4380" y="5376991"/>
            <a:ext cx="138005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90 g </a:t>
            </a:r>
            <a:r>
              <a:rPr lang="en-CA" dirty="0"/>
              <a:t>of </a:t>
            </a:r>
            <a:r>
              <a:rPr lang="en-CA" dirty="0" smtClean="0"/>
              <a:t>C</a:t>
            </a:r>
            <a:r>
              <a:rPr lang="en-CA" sz="1400" dirty="0" smtClean="0"/>
              <a:t>4</a:t>
            </a:r>
            <a:r>
              <a:rPr lang="en-CA" dirty="0" smtClean="0"/>
              <a:t>F</a:t>
            </a:r>
            <a:r>
              <a:rPr lang="en-CA" sz="1400" dirty="0" smtClean="0"/>
              <a:t>10 </a:t>
            </a:r>
            <a:r>
              <a:rPr lang="en-CA" dirty="0" smtClean="0"/>
              <a:t> </a:t>
            </a:r>
          </a:p>
          <a:p>
            <a:r>
              <a:rPr lang="en-CA" dirty="0" smtClean="0"/>
              <a:t>   ̴72 g of </a:t>
            </a:r>
            <a:r>
              <a:rPr lang="en-CA" baseline="30000" dirty="0"/>
              <a:t>19</a:t>
            </a:r>
            <a:r>
              <a:rPr lang="en-CA" dirty="0"/>
              <a:t>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35767" y="4754761"/>
            <a:ext cx="39007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Main features of the detector:</a:t>
            </a:r>
          </a:p>
          <a:p>
            <a:r>
              <a:rPr lang="en-CA" sz="1400" dirty="0" smtClean="0"/>
              <a:t>- each droplet is independent   </a:t>
            </a:r>
          </a:p>
          <a:p>
            <a:r>
              <a:rPr lang="en-CA" sz="1400" dirty="0"/>
              <a:t> </a:t>
            </a:r>
            <a:r>
              <a:rPr lang="en-CA" sz="1400" dirty="0" smtClean="0"/>
              <a:t> bubble chamber</a:t>
            </a:r>
          </a:p>
          <a:p>
            <a:endParaRPr lang="en-CA" sz="800" dirty="0"/>
          </a:p>
          <a:p>
            <a:r>
              <a:rPr lang="en-CA" sz="1400" dirty="0" smtClean="0"/>
              <a:t>- low </a:t>
            </a:r>
            <a:r>
              <a:rPr lang="en-CA" sz="1400" dirty="0"/>
              <a:t>threshold </a:t>
            </a:r>
            <a:r>
              <a:rPr lang="en-CA" sz="1400" dirty="0" smtClean="0"/>
              <a:t>E</a:t>
            </a:r>
            <a:r>
              <a:rPr lang="en-CA" sz="1400" baseline="-25000" dirty="0" smtClean="0"/>
              <a:t>th</a:t>
            </a:r>
            <a:r>
              <a:rPr lang="en-CA" sz="1400" dirty="0" smtClean="0"/>
              <a:t> (</a:t>
            </a:r>
            <a:r>
              <a:rPr lang="en-CA" sz="1400" dirty="0"/>
              <a:t>45</a:t>
            </a:r>
            <a:r>
              <a:rPr lang="en-CA" sz="1400" baseline="30000" dirty="0"/>
              <a:t> </a:t>
            </a:r>
            <a:r>
              <a:rPr lang="en-US" sz="1400" dirty="0"/>
              <a:t>°</a:t>
            </a:r>
            <a:r>
              <a:rPr lang="cs-CZ" sz="1400" dirty="0"/>
              <a:t>C</a:t>
            </a:r>
            <a:r>
              <a:rPr lang="en-CA" sz="1400" dirty="0" smtClean="0"/>
              <a:t>) = </a:t>
            </a:r>
            <a:r>
              <a:rPr lang="en-CA" sz="1400" dirty="0"/>
              <a:t>2 </a:t>
            </a:r>
            <a:r>
              <a:rPr lang="en-CA" sz="1400" dirty="0" err="1" smtClean="0"/>
              <a:t>keV</a:t>
            </a:r>
            <a:endParaRPr lang="en-CA" sz="1400" dirty="0" smtClean="0"/>
          </a:p>
          <a:p>
            <a:pPr marL="285750" indent="-285750">
              <a:buFontTx/>
              <a:buChar char="-"/>
            </a:pPr>
            <a:endParaRPr lang="en-CA" sz="800" dirty="0"/>
          </a:p>
          <a:p>
            <a:r>
              <a:rPr lang="en-CA" sz="1400" dirty="0" smtClean="0"/>
              <a:t>- insensitive </a:t>
            </a:r>
            <a:r>
              <a:rPr lang="en-CA" sz="1400" dirty="0"/>
              <a:t>to </a:t>
            </a:r>
            <a:r>
              <a:rPr lang="el-GR" sz="1400" dirty="0" smtClean="0"/>
              <a:t>γ</a:t>
            </a:r>
            <a:r>
              <a:rPr lang="en-CA" sz="1400" dirty="0" smtClean="0"/>
              <a:t>-background</a:t>
            </a:r>
          </a:p>
          <a:p>
            <a:pPr marL="285750" indent="-285750">
              <a:buFontTx/>
              <a:buChar char="-"/>
            </a:pPr>
            <a:endParaRPr lang="en-CA" sz="800" dirty="0" smtClean="0"/>
          </a:p>
          <a:p>
            <a:r>
              <a:rPr lang="en-CA" sz="1400" dirty="0" smtClean="0"/>
              <a:t>- inexpensive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485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PICASSO Detector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851042" y="781903"/>
            <a:ext cx="4185454" cy="27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8</a:t>
            </a:r>
            <a:r>
              <a:rPr lang="en-CA" sz="1600" dirty="0" smtClean="0"/>
              <a:t> TCPS – Temperature and Pressure Control System – each with 4 detectors</a:t>
            </a:r>
          </a:p>
          <a:p>
            <a:endParaRPr lang="en-CA" sz="1600" dirty="0" smtClean="0"/>
          </a:p>
          <a:p>
            <a:r>
              <a:rPr lang="en-US" sz="1600" dirty="0" smtClean="0"/>
              <a:t>Total of 2.6 kg of active mass</a:t>
            </a:r>
          </a:p>
          <a:p>
            <a:endParaRPr lang="cs-CZ" sz="1600" dirty="0"/>
          </a:p>
          <a:p>
            <a:r>
              <a:rPr lang="en-CA" sz="1600" dirty="0" smtClean="0"/>
              <a:t>Controlled remotely by shift operators</a:t>
            </a:r>
            <a:endParaRPr lang="en-US" sz="1600" dirty="0" smtClean="0"/>
          </a:p>
          <a:p>
            <a:endParaRPr lang="en-CA" sz="1600" dirty="0" smtClean="0"/>
          </a:p>
          <a:p>
            <a:r>
              <a:rPr lang="en-CA" sz="1600" dirty="0" smtClean="0"/>
              <a:t>40 hours runs of data-taking followed by 15 hours of recompression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7631" y="5094476"/>
            <a:ext cx="390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50 cm UPW neutron shielding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Located at </a:t>
            </a:r>
            <a:r>
              <a:rPr lang="en-US" sz="1600" dirty="0" err="1" smtClean="0"/>
              <a:t>SNOlab</a:t>
            </a:r>
            <a:endParaRPr lang="en-CA" sz="1600" dirty="0"/>
          </a:p>
        </p:txBody>
      </p:sp>
      <p:pic>
        <p:nvPicPr>
          <p:cNvPr id="2050" name="Picture 2" descr="C:\Users\Robert\Desktop\Sudbury\2012-11-13 10.54.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0" y="780574"/>
            <a:ext cx="3601964" cy="375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bert\Desktop\Sudbury\2012-11-13 08.37.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82379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85010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SNOlab</a:t>
            </a:r>
            <a:endParaRPr lang="cs-CZ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851042" y="781903"/>
            <a:ext cx="4185454" cy="27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1600" dirty="0" smtClean="0"/>
              <a:t>Follow-up of the Sudbury Neutrino Observatory</a:t>
            </a:r>
          </a:p>
          <a:p>
            <a:pPr>
              <a:buFont typeface="Courier New" pitchFamily="49" charset="0"/>
              <a:buChar char="o"/>
            </a:pPr>
            <a:endParaRPr lang="en-CA" sz="1600" dirty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2 km underground in a nickel mine </a:t>
            </a:r>
          </a:p>
          <a:p>
            <a:pPr>
              <a:buFont typeface="Courier New" pitchFamily="49" charset="0"/>
              <a:buChar char="o"/>
            </a:pPr>
            <a:endParaRPr lang="en-US" sz="1600" dirty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Rock shields against cosmic rays</a:t>
            </a:r>
          </a:p>
        </p:txBody>
      </p:sp>
      <p:pic>
        <p:nvPicPr>
          <p:cNvPr id="3074" name="Picture 2" descr="C:\Users\Robert\Desktop\CCcan3_05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42" y="3540045"/>
            <a:ext cx="4185454" cy="33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bert\Desktop\sno_page_2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" y="747995"/>
            <a:ext cx="4791062" cy="36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1049</Words>
  <Application>Microsoft Office PowerPoint</Application>
  <PresentationFormat>Předvádění na obrazovce (4:3)</PresentationFormat>
  <Paragraphs>200</Paragraphs>
  <Slides>18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The PICASSO experiment - searching for cold dark matter</vt:lpstr>
      <vt:lpstr>What is Dark Matter?</vt:lpstr>
      <vt:lpstr>What is Dark Matter?</vt:lpstr>
      <vt:lpstr>What is Dark Matter?</vt:lpstr>
      <vt:lpstr>PICASSO</vt:lpstr>
      <vt:lpstr>Operational Principle</vt:lpstr>
      <vt:lpstr>The PICASSO Detector</vt:lpstr>
      <vt:lpstr>The PICASSO Detector</vt:lpstr>
      <vt:lpstr>SNOlab</vt:lpstr>
      <vt:lpstr>Energy threshold</vt:lpstr>
      <vt:lpstr>Detector response</vt:lpstr>
      <vt:lpstr>Background discrimination</vt:lpstr>
      <vt:lpstr>Alpha - neutron discrimination</vt:lpstr>
      <vt:lpstr>Results in SD sector</vt:lpstr>
      <vt:lpstr>Results in SI sector</vt:lpstr>
      <vt:lpstr>PICASSO near-future plans</vt:lpstr>
      <vt:lpstr>PICASSO+ and beyond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PICASSO experiment - searching for cold dark matter</dc:title>
  <dc:creator>LOBO</dc:creator>
  <cp:lastModifiedBy>Robert Filgas</cp:lastModifiedBy>
  <cp:revision>98</cp:revision>
  <dcterms:created xsi:type="dcterms:W3CDTF">2013-03-03T13:56:55Z</dcterms:created>
  <dcterms:modified xsi:type="dcterms:W3CDTF">2013-03-05T21:22:11Z</dcterms:modified>
</cp:coreProperties>
</file>