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43" r:id="rId2"/>
    <p:sldId id="363" r:id="rId3"/>
    <p:sldId id="443" r:id="rId4"/>
    <p:sldId id="480" r:id="rId5"/>
    <p:sldId id="479" r:id="rId6"/>
    <p:sldId id="445" r:id="rId7"/>
    <p:sldId id="442" r:id="rId8"/>
    <p:sldId id="472" r:id="rId9"/>
    <p:sldId id="476" r:id="rId10"/>
    <p:sldId id="431" r:id="rId11"/>
    <p:sldId id="478" r:id="rId12"/>
    <p:sldId id="477" r:id="rId13"/>
    <p:sldId id="462" r:id="rId14"/>
    <p:sldId id="453" r:id="rId15"/>
    <p:sldId id="456" r:id="rId16"/>
    <p:sldId id="450" r:id="rId17"/>
    <p:sldId id="457" r:id="rId18"/>
    <p:sldId id="463" r:id="rId19"/>
    <p:sldId id="460" r:id="rId20"/>
    <p:sldId id="465" r:id="rId21"/>
    <p:sldId id="466" r:id="rId22"/>
    <p:sldId id="467" r:id="rId23"/>
    <p:sldId id="468" r:id="rId24"/>
  </p:sldIdLst>
  <p:sldSz cx="9144000" cy="6858000" type="screen4x3"/>
  <p:notesSz cx="6797675" cy="9928225"/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MT Condensed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6699FF"/>
    <a:srgbClr val="3366FF"/>
    <a:srgbClr val="0099FF"/>
    <a:srgbClr val="0B8BF5"/>
    <a:srgbClr val="3399FF"/>
    <a:srgbClr val="0063F4"/>
    <a:srgbClr val="FF6600"/>
    <a:srgbClr val="800000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8" autoAdjust="0"/>
    <p:restoredTop sz="93445" autoAdjust="0"/>
  </p:normalViewPr>
  <p:slideViewPr>
    <p:cSldViewPr>
      <p:cViewPr varScale="1">
        <p:scale>
          <a:sx n="85" d="100"/>
          <a:sy n="85" d="100"/>
        </p:scale>
        <p:origin x="-15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55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t" anchorCtr="0" compatLnSpc="1">
            <a:prstTxWarp prst="textNoShape">
              <a:avLst/>
            </a:prstTxWarp>
          </a:bodyPr>
          <a:lstStyle>
            <a:lvl1pPr algn="l" defTabSz="877710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722" y="1"/>
            <a:ext cx="2945954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t" anchorCtr="0" compatLnSpc="1">
            <a:prstTxWarp prst="textNoShape">
              <a:avLst/>
            </a:prstTxWarp>
          </a:bodyPr>
          <a:lstStyle>
            <a:lvl1pPr algn="r" defTabSz="877710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30"/>
            <a:ext cx="2945955" cy="49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b" anchorCtr="0" compatLnSpc="1">
            <a:prstTxWarp prst="textNoShape">
              <a:avLst/>
            </a:prstTxWarp>
          </a:bodyPr>
          <a:lstStyle>
            <a:lvl1pPr algn="l" defTabSz="877710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722" y="9430830"/>
            <a:ext cx="2945954" cy="49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b" anchorCtr="0" compatLnSpc="1">
            <a:prstTxWarp prst="textNoShape">
              <a:avLst/>
            </a:prstTxWarp>
          </a:bodyPr>
          <a:lstStyle>
            <a:lvl1pPr algn="r" defTabSz="877710">
              <a:defRPr sz="1200">
                <a:latin typeface="Times New Roman" pitchFamily="18" charset="0"/>
              </a:defRPr>
            </a:lvl1pPr>
          </a:lstStyle>
          <a:p>
            <a:fld id="{44560F1A-B708-4971-932B-25C4E92A9AA0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955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t" anchorCtr="0" compatLnSpc="1">
            <a:prstTxWarp prst="textNoShape">
              <a:avLst/>
            </a:prstTxWarp>
          </a:bodyPr>
          <a:lstStyle>
            <a:lvl1pPr algn="l" defTabSz="877710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22" y="1"/>
            <a:ext cx="2945954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t" anchorCtr="0" compatLnSpc="1">
            <a:prstTxWarp prst="textNoShape">
              <a:avLst/>
            </a:prstTxWarp>
          </a:bodyPr>
          <a:lstStyle>
            <a:lvl1pPr algn="r" defTabSz="877710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242" y="4714595"/>
            <a:ext cx="4983192" cy="446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830"/>
            <a:ext cx="2945955" cy="49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b" anchorCtr="0" compatLnSpc="1">
            <a:prstTxWarp prst="textNoShape">
              <a:avLst/>
            </a:prstTxWarp>
          </a:bodyPr>
          <a:lstStyle>
            <a:lvl1pPr algn="l" defTabSz="877710">
              <a:defRPr sz="120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22" y="9430830"/>
            <a:ext cx="2945954" cy="49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7" tIns="43868" rIns="87737" bIns="43868" numCol="1" anchor="b" anchorCtr="0" compatLnSpc="1">
            <a:prstTxWarp prst="textNoShape">
              <a:avLst/>
            </a:prstTxWarp>
          </a:bodyPr>
          <a:lstStyle>
            <a:lvl1pPr algn="r" defTabSz="877710">
              <a:defRPr sz="1200">
                <a:latin typeface="Times New Roman" pitchFamily="18" charset="0"/>
              </a:defRPr>
            </a:lvl1pPr>
          </a:lstStyle>
          <a:p>
            <a:fld id="{F8BD1FD4-3F55-40C2-B5AF-5B163DA96798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9BBE7-7D50-4A17-925F-A151ABC129ED}" type="slidenum">
              <a:rPr lang="de-DE"/>
              <a:pPr/>
              <a:t>1</a:t>
            </a:fld>
            <a:endParaRPr lang="de-DE"/>
          </a:p>
        </p:txBody>
      </p:sp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10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11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12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13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14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15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16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17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18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19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2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20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21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22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3E6C84-E825-4C23-AE5D-DD6354CFFE3A}" type="slidenum">
              <a:rPr lang="de-DE"/>
              <a:pPr/>
              <a:t>23</a:t>
            </a:fld>
            <a:endParaRPr lang="de-DE"/>
          </a:p>
        </p:txBody>
      </p:sp>
      <p:sp>
        <p:nvSpPr>
          <p:cNvPr id="616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3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4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5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6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7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8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26D051-A5F2-43F1-BDFF-3CF3C71ACE3E}" type="slidenum">
              <a:rPr lang="de-DE"/>
              <a:pPr/>
              <a:t>9</a:t>
            </a:fld>
            <a:endParaRPr lang="de-DE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7"/>
            <a:ext cx="4986142" cy="4468358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85F69AA3-F31F-408A-86D0-EBEBFC8F20AA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3EF4FF21-19AD-4AF4-912D-783286E7D3BA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EA587DE2-B6CA-4E1A-93CE-A4A8F574A46E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>
          <a:xfrm>
            <a:off x="8415338" y="6540500"/>
            <a:ext cx="630237" cy="279400"/>
          </a:xfr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CC83E326-CE1A-4077-AD3A-933F28B582A2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188A2345-A918-4605-AA6C-DF371F44D74E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1EF57208-09AF-4D94-B727-7046AAE7F5C2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0CD42D9F-B489-4E4B-9273-3A0DEB3E9C60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80B381AB-6CB1-4BD6-B647-ADD67DE3370E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848DD377-B309-46F7-BA04-948334D7539C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14D6D601-A4CD-44C5-87B7-001D6E7960C9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9BD06513-D0C6-44AD-AC39-B6087D6417F6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fld id="{087276BF-3DE1-4633-9618-D946C1B68717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Line 12"/>
          <p:cNvSpPr>
            <a:spLocks noChangeShapeType="1"/>
          </p:cNvSpPr>
          <p:nvPr/>
        </p:nvSpPr>
        <p:spPr bwMode="auto">
          <a:xfrm>
            <a:off x="107950" y="692150"/>
            <a:ext cx="8928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5338" y="6540500"/>
            <a:ext cx="630237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>
                <a:solidFill>
                  <a:srgbClr val="0063F4"/>
                </a:solidFill>
                <a:latin typeface="Arial" charset="0"/>
              </a:defRPr>
            </a:lvl1pPr>
          </a:lstStyle>
          <a:p>
            <a:fld id="{C3213260-C82B-4214-8CD4-D31FDA159D9D}" type="slidenum">
              <a:rPr lang="de-DE"/>
              <a:pPr/>
              <a:t>‹Nr.›</a:t>
            </a:fld>
            <a:r>
              <a:rPr lang="de-DE"/>
              <a:t>/32</a:t>
            </a:r>
          </a:p>
          <a:p>
            <a:endParaRPr lang="de-DE"/>
          </a:p>
        </p:txBody>
      </p:sp>
      <p:pic>
        <p:nvPicPr>
          <p:cNvPr id="1053" name="Picture 29" descr="LOG2_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9538" y="111125"/>
            <a:ext cx="854075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72338" y="131763"/>
            <a:ext cx="18002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MT Condense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MT Condense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MT Condense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MT Condense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MT Condense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MT Condense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MT Condense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MT Condense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9" name="Text Box 3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pic>
        <p:nvPicPr>
          <p:cNvPr id="685064" name="Picture 8" descr="Bordu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" y="4729163"/>
            <a:ext cx="9156700" cy="1843087"/>
          </a:xfrm>
          <a:prstGeom prst="rect">
            <a:avLst/>
          </a:prstGeom>
          <a:noFill/>
        </p:spPr>
      </p:pic>
      <p:sp>
        <p:nvSpPr>
          <p:cNvPr id="685065" name="Text Box 9"/>
          <p:cNvSpPr txBox="1">
            <a:spLocks noChangeArrowheads="1"/>
          </p:cNvSpPr>
          <p:nvPr/>
        </p:nvSpPr>
        <p:spPr bwMode="auto">
          <a:xfrm>
            <a:off x="323528" y="1052736"/>
            <a:ext cx="8496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3600"/>
              </a:spcBef>
            </a:pPr>
            <a:r>
              <a:rPr lang="de-DE" sz="3600" b="1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de-DE" sz="3600" b="1" dirty="0" err="1" smtClean="0">
                <a:latin typeface="Arial" pitchFamily="34" charset="0"/>
                <a:cs typeface="Arial" pitchFamily="34" charset="0"/>
              </a:rPr>
              <a:t>optimized</a:t>
            </a:r>
            <a:r>
              <a:rPr lang="de-DE" sz="3600" b="1" dirty="0" smtClean="0">
                <a:latin typeface="Arial" pitchFamily="34" charset="0"/>
                <a:cs typeface="Arial" pitchFamily="34" charset="0"/>
              </a:rPr>
              <a:t> stellarator </a:t>
            </a:r>
            <a:r>
              <a:rPr lang="de-DE" sz="3600" b="1" dirty="0" err="1" smtClean="0">
                <a:latin typeface="Arial" pitchFamily="34" charset="0"/>
                <a:cs typeface="Arial" pitchFamily="34" charset="0"/>
              </a:rPr>
              <a:t>as</a:t>
            </a:r>
            <a:r>
              <a:rPr lang="de-DE" sz="3600" b="1" dirty="0" smtClean="0">
                <a:latin typeface="Arial" pitchFamily="34" charset="0"/>
                <a:cs typeface="Arial" pitchFamily="34" charset="0"/>
              </a:rPr>
              <a:t> a </a:t>
            </a:r>
            <a:br>
              <a:rPr lang="de-DE" sz="3600" b="1" dirty="0" smtClean="0">
                <a:latin typeface="Arial" pitchFamily="34" charset="0"/>
                <a:cs typeface="Arial" pitchFamily="34" charset="0"/>
              </a:rPr>
            </a:br>
            <a:r>
              <a:rPr lang="de-DE" sz="3600" b="1" dirty="0" err="1" smtClean="0">
                <a:latin typeface="Arial" pitchFamily="34" charset="0"/>
                <a:cs typeface="Arial" pitchFamily="34" charset="0"/>
              </a:rPr>
              <a:t>candidate</a:t>
            </a:r>
            <a:r>
              <a:rPr lang="de-DE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600" b="1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sz="3600" b="1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de-DE" sz="3600" b="1" dirty="0" err="1" smtClean="0">
                <a:latin typeface="Arial" pitchFamily="34" charset="0"/>
                <a:cs typeface="Arial" pitchFamily="34" charset="0"/>
              </a:rPr>
              <a:t>fusion</a:t>
            </a:r>
            <a:r>
              <a:rPr lang="de-DE" sz="3600" b="1" dirty="0" smtClean="0">
                <a:latin typeface="Arial" pitchFamily="34" charset="0"/>
                <a:cs typeface="Arial" pitchFamily="34" charset="0"/>
              </a:rPr>
              <a:t> power plant</a:t>
            </a:r>
          </a:p>
        </p:txBody>
      </p:sp>
      <p:sp>
        <p:nvSpPr>
          <p:cNvPr id="685066" name="Text Box 10"/>
          <p:cNvSpPr txBox="1">
            <a:spLocks noChangeArrowheads="1"/>
          </p:cNvSpPr>
          <p:nvPr/>
        </p:nvSpPr>
        <p:spPr bwMode="auto">
          <a:xfrm>
            <a:off x="251520" y="2492896"/>
            <a:ext cx="864096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latin typeface="Arial" charset="0"/>
              </a:rPr>
              <a:t>Thomas </a:t>
            </a:r>
            <a:r>
              <a:rPr lang="de-DE" sz="2000" b="1" dirty="0" smtClean="0">
                <a:latin typeface="Arial" charset="0"/>
              </a:rPr>
              <a:t>Klinger</a:t>
            </a:r>
          </a:p>
          <a:p>
            <a:pPr>
              <a:spcBef>
                <a:spcPct val="50000"/>
              </a:spcBef>
            </a:pPr>
            <a:r>
              <a:rPr lang="de-DE" sz="1600" b="1" dirty="0" smtClean="0">
                <a:latin typeface="Arial" charset="0"/>
              </a:rPr>
              <a:t>C. </a:t>
            </a:r>
            <a:r>
              <a:rPr lang="de-DE" sz="1600" b="1" dirty="0" err="1" smtClean="0">
                <a:latin typeface="Arial" charset="0"/>
              </a:rPr>
              <a:t>Beidler</a:t>
            </a:r>
            <a:r>
              <a:rPr lang="de-DE" sz="1600" b="1" dirty="0" smtClean="0">
                <a:latin typeface="Arial" charset="0"/>
              </a:rPr>
              <a:t>, J. </a:t>
            </a:r>
            <a:r>
              <a:rPr lang="de-DE" sz="1600" b="1" dirty="0" err="1" smtClean="0">
                <a:latin typeface="Arial" charset="0"/>
              </a:rPr>
              <a:t>Boscary</a:t>
            </a:r>
            <a:r>
              <a:rPr lang="de-DE" sz="1600" b="1" dirty="0" smtClean="0">
                <a:latin typeface="Arial" charset="0"/>
              </a:rPr>
              <a:t>, H.S. Bosch, A. </a:t>
            </a:r>
            <a:r>
              <a:rPr lang="de-DE" sz="1600" b="1" dirty="0" err="1" smtClean="0">
                <a:latin typeface="Arial" charset="0"/>
              </a:rPr>
              <a:t>Dinklage</a:t>
            </a:r>
            <a:r>
              <a:rPr lang="de-DE" sz="1600" b="1" dirty="0" smtClean="0">
                <a:latin typeface="Arial" charset="0"/>
              </a:rPr>
              <a:t>, P. </a:t>
            </a:r>
            <a:r>
              <a:rPr lang="de-DE" sz="1600" b="1" dirty="0" err="1" smtClean="0">
                <a:latin typeface="Arial" charset="0"/>
              </a:rPr>
              <a:t>Helander</a:t>
            </a:r>
            <a:r>
              <a:rPr lang="de-DE" sz="1600" b="1" dirty="0" smtClean="0">
                <a:latin typeface="Arial" charset="0"/>
              </a:rPr>
              <a:t>, H. </a:t>
            </a:r>
            <a:r>
              <a:rPr lang="de-DE" sz="1600" b="1" dirty="0" err="1" smtClean="0">
                <a:latin typeface="Arial" charset="0"/>
              </a:rPr>
              <a:t>Maaßberg</a:t>
            </a:r>
            <a:r>
              <a:rPr lang="de-DE" sz="1600" b="1" dirty="0" smtClean="0">
                <a:latin typeface="Arial" charset="0"/>
              </a:rPr>
              <a:t> </a:t>
            </a:r>
            <a:br>
              <a:rPr lang="de-DE" sz="1600" b="1" dirty="0" smtClean="0">
                <a:latin typeface="Arial" charset="0"/>
              </a:rPr>
            </a:br>
            <a:r>
              <a:rPr lang="de-DE" sz="1600" b="1" dirty="0" smtClean="0">
                <a:latin typeface="Arial" charset="0"/>
              </a:rPr>
              <a:t>T.S. Pedersen, T. Rummel, F. Schauer, L. Wegener, R. Wolf</a:t>
            </a:r>
          </a:p>
          <a:p>
            <a:pPr>
              <a:spcBef>
                <a:spcPct val="50000"/>
              </a:spcBef>
            </a:pPr>
            <a:r>
              <a:rPr lang="de-DE" sz="1600" b="1" dirty="0" err="1" smtClean="0">
                <a:latin typeface="Arial" charset="0"/>
              </a:rPr>
              <a:t>and</a:t>
            </a:r>
            <a:r>
              <a:rPr lang="de-DE" sz="1600" b="1" dirty="0" smtClean="0">
                <a:latin typeface="Arial" charset="0"/>
              </a:rPr>
              <a:t> </a:t>
            </a:r>
            <a:r>
              <a:rPr lang="de-DE" sz="1600" b="1" dirty="0" err="1" smtClean="0">
                <a:latin typeface="Arial" charset="0"/>
              </a:rPr>
              <a:t>the</a:t>
            </a:r>
            <a:r>
              <a:rPr lang="de-DE" sz="1600" b="1" dirty="0" smtClean="0">
                <a:latin typeface="Arial" charset="0"/>
              </a:rPr>
              <a:t> Wendelstein 7-X </a:t>
            </a:r>
            <a:r>
              <a:rPr lang="de-DE" sz="1600" b="1" dirty="0" err="1" smtClean="0">
                <a:latin typeface="Arial" charset="0"/>
              </a:rPr>
              <a:t>team</a:t>
            </a:r>
            <a:endParaRPr lang="de-DE" sz="1600" b="1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de-DE" sz="2000" b="1" dirty="0">
                <a:latin typeface="Arial" charset="0"/>
              </a:rPr>
              <a:t>Max-Planck Institute </a:t>
            </a:r>
            <a:r>
              <a:rPr lang="de-DE" sz="2000" b="1" dirty="0" err="1">
                <a:latin typeface="Arial" charset="0"/>
              </a:rPr>
              <a:t>for</a:t>
            </a:r>
            <a:r>
              <a:rPr lang="de-DE" sz="2000" b="1" dirty="0">
                <a:latin typeface="Arial" charset="0"/>
              </a:rPr>
              <a:t> Plasma </a:t>
            </a:r>
            <a:r>
              <a:rPr lang="de-DE" sz="2000" b="1" dirty="0" err="1">
                <a:latin typeface="Arial" charset="0"/>
              </a:rPr>
              <a:t>Physics</a:t>
            </a:r>
            <a:r>
              <a:rPr lang="de-DE" sz="2000" b="1" dirty="0">
                <a:latin typeface="Arial" charset="0"/>
              </a:rPr>
              <a:t>, </a:t>
            </a:r>
            <a:r>
              <a:rPr lang="de-DE" sz="2000" b="1" dirty="0" smtClean="0">
                <a:latin typeface="Arial" charset="0"/>
              </a:rPr>
              <a:t>Greifswald</a:t>
            </a:r>
            <a:endParaRPr lang="de-DE" sz="2000" b="1" dirty="0">
              <a:latin typeface="Arial" charset="0"/>
            </a:endParaRPr>
          </a:p>
        </p:txBody>
      </p:sp>
      <p:sp>
        <p:nvSpPr>
          <p:cNvPr id="685067" name="Rectangle 11"/>
          <p:cNvSpPr>
            <a:spLocks noChangeArrowheads="1"/>
          </p:cNvSpPr>
          <p:nvPr/>
        </p:nvSpPr>
        <p:spPr bwMode="auto">
          <a:xfrm>
            <a:off x="1081708" y="120229"/>
            <a:ext cx="6169025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DPG Meeting Dresden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31913" y="6578600"/>
            <a:ext cx="67691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DPG 2013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solidFill>
                <a:srgbClr val="0063F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6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Years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of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Magnet Manufacturing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79512" y="602128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completed</a:t>
            </a:r>
            <a:r>
              <a:rPr lang="de-DE" sz="2000" dirty="0" smtClean="0"/>
              <a:t> </a:t>
            </a:r>
            <a:r>
              <a:rPr lang="de-DE" sz="2000" dirty="0" err="1" smtClean="0"/>
              <a:t>magnet</a:t>
            </a:r>
            <a:r>
              <a:rPr lang="de-DE" sz="2000" dirty="0" smtClean="0"/>
              <a:t> </a:t>
            </a:r>
            <a:r>
              <a:rPr lang="de-DE" sz="2000" dirty="0" err="1" smtClean="0"/>
              <a:t>module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14 non-</a:t>
            </a:r>
            <a:r>
              <a:rPr lang="de-DE" sz="2000" dirty="0" err="1" smtClean="0"/>
              <a:t>planar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4 </a:t>
            </a:r>
            <a:r>
              <a:rPr lang="de-DE" sz="2000" dirty="0" err="1" smtClean="0"/>
              <a:t>planar</a:t>
            </a:r>
            <a:r>
              <a:rPr lang="de-DE" sz="2000" dirty="0" smtClean="0"/>
              <a:t> </a:t>
            </a:r>
            <a:r>
              <a:rPr lang="de-DE" sz="2000" dirty="0" err="1" smtClean="0"/>
              <a:t>coils</a:t>
            </a:r>
            <a:endParaRPr lang="de-DE" sz="2000" dirty="0"/>
          </a:p>
        </p:txBody>
      </p:sp>
      <p:pic>
        <p:nvPicPr>
          <p:cNvPr id="17" name="Grafik 16" descr="Umsetzen des Magnetmoduls1_k Foto Anja Richter-Ullman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836712"/>
            <a:ext cx="7246212" cy="511256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9458" name="AutoShape 2" descr="data:image/jpeg;base64,/9j/4AAQSkZJRgABAQAAAQABAAD/2wCEAAkGBhQPEBQSEBIUFRAWGBQUGBAREBAUFBQcFBIYFBcQFBYZGyYeGxojGRIVHy8gJCgpLCwtFR8xNTEqNSYrLTUBCQoKDgwOGg8PGjUkHiUpNDUsNTU1Lyk1KS4uLikpLi01MjUqKS81NTUxNSkpNCw0KjUpMywtLCkxLCkpKSw1Kf/AABEIALQA8AMBIgACEQEDEQH/xAAbAAEAAgMBAQAAAAAAAAAAAAAABgcBBAUDAv/EAD0QAAICAgAEBAMGAwYFBQAAAAECAAMEEQUSITEGE0FRFCJhBzJxgZGhFVLBIyQzsbLwQnJ0kuEWNUNic//EABoBAQADAQEBAAAAAAAAAAAAAAACBAUDAQb/xAAoEQEAAwACAQIDCQAAAAAAAAAAAQIDBBEFEmEhMUETFSIyUVKBkbH/2gAMAwEAAhEDEQA/ALxiIgIiICIiAiIgIiICIiAiIgIiICIiAiIgIiICIiAiIgIiICIiAiIgIiICIiAiIgIiICIiAiIgIiICIiAiIgIiICIiAiIgIiICIiAiIgIiICIiAiIgIiICIiAiIgIiICIiAiIgIiICIiAiIgIiICIiAiIgJiCZHuL+OsXFJV7OZx3Sv5iPx10ElWlrz1WO0L6Vzju09JDuJBK/tboLaam0L/Nus6/IGSjgviCnMUtRYG13Xsy7/mB6iTvhpn8bVcs+TlpPVbOpEwJmclgiIgIiICIiAiIgIiICIiAiIgIiICIiAiIgIiICYaZny08Fd+PPFzm34LGOnOhY6n5vm7Vr7fU/WZ8MfZ+tbB77V5/SlOXY/wCZj1/acLgvBGN75WRvzGsd1T22x0zfl2EklVRdgFBLHtrv9TuZPP8AP0wvXj8aPV+73lVw49r2nXX+PaHe4p4SpvpatlG9HlYgcynXQg62JUnAeIti5Ndo7hgrj3Utpl/rLM/9T/DK6Xk8yqSpPfeuin337yuOA8MbJyKqh15mVm/AHmY/5z6nxmk6YWtpHUfpP0Zfkoiu2fo/MvRZnc5/HcxqMW61NcyI7jY2NhSRIC/jzPoxsfMuTHfHudU5F50sHMddN7G9A6+upmt5Z243I8eK3DMurLUClaueuvZN5IHVmUdkHTv33NfwN4ltzuHfFXBBZ/adEBC/L26b+kCVbmNyCeC+P8Q4hXVkE4woLadeSzn0p03Kd6mpj+P8huHZWSRX5lN/lKOVuXl5lG2G+p6wLG3G5XFv2kXfws5KrWMlLlpsRlblHMdjpvY2pE6nFPEeVbn/AAOCKlZKxY9tys469lCgiBM9xuV9m+OcurhjZNuOKslLVrK2I/IwJ/xEB0dHf7TpjiHEKce6/IOMVWk2IK1s3za2ObZ7agS7czK0xfH2ZX8FbkJQ2PltygVh1sXZAB6nR+8JZQgZiIgIiICIiAiIgIiICIiBiRjxd4g8oClD87DbEd1Hb9TJOZTnFstzfYbhy2FjtT6ewH01Mnym1s8vTX5ylWHSGeqKWY6UdSf9951/AHiau9bucCuxDzbY/eQ9m39PX8ZFOU3VmlcW+12Kstyf4age3TR9d9fSbnD+Emmztpl2NEfsR9ZX8fwseHnHI3j8Vvl7Qo7cjW2sVyjusfN7eLc851wFaarQH5j05gOpdvZR/v2kh+zjh1IoN1Z53YlGsI19w/dUfynv9Z74udUKXTywGYFTvqG2NHqfx7T78CYIpqsQH5efmH5j/wATc+9sdq1yxtHU/wByjjwfRpO2k92/x0fFp/uGT/8AlZ/pMpanKxUxMWzEtNnFAy/2AY2KN+9Z2B6a1qX+ygjRGwe4PaedeIinaooPuFUGSXlfUEfx3M3rm+EGx0329fz5pzvst8XYqcPrxGvT4lvM5agep5lJH9ZankLvm5RzHoW0Nn6Ez4XDQdRWgPuEUf0gVn9kHhmm3EpyuazzEdgAl9gqPJtRusHlPQ+okeqvH8B4nph0yWH3h0O16H2l4VVBBpQFHsoAH6CfIxU0V5F5T1K8o0fqRAo/7Q6fhX1vVWbVj2a2NB8fQJX05iLF/WSbiWbXicZvOTd8MmRjKqZBKro9B8hPTmGv3EsuzGVtcyqddtqDr8PaLsVXGnVWHsyhh+8Ck8njdmTwPKe283cuVWqWOynp8vLojXTqT+ckGHdw0YeZ8DkeZc2M3Ovn2WABV3vTHS9Se0ssYacvLyLy9+XlXX461MLhoN6RRsaOlXqPY/SBTGLWmFXwnNFhY3OKytz89S8xHWoH7nTfb6S7VE8jioQAUXlHYco0PwHpPUQMxEQEREBERAREQEREBERAwZG+K+N8Cixq8i9FdDpg6np03rt7SSGVzw3xAmJxDiXPVdZz21a8ih7eXlq6htD5d9O/eeTESJjwLj+NmKTiW12KvfyyOm/cT64pwZbvmHSz+b3+je8inh/iNeZxZ7q1NHl0cjVWr5d1xZt+Yaz1CrrWzvvOrk28Rvst8k0YtNbFUbIpa5rgB/i6WxQi736k9Jx2wptSaXjuCPg0eJYDY1T23aWpBtn5ugH8x+kk3BcPy6h12W+bY+o6ftIZxjjjZnA8838ivV5tLtUSUbk0fMQ+xDbm5lcT4ji4wy2GO1CIrNhhHFqoANkXFtFtbPLyjr6yhxPE4cXT7Snffv8ARObzMdJwI3IxxbxDbZdTjYITzLazeb7QSladOU8gILMSe3Tsesxj8YysU3DPCWU11ecMuhDWp1vmqatmbTdBrqd79JrIJTuY3IVTm8UtoGWvwqqU8wYTV2FyNcwU383cj/6es98nxubaMQ4aA35m+RbCQtYVeax7Ndfl2Br13AlxmpwziteTX5lLBk2y8w90Yqw/JgR+U4vDrs+nISvK8q+mwN/eMelqfJK6IWxS7bB66O/SRrwr4hanCTHxlFmbbbklaydLWvntu20+igdh3OoFlTRs41SuQuM1gF7LzKh7kD1H6H9JsYiOqKLWDWaHMyryqT66XZ0JAfF/BGzOJ8lbmu9MUWVWAj5LEt2rdemt+8Cc8S4nXjVNdcwWpBtnPYD3M2q7AwBHYjYP49ZXviHxGM3gOW7DkvRGS6o963X7yke3qJ2uJ8cuSzGw8RU8+2o2G23ZrpRAo5ioO2JJ0B9D1gSncbkUxOMZWNlVY2c1Vq3h/LyKa2q+ZBs1OhZvTrvc8KuOZec9pw7cejHrdq1e+trWuKHTEAOvIu+x679oEo4nxOvGqa65wlSDbOew+pny3FqhclHOPNdGsVNdSqkAt+rD9ZBfE/iE5XBc8XIEvo5qrVUkrsaIdD6qQd/r7TsX/wDvWH/0d/8ArrgS4mcXi/jLExHFd16i0/8AxLtn/wC1QTN/i2Z5NFto6lEdwPqqkj95Hvs+4amPgJe2jdcvnXXn7zkjZLN7AD9oHY4L4nxs0N8PcrlfvKNhl/5lPUTqbkMr4rw3LzqL6Mys5KhqwlLqTaLBsK40SdcpI/OZHGczIzMvFxjRWtDV/wBtbWz9HQEV8gYbJIb5t9BroYEy3NXifFK8ZA9zcqllQE7+87cqr+ZIEiPCeM8QzVsWv4el8exqbLXR7FtdD2RQRyjWupJ79pzfEPHnzODU5DIBb8RQDWh6M9WSFKKT7suvzgWUDNM8Vr8/4fm/tuXzOTr93eub9ZGeIcZzsALkZbY9mKzotldVbo+OHOufnLEWAEjfRZq8Y4qMXjQc1W2f3YLy0V87dXJ3oenSBMeKcUrxamuvYJUvVnPYDtszaRtgEdj/AFla/aD4tGRw3IqGLl1ll/xLsZkRdEHZaWPjfcX8B/kIHoZX2Bxc4OfxA2Y2W63WVsj041joQlWj83bu37Swo1AgtRs4jxLGyVxraKMZbd2ZCcj2GwKPLVe+hrc5NOJS1t44tiZGRk+c/Ipx776Smz5flaHlqOUeutE9TLP1AECr8fhlv8J4pS2O9djW2MtK1OQFdEKivQ04A6bXY6GdXjPiC3Jw2w6sW/42xPKKvTYtKEgA2NdrkK9d9CT17dDJ3qNQIVmYb8OyqMha3txxjjGtNSl7EKEFLOQDZU/NvXUT7ycq7iq5FNVbV4bUPWLL6nreyxuxQNpgoA67HtqTLUagQnE8YPVjCh8TJ+NRBWKVx7CjMF5Qwt15fKde80K/C9vD6OG2qhufEWxLa00XK3BSzIPUqVHT1/KWLqNQIzi+JLcvJqXFqdcZeZrrsjHtrJ6fJVUHAO9nZPUaGpFeD+En+A+IoQ1cRqvvtUsjK1gW1h5TKdbVq9a/Iy0NRywNHg3EviaK7TW9ZYAmu1GR0PqpVgD0M4zY7/xoPyNyfClfM5Ty78zfLvWtyUajUCtvtM8N2qt2RhoW+Iq8jIrSsuza61XBR3IJI1r/AIvxnW4rXZi5WNmrU9lIoNFyVqWsr7MtgQDbAHYIHXtJkVjUCEvc3E87Eeqq1MXFay1rbq7Kud2TkVEVwCQAzEnt2nBo4DiYb3V8S4ebj5jvVlJiPkeYjuXFZ5ASGXeuvQy1NRqBWnEuDseC5wqwFxzaD5eNSjGx1XohsUf8X0HpJBfjP/F8V+R+RcS5S/I3KCXQ8pbWgenY9+vtJZqY1A88qgWIyN91lKn8GGj/AJyEcH4ndwmoYmXj3W0V7WrKx6zcrJ6Lai9VIHTtoyeTGoEALPxHLxXxsOyjHx7DY191Yp8zaMvIia5j39dTr+Gcdlz+JMyMqtZjlWKkBwKepU60fbpJRqNQIx4Ix3Q5vOrLzZlzLzKV5lIUBl33Gh3+kiy8PvHBakWmzzlzA4qNThumZzDmUjYXXdu2uux3loajUCCeIOJtxWkYVGPkI1jILnvosqShVYM/zMNOTrQ5SQe+50PhW/jQcI3l/C8vmcrcu/M+7ze+vSSvUagRb7S8R7uF5Fdas7soAVAWY7b0ABMkuN9xd/yjp+U9dRAREQEREBERAREQEREBERAREQEREBERAREQEREBERAREQEREBERAREQEREBERAREQEREBERAREQEREBERAREQEREBERAREQEREBERAREQEREBERAREQEREBERAREQEREBERAREQEREBERAREQEREBERAREQEREBERAREQEREBERAREQEREBERAREQEREBERAREQEREBERA//9k=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460" name="AutoShape 4" descr="data:image/jpeg;base64,/9j/4AAQSkZJRgABAQAAAQABAAD/2wCEAAkGBhQPEBQSEBIUFRAWGBQUGBAREBAUFBQcFBIYFBcQFBYZGyYeGxojGRIVHy8gJCgpLCwtFR8xNTEqNSYrLTUBCQoKDgwOGg8PGjUkHiUpNDUsNTU1Lyk1KS4uLikpLi01MjUqKS81NTUxNSkpNCw0KjUpMywtLCkxLCkpKSw1Kf/AABEIALQA8AMBIgACEQEDEQH/xAAbAAEAAgMBAQAAAAAAAAAAAAAABgcBBAUDAv/EAD0QAAICAgAEBAMGAwYFBQAAAAECAAMEEQUSITEGE0FRFCJhBzJxgZGhFVLBIyQzsbLwQnJ0kuEWNUNic//EABoBAQADAQEBAAAAAAAAAAAAAAACBAUDAQb/xAAoEQEAAwACAQIDCQAAAAAAAAAAAQIDBBEFEmEhMUETFSIyUVKBkbH/2gAMAwEAAhEDEQA/ALxiIgIiICIiAiIgIiICIiAiIgIiICIiAiIgIiICIiAiIgIiICIiAiIgIiICIiAiIgIiICIiAiIgIiICIiAiIgIiICIiAiIgIiICIiAiIgIiICIiAiIgIiICIiAiIgIiICIiAiIgIiICIiAiIgIiICIiAiIgJiCZHuL+OsXFJV7OZx3Sv5iPx10ElWlrz1WO0L6Vzju09JDuJBK/tboLaam0L/Nus6/IGSjgviCnMUtRYG13Xsy7/mB6iTvhpn8bVcs+TlpPVbOpEwJmclgiIgIiICIiAiIgIiICIiAiIgIiICIiAiIgIiICYaZny08Fd+PPFzm34LGOnOhY6n5vm7Vr7fU/WZ8MfZ+tbB77V5/SlOXY/wCZj1/acLgvBGN75WRvzGsd1T22x0zfl2EklVRdgFBLHtrv9TuZPP8AP0wvXj8aPV+73lVw49r2nXX+PaHe4p4SpvpatlG9HlYgcynXQg62JUnAeIti5Ndo7hgrj3Utpl/rLM/9T/DK6Xk8yqSpPfeuin337yuOA8MbJyKqh15mVm/AHmY/5z6nxmk6YWtpHUfpP0Zfkoiu2fo/MvRZnc5/HcxqMW61NcyI7jY2NhSRIC/jzPoxsfMuTHfHudU5F50sHMddN7G9A6+upmt5Z243I8eK3DMurLUClaueuvZN5IHVmUdkHTv33NfwN4ltzuHfFXBBZ/adEBC/L26b+kCVbmNyCeC+P8Q4hXVkE4woLadeSzn0p03Kd6mpj+P8huHZWSRX5lN/lKOVuXl5lG2G+p6wLG3G5XFv2kXfws5KrWMlLlpsRlblHMdjpvY2pE6nFPEeVbn/AAOCKlZKxY9tys469lCgiBM9xuV9m+OcurhjZNuOKslLVrK2I/IwJ/xEB0dHf7TpjiHEKce6/IOMVWk2IK1s3za2ObZ7agS7czK0xfH2ZX8FbkJQ2PltygVh1sXZAB6nR+8JZQgZiIgIiICIiAiIgIiICIiBiRjxd4g8oClD87DbEd1Hb9TJOZTnFstzfYbhy2FjtT6ewH01Mnym1s8vTX5ylWHSGeqKWY6UdSf9951/AHiau9bucCuxDzbY/eQ9m39PX8ZFOU3VmlcW+12Kstyf4age3TR9d9fSbnD+Emmztpl2NEfsR9ZX8fwseHnHI3j8Vvl7Qo7cjW2sVyjusfN7eLc851wFaarQH5j05gOpdvZR/v2kh+zjh1IoN1Z53YlGsI19w/dUfynv9Z74udUKXTywGYFTvqG2NHqfx7T78CYIpqsQH5efmH5j/wATc+9sdq1yxtHU/wByjjwfRpO2k92/x0fFp/uGT/8AlZ/pMpanKxUxMWzEtNnFAy/2AY2KN+9Z2B6a1qX+ygjRGwe4PaedeIinaooPuFUGSXlfUEfx3M3rm+EGx0329fz5pzvst8XYqcPrxGvT4lvM5agep5lJH9ZankLvm5RzHoW0Nn6Ez4XDQdRWgPuEUf0gVn9kHhmm3EpyuazzEdgAl9gqPJtRusHlPQ+okeqvH8B4nph0yWH3h0O16H2l4VVBBpQFHsoAH6CfIxU0V5F5T1K8o0fqRAo/7Q6fhX1vVWbVj2a2NB8fQJX05iLF/WSbiWbXicZvOTd8MmRjKqZBKro9B8hPTmGv3EsuzGVtcyqddtqDr8PaLsVXGnVWHsyhh+8Ck8njdmTwPKe283cuVWqWOynp8vLojXTqT+ckGHdw0YeZ8DkeZc2M3Ovn2WABV3vTHS9Se0ssYacvLyLy9+XlXX461MLhoN6RRsaOlXqPY/SBTGLWmFXwnNFhY3OKytz89S8xHWoH7nTfb6S7VE8jioQAUXlHYco0PwHpPUQMxEQEREBERAREQEREBERAwZG+K+N8Cixq8i9FdDpg6np03rt7SSGVzw3xAmJxDiXPVdZz21a8ih7eXlq6htD5d9O/eeTESJjwLj+NmKTiW12KvfyyOm/cT64pwZbvmHSz+b3+je8inh/iNeZxZ7q1NHl0cjVWr5d1xZt+Yaz1CrrWzvvOrk28Rvst8k0YtNbFUbIpa5rgB/i6WxQi736k9Jx2wptSaXjuCPg0eJYDY1T23aWpBtn5ugH8x+kk3BcPy6h12W+bY+o6ftIZxjjjZnA8838ivV5tLtUSUbk0fMQ+xDbm5lcT4ji4wy2GO1CIrNhhHFqoANkXFtFtbPLyjr6yhxPE4cXT7Snffv8ARObzMdJwI3IxxbxDbZdTjYITzLazeb7QSladOU8gILMSe3Tsesxj8YysU3DPCWU11ecMuhDWp1vmqatmbTdBrqd79JrIJTuY3IVTm8UtoGWvwqqU8wYTV2FyNcwU383cj/6es98nxubaMQ4aA35m+RbCQtYVeax7Ndfl2Br13AlxmpwziteTX5lLBk2y8w90Yqw/JgR+U4vDrs+nISvK8q+mwN/eMelqfJK6IWxS7bB66O/SRrwr4hanCTHxlFmbbbklaydLWvntu20+igdh3OoFlTRs41SuQuM1gF7LzKh7kD1H6H9JsYiOqKLWDWaHMyryqT66XZ0JAfF/BGzOJ8lbmu9MUWVWAj5LEt2rdemt+8Cc8S4nXjVNdcwWpBtnPYD3M2q7AwBHYjYP49ZXviHxGM3gOW7DkvRGS6o963X7yke3qJ2uJ8cuSzGw8RU8+2o2G23ZrpRAo5ioO2JJ0B9D1gSncbkUxOMZWNlVY2c1Vq3h/LyKa2q+ZBs1OhZvTrvc8KuOZec9pw7cejHrdq1e+trWuKHTEAOvIu+x679oEo4nxOvGqa65wlSDbOew+pny3FqhclHOPNdGsVNdSqkAt+rD9ZBfE/iE5XBc8XIEvo5qrVUkrsaIdD6qQd/r7TsX/wDvWH/0d/8ArrgS4mcXi/jLExHFd16i0/8AxLtn/wC1QTN/i2Z5NFto6lEdwPqqkj95Hvs+4amPgJe2jdcvnXXn7zkjZLN7AD9oHY4L4nxs0N8PcrlfvKNhl/5lPUTqbkMr4rw3LzqL6Mys5KhqwlLqTaLBsK40SdcpI/OZHGczIzMvFxjRWtDV/wBtbWz9HQEV8gYbJIb5t9BroYEy3NXifFK8ZA9zcqllQE7+87cqr+ZIEiPCeM8QzVsWv4el8exqbLXR7FtdD2RQRyjWupJ79pzfEPHnzODU5DIBb8RQDWh6M9WSFKKT7suvzgWUDNM8Vr8/4fm/tuXzOTr93eub9ZGeIcZzsALkZbY9mKzotldVbo+OHOufnLEWAEjfRZq8Y4qMXjQc1W2f3YLy0V87dXJ3oenSBMeKcUrxamuvYJUvVnPYDtszaRtgEdj/AFla/aD4tGRw3IqGLl1ll/xLsZkRdEHZaWPjfcX8B/kIHoZX2Bxc4OfxA2Y2W63WVsj041joQlWj83bu37Swo1AgtRs4jxLGyVxraKMZbd2ZCcj2GwKPLVe+hrc5NOJS1t44tiZGRk+c/Ipx776Smz5flaHlqOUeutE9TLP1AECr8fhlv8J4pS2O9djW2MtK1OQFdEKivQ04A6bXY6GdXjPiC3Jw2w6sW/42xPKKvTYtKEgA2NdrkK9d9CT17dDJ3qNQIVmYb8OyqMha3txxjjGtNSl7EKEFLOQDZU/NvXUT7ycq7iq5FNVbV4bUPWLL6nreyxuxQNpgoA67HtqTLUagQnE8YPVjCh8TJ+NRBWKVx7CjMF5Qwt15fKde80K/C9vD6OG2qhufEWxLa00XK3BSzIPUqVHT1/KWLqNQIzi+JLcvJqXFqdcZeZrrsjHtrJ6fJVUHAO9nZPUaGpFeD+En+A+IoQ1cRqvvtUsjK1gW1h5TKdbVq9a/Iy0NRywNHg3EviaK7TW9ZYAmu1GR0PqpVgD0M4zY7/xoPyNyfClfM5Ty78zfLvWtyUajUCtvtM8N2qt2RhoW+Iq8jIrSsuza61XBR3IJI1r/AIvxnW4rXZi5WNmrU9lIoNFyVqWsr7MtgQDbAHYIHXtJkVjUCEvc3E87Eeqq1MXFay1rbq7Kud2TkVEVwCQAzEnt2nBo4DiYb3V8S4ebj5jvVlJiPkeYjuXFZ5ASGXeuvQy1NRqBWnEuDseC5wqwFxzaD5eNSjGx1XohsUf8X0HpJBfjP/F8V+R+RcS5S/I3KCXQ8pbWgenY9+vtJZqY1A88qgWIyN91lKn8GGj/AJyEcH4ndwmoYmXj3W0V7WrKx6zcrJ6Lai9VIHTtoyeTGoEALPxHLxXxsOyjHx7DY191Yp8zaMvIia5j39dTr+Gcdlz+JMyMqtZjlWKkBwKepU60fbpJRqNQIx4Ix3Q5vOrLzZlzLzKV5lIUBl33Gh3+kiy8PvHBakWmzzlzA4qNThumZzDmUjYXXdu2uux3loajUCCeIOJtxWkYVGPkI1jILnvosqShVYM/zMNOTrQ5SQe+50PhW/jQcI3l/C8vmcrcu/M+7ze+vSSvUagRb7S8R7uF5Fdas7soAVAWY7b0ABMkuN9xd/yjp+U9dRAREQEREBERAREQEREBERAREQEREBERAREQEREBERAREQEREBERAREQEREBERAREQEREBERAREQEREBERAREQEREBERAREQEREBERAREQEREBERAREQEREBERAREQEREBERAREQEREBERAREQEREBERAREQEREBERAREQEREBERAREQEREBERAREQEREBERAREQEREBERA//9k=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462" name="Picture 6" descr="http://www.itep.kit.edu/cca2012/img/Babcock_Noell_Gmb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7782" y="865065"/>
            <a:ext cx="1440160" cy="1080120"/>
          </a:xfrm>
          <a:prstGeom prst="rect">
            <a:avLst/>
          </a:prstGeom>
          <a:noFill/>
        </p:spPr>
      </p:pic>
      <p:pic>
        <p:nvPicPr>
          <p:cNvPr id="19464" name="Picture 8" descr="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1916832"/>
            <a:ext cx="687838" cy="288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10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Years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of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Device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Assembly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Grafik 14" descr="Umsetzung Modul 1 vom MST IVa in das Maschinenfundament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965" y="870166"/>
            <a:ext cx="8714395" cy="5112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feld 15"/>
          <p:cNvSpPr txBox="1"/>
          <p:nvPr/>
        </p:nvSpPr>
        <p:spPr>
          <a:xfrm>
            <a:off x="179512" y="6021288"/>
            <a:ext cx="489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high-precision</a:t>
            </a:r>
            <a:r>
              <a:rPr lang="de-DE" sz="2000" dirty="0" smtClean="0"/>
              <a:t> </a:t>
            </a:r>
            <a:r>
              <a:rPr lang="de-DE" sz="2000" dirty="0" err="1" smtClean="0"/>
              <a:t>joining</a:t>
            </a:r>
            <a:r>
              <a:rPr lang="de-DE" sz="2000" dirty="0" smtClean="0"/>
              <a:t> </a:t>
            </a:r>
            <a:r>
              <a:rPr lang="de-DE" sz="2000" dirty="0" err="1" smtClean="0"/>
              <a:t>two</a:t>
            </a:r>
            <a:r>
              <a:rPr lang="de-DE" sz="2000" dirty="0" smtClean="0"/>
              <a:t> </a:t>
            </a:r>
            <a:r>
              <a:rPr lang="de-DE" sz="2000" dirty="0" err="1" smtClean="0"/>
              <a:t>magnet</a:t>
            </a:r>
            <a:r>
              <a:rPr lang="de-DE" sz="2000" dirty="0" smtClean="0"/>
              <a:t> </a:t>
            </a:r>
            <a:r>
              <a:rPr lang="de-DE" sz="2000" dirty="0" err="1" smtClean="0"/>
              <a:t>modules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130 t </a:t>
            </a:r>
            <a:r>
              <a:rPr lang="de-DE" sz="2000" dirty="0" err="1" smtClean="0"/>
              <a:t>dead</a:t>
            </a:r>
            <a:r>
              <a:rPr lang="de-DE" sz="2000" dirty="0" smtClean="0"/>
              <a:t> </a:t>
            </a:r>
            <a:r>
              <a:rPr lang="de-DE" sz="2000" dirty="0" err="1" smtClean="0"/>
              <a:t>weight</a:t>
            </a:r>
            <a:r>
              <a:rPr lang="de-DE" sz="2000" dirty="0" smtClean="0"/>
              <a:t> </a:t>
            </a:r>
            <a:r>
              <a:rPr lang="de-DE" sz="2000" dirty="0" err="1" smtClean="0"/>
              <a:t>each</a:t>
            </a:r>
            <a:endParaRPr lang="de-DE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Assembly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status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overview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 descr="IPP-Greifswald-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620" y="797074"/>
            <a:ext cx="8549016" cy="56886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1115616" y="908720"/>
            <a:ext cx="684076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0063F4"/>
              </a:buClr>
            </a:pP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all 5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modules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are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completed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and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on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the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machine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base</a:t>
            </a:r>
            <a:endParaRPr lang="de-DE" sz="2000" b="1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3935" y="1882924"/>
            <a:ext cx="338437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0063F4"/>
              </a:buClr>
            </a:pP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assembly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of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the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254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ports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b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</a:b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close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to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completion</a:t>
            </a:r>
            <a:endParaRPr lang="de-DE" sz="2000" b="1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64088" y="2780928"/>
            <a:ext cx="331236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0063F4"/>
              </a:buClr>
            </a:pP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all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module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b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</a:b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separation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planes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closed</a:t>
            </a:r>
            <a:endParaRPr lang="de-DE" sz="2000" b="1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71600" y="4005064"/>
            <a:ext cx="244827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0063F4"/>
              </a:buClr>
            </a:pP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magnet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system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b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</a:b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completed</a:t>
            </a:r>
            <a:endParaRPr lang="de-DE" sz="2000" b="1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195736" y="5877272"/>
            <a:ext cx="475252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spcBef>
                <a:spcPts val="1800"/>
              </a:spcBef>
              <a:buClr>
                <a:srgbClr val="0063F4"/>
              </a:buClr>
            </a:pP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the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project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is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on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schedule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since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&gt; 5 y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004048" y="4653136"/>
            <a:ext cx="259228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buClr>
                <a:srgbClr val="0063F4"/>
              </a:buClr>
            </a:pP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in-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vessel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assembly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works</a:t>
            </a:r>
            <a:r>
              <a:rPr lang="de-DE" sz="2000" b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started</a:t>
            </a:r>
            <a:endParaRPr lang="de-DE" sz="2000" b="1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Present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view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of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the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assembly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site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 descr="Experimenthalle September 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176" y="783407"/>
            <a:ext cx="7920880" cy="5728898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A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view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into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the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torus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hall 2014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Grafik 3" descr="Uebersicht-Torushalle-2012-08-28_YM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56" y="868388"/>
            <a:ext cx="8024047" cy="554461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Research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needs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towards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DEMO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20" y="812329"/>
            <a:ext cx="864096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Bef>
                <a:spcPts val="600"/>
              </a:spcBef>
              <a:buClr>
                <a:srgbClr val="0066FF"/>
              </a:buClr>
              <a:buFont typeface="+mj-lt"/>
              <a:buAutoNum type="arabicParenBoth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verification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stellarator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optimization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points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1.-6.</a:t>
            </a:r>
            <a:br>
              <a:rPr lang="de-DE" sz="2000" b="1" dirty="0" smtClean="0">
                <a:latin typeface="Arial" pitchFamily="34" charset="0"/>
                <a:cs typeface="Arial" pitchFamily="34" charset="0"/>
              </a:rPr>
            </a:br>
            <a:r>
              <a:rPr lang="de-DE" sz="2000" i="1" dirty="0" smtClean="0">
                <a:latin typeface="+mn-lt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physics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is</a:t>
            </a:r>
            <a:r>
              <a:rPr lang="de-DE" sz="2000" i="1" dirty="0" smtClean="0">
                <a:latin typeface="+mn-lt"/>
                <a:cs typeface="Arial" pitchFamily="34" charset="0"/>
              </a:rPr>
              <a:t> well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understood</a:t>
            </a:r>
            <a:r>
              <a:rPr lang="de-DE" sz="2000" i="1" dirty="0" smtClean="0">
                <a:latin typeface="+mn-lt"/>
                <a:cs typeface="Arial" pitchFamily="34" charset="0"/>
              </a:rPr>
              <a:t>;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goals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can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be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reached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during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first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few</a:t>
            </a:r>
            <a:r>
              <a:rPr lang="de-DE" sz="2000" i="1" dirty="0" smtClean="0">
                <a:latin typeface="+mn-lt"/>
                <a:cs typeface="Arial" pitchFamily="34" charset="0"/>
              </a:rPr>
              <a:t/>
            </a:r>
            <a:br>
              <a:rPr lang="de-DE" sz="2000" i="1" dirty="0" smtClean="0">
                <a:latin typeface="+mn-lt"/>
                <a:cs typeface="Arial" pitchFamily="34" charset="0"/>
              </a:rPr>
            </a:br>
            <a:r>
              <a:rPr lang="de-DE" sz="2000" i="1" dirty="0" smtClean="0">
                <a:latin typeface="+mn-lt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years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of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operation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including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high</a:t>
            </a:r>
            <a:r>
              <a:rPr lang="de-DE" sz="2000" i="1" dirty="0" smtClean="0">
                <a:latin typeface="+mn-lt"/>
                <a:cs typeface="Arial" pitchFamily="34" charset="0"/>
              </a:rPr>
              <a:t>-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 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and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fast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particle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confinement</a:t>
            </a:r>
            <a:endParaRPr lang="de-DE" sz="2000" i="1" dirty="0" smtClean="0">
              <a:latin typeface="+mn-lt"/>
              <a:cs typeface="Arial" pitchFamily="34" charset="0"/>
            </a:endParaRPr>
          </a:p>
          <a:p>
            <a:pPr marL="457200" indent="-457200" algn="l">
              <a:spcBef>
                <a:spcPts val="600"/>
              </a:spcBef>
              <a:buClr>
                <a:srgbClr val="0066FF"/>
              </a:buClr>
              <a:buFont typeface="+mj-lt"/>
              <a:buAutoNum type="arabicParenBoth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densities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temperature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good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confinement</a:t>
            </a:r>
            <a:r>
              <a:rPr lang="de-DE" sz="2000" i="1" dirty="0" smtClean="0">
                <a:latin typeface="+mn-lt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energy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confinement</a:t>
            </a:r>
            <a:r>
              <a:rPr lang="de-DE" sz="2000" i="1" dirty="0" smtClean="0">
                <a:latin typeface="+mn-lt"/>
                <a:cs typeface="Arial" pitchFamily="34" charset="0"/>
              </a:rPr>
              <a:t> must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be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as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good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as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for</a:t>
            </a:r>
            <a:r>
              <a:rPr lang="de-DE" sz="2000" i="1" dirty="0" smtClean="0">
                <a:latin typeface="+mn-lt"/>
                <a:cs typeface="Arial" pitchFamily="34" charset="0"/>
              </a:rPr>
              <a:t> a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similar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size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tokamak</a:t>
            </a:r>
            <a:r>
              <a:rPr lang="de-DE" sz="2000" i="1" dirty="0" smtClean="0">
                <a:latin typeface="+mn-lt"/>
                <a:cs typeface="Arial" pitchFamily="34" charset="0"/>
              </a:rPr>
              <a:t/>
            </a:r>
            <a:br>
              <a:rPr lang="de-DE" sz="2000" i="1" dirty="0" smtClean="0">
                <a:latin typeface="+mn-lt"/>
                <a:cs typeface="Arial" pitchFamily="34" charset="0"/>
              </a:rPr>
            </a:br>
            <a:r>
              <a:rPr lang="de-DE" sz="2000" i="1" dirty="0" smtClean="0">
                <a:latin typeface="+mn-lt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at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low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collisionality</a:t>
            </a:r>
            <a:r>
              <a:rPr lang="de-DE" sz="2000" i="1" dirty="0" smtClean="0">
                <a:latin typeface="+mn-lt"/>
                <a:cs typeface="Arial" pitchFamily="34" charset="0"/>
              </a:rPr>
              <a:t>,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high</a:t>
            </a:r>
            <a:r>
              <a:rPr lang="de-DE" sz="2000" i="1" dirty="0" smtClean="0">
                <a:latin typeface="+mn-lt"/>
                <a:cs typeface="Arial" pitchFamily="34" charset="0"/>
              </a:rPr>
              <a:t>-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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and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high-nT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 (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integrated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scenarios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)</a:t>
            </a:r>
            <a:endParaRPr lang="de-DE" sz="2000" i="1" dirty="0" smtClean="0">
              <a:latin typeface="+mn-lt"/>
              <a:cs typeface="Arial" pitchFamily="34" charset="0"/>
            </a:endParaRPr>
          </a:p>
          <a:p>
            <a:pPr marL="457200" indent="-457200" algn="l">
              <a:spcBef>
                <a:spcPts val="600"/>
              </a:spcBef>
              <a:buClr>
                <a:srgbClr val="0066FF"/>
              </a:buClr>
              <a:buFont typeface="+mj-lt"/>
              <a:buAutoNum type="arabicParenBoth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density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control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central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fuelling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000" b="1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neoclassical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thermodiffusion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leads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to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hollow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density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profiles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/>
            </a:r>
            <a:br>
              <a:rPr lang="de-DE" sz="2000" i="1" dirty="0" smtClean="0">
                <a:latin typeface="+mn-lt"/>
                <a:cs typeface="Arial" pitchFamily="34" charset="0"/>
                <a:sym typeface="Symbol"/>
              </a:rPr>
            </a:b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controlled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high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density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operation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with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central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 pellet </a:t>
            </a:r>
            <a:r>
              <a:rPr lang="de-DE" sz="2000" i="1" dirty="0" err="1" smtClean="0">
                <a:latin typeface="+mn-lt"/>
                <a:cs typeface="Arial" pitchFamily="34" charset="0"/>
                <a:sym typeface="Symbol"/>
              </a:rPr>
              <a:t>fuelling</a:t>
            </a:r>
            <a:endParaRPr lang="de-DE" sz="2000" i="1" dirty="0" smtClean="0">
              <a:latin typeface="+mn-lt"/>
              <a:cs typeface="Arial" pitchFamily="34" charset="0"/>
            </a:endParaRPr>
          </a:p>
          <a:p>
            <a:pPr marL="457200" indent="-457200" algn="l">
              <a:spcBef>
                <a:spcPts val="600"/>
              </a:spcBef>
              <a:buClr>
                <a:srgbClr val="0066FF"/>
              </a:buClr>
              <a:buFont typeface="+mj-lt"/>
              <a:buAutoNum type="arabicParenBoth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no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impurity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accumulation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000" b="1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at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high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densities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the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ambipolar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electric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field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tends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to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be</a:t>
            </a:r>
            <a:r>
              <a:rPr lang="de-DE" sz="2000" i="1" dirty="0" smtClean="0">
                <a:latin typeface="+mn-lt"/>
                <a:cs typeface="Arial" pitchFamily="34" charset="0"/>
              </a:rPr>
              <a:t> negative </a:t>
            </a:r>
            <a:br>
              <a:rPr lang="de-DE" sz="2000" i="1" dirty="0" smtClean="0">
                <a:latin typeface="+mn-lt"/>
                <a:cs typeface="Arial" pitchFamily="34" charset="0"/>
              </a:rPr>
            </a:br>
            <a:r>
              <a:rPr lang="de-DE" sz="2000" i="1" dirty="0" smtClean="0">
                <a:latin typeface="+mn-lt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radiation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collapse</a:t>
            </a:r>
            <a:r>
              <a:rPr lang="de-DE" sz="2000" i="1" dirty="0" smtClean="0">
                <a:latin typeface="+mn-lt"/>
                <a:cs typeface="Arial" pitchFamily="34" charset="0"/>
              </a:rPr>
              <a:t> in ELM-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free</a:t>
            </a:r>
            <a:r>
              <a:rPr lang="de-DE" sz="2000" i="1" dirty="0" smtClean="0">
                <a:latin typeface="+mn-lt"/>
                <a:cs typeface="Arial" pitchFamily="34" charset="0"/>
              </a:rPr>
              <a:t> H-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mode</a:t>
            </a:r>
            <a:r>
              <a:rPr lang="de-DE" sz="2000" i="1" dirty="0" smtClean="0">
                <a:latin typeface="+mn-lt"/>
                <a:cs typeface="Arial" pitchFamily="34" charset="0"/>
              </a:rPr>
              <a:t> – HDH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mode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as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solution</a:t>
            </a:r>
            <a:r>
              <a:rPr lang="de-DE" sz="2000" i="1" dirty="0" smtClean="0">
                <a:latin typeface="+mn-lt"/>
                <a:cs typeface="Arial" pitchFamily="34" charset="0"/>
              </a:rPr>
              <a:t>?</a:t>
            </a:r>
          </a:p>
          <a:p>
            <a:pPr marL="457200" indent="-457200" algn="l">
              <a:spcBef>
                <a:spcPts val="600"/>
              </a:spcBef>
              <a:buClr>
                <a:srgbClr val="0066FF"/>
              </a:buClr>
              <a:buFont typeface="+mj-lt"/>
              <a:buAutoNum type="arabicParenBoth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viable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divertor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performance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000" b="1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high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density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</a:t>
            </a:r>
            <a:r>
              <a:rPr lang="de-DE" sz="2000" i="1" dirty="0" smtClean="0">
                <a:latin typeface="+mn-lt"/>
                <a:cs typeface="Arial" pitchFamily="34" charset="0"/>
              </a:rPr>
              <a:t> 2</a:t>
            </a:r>
            <a:r>
              <a:rPr lang="de-DE" sz="2000" i="1" dirty="0" smtClean="0">
                <a:latin typeface="+mn-lt"/>
                <a:cs typeface="Arial" pitchFamily="34" charset="0"/>
                <a:sym typeface="Symbol"/>
              </a:rPr>
              <a:t></a:t>
            </a:r>
            <a:r>
              <a:rPr lang="de-DE" sz="2000" i="1" dirty="0" smtClean="0">
                <a:latin typeface="+mn-lt"/>
                <a:cs typeface="Arial" pitchFamily="34" charset="0"/>
              </a:rPr>
              <a:t>10</a:t>
            </a:r>
            <a:r>
              <a:rPr lang="de-DE" sz="2000" i="1" baseline="30000" dirty="0" smtClean="0">
                <a:latin typeface="+mn-lt"/>
                <a:cs typeface="Arial" pitchFamily="34" charset="0"/>
              </a:rPr>
              <a:t>20 </a:t>
            </a:r>
            <a:r>
              <a:rPr lang="de-DE" sz="2000" i="1" dirty="0" smtClean="0">
                <a:latin typeface="+mn-lt"/>
                <a:cs typeface="Arial" pitchFamily="34" charset="0"/>
              </a:rPr>
              <a:t>m</a:t>
            </a:r>
            <a:r>
              <a:rPr lang="de-DE" sz="2000" i="1" baseline="30000" dirty="0" smtClean="0">
                <a:latin typeface="+mn-lt"/>
                <a:cs typeface="Arial" pitchFamily="34" charset="0"/>
              </a:rPr>
              <a:t>-3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operation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steady-state</a:t>
            </a:r>
            <a:r>
              <a:rPr lang="de-DE" sz="2000" i="1" dirty="0" smtClean="0">
                <a:latin typeface="+mn-lt"/>
                <a:cs typeface="Arial" pitchFamily="34" charset="0"/>
              </a:rPr>
              <a:t> 10 MW/m</a:t>
            </a:r>
            <a:r>
              <a:rPr lang="de-DE" sz="2000" i="1" baseline="30000" dirty="0" smtClean="0">
                <a:latin typeface="+mn-lt"/>
                <a:cs typeface="Arial" pitchFamily="34" charset="0"/>
              </a:rPr>
              <a:t>3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heat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load</a:t>
            </a:r>
            <a:r>
              <a:rPr lang="de-DE" sz="2000" i="1" dirty="0" smtClean="0">
                <a:latin typeface="+mn-lt"/>
                <a:cs typeface="Arial" pitchFamily="34" charset="0"/>
              </a:rPr>
              <a:t/>
            </a:r>
            <a:br>
              <a:rPr lang="de-DE" sz="2000" i="1" dirty="0" smtClean="0">
                <a:latin typeface="+mn-lt"/>
                <a:cs typeface="Arial" pitchFamily="34" charset="0"/>
              </a:rPr>
            </a:br>
            <a:r>
              <a:rPr lang="de-DE" sz="2000" i="1" dirty="0" smtClean="0">
                <a:latin typeface="+mn-lt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full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density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control</a:t>
            </a:r>
            <a:r>
              <a:rPr lang="de-DE" sz="2000" i="1" dirty="0" smtClean="0">
                <a:latin typeface="+mn-lt"/>
                <a:cs typeface="Arial" pitchFamily="34" charset="0"/>
              </a:rPr>
              <a:t>, partial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detachment</a:t>
            </a:r>
            <a:r>
              <a:rPr lang="de-DE" sz="2000" i="1" dirty="0" smtClean="0">
                <a:latin typeface="+mn-lt"/>
                <a:cs typeface="Arial" pitchFamily="34" charset="0"/>
              </a:rPr>
              <a:t>, 90%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radiated</a:t>
            </a:r>
            <a:r>
              <a:rPr lang="de-DE" sz="2000" i="1" dirty="0" smtClean="0">
                <a:latin typeface="+mn-lt"/>
                <a:cs typeface="Arial" pitchFamily="34" charset="0"/>
              </a:rPr>
              <a:t> power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fraction</a:t>
            </a:r>
            <a:endParaRPr lang="de-DE" sz="2000" i="1" dirty="0" smtClean="0">
              <a:latin typeface="+mn-lt"/>
              <a:cs typeface="Arial" pitchFamily="34" charset="0"/>
            </a:endParaRPr>
          </a:p>
          <a:p>
            <a:pPr marL="457200" indent="-457200" algn="l">
              <a:spcBef>
                <a:spcPts val="600"/>
              </a:spcBef>
              <a:buClr>
                <a:srgbClr val="0066FF"/>
              </a:buClr>
              <a:buFont typeface="+mj-lt"/>
              <a:buAutoNum type="arabicParenBoth"/>
            </a:pP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microwave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heating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density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plasmas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000" b="1" dirty="0" smtClean="0">
                <a:latin typeface="Arial" pitchFamily="34" charset="0"/>
                <a:cs typeface="Arial" pitchFamily="34" charset="0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dense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plasmas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i="1" dirty="0" smtClean="0">
                <a:latin typeface="+mn-lt"/>
                <a:cs typeface="Arial" pitchFamily="34" charset="0"/>
              </a:rPr>
              <a:t> O2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and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overdense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plasmas</a:t>
            </a:r>
            <a:r>
              <a:rPr lang="de-DE" sz="2000" i="1" dirty="0" smtClean="0">
                <a:latin typeface="+mn-lt"/>
                <a:cs typeface="Arial" pitchFamily="34" charset="0"/>
              </a:rPr>
              <a:t> </a:t>
            </a:r>
            <a:r>
              <a:rPr lang="de-DE" sz="2000" i="1" dirty="0" err="1" smtClean="0">
                <a:latin typeface="+mn-lt"/>
                <a:cs typeface="Arial" pitchFamily="34" charset="0"/>
              </a:rPr>
              <a:t>with</a:t>
            </a:r>
            <a:r>
              <a:rPr lang="de-DE" sz="2000" i="1" dirty="0" smtClean="0">
                <a:latin typeface="+mn-lt"/>
                <a:cs typeface="Arial" pitchFamily="34" charset="0"/>
              </a:rPr>
              <a:t> OXB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Neoclassical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transport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35499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4719" y="2605658"/>
            <a:ext cx="7524328" cy="1481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Objekt 27"/>
          <p:cNvGraphicFramePr>
            <a:graphicFrameLocks noChangeAspect="1"/>
          </p:cNvGraphicFramePr>
          <p:nvPr/>
        </p:nvGraphicFramePr>
        <p:xfrm>
          <a:off x="1284759" y="3829794"/>
          <a:ext cx="720079" cy="308605"/>
        </p:xfrm>
        <a:graphic>
          <a:graphicData uri="http://schemas.openxmlformats.org/presentationml/2006/ole">
            <p:oleObj spid="_x0000_s27650" name="Formel" r:id="rId5" imgW="444240" imgH="190440" progId="Equation.3">
              <p:embed/>
            </p:oleObj>
          </a:graphicData>
        </a:graphic>
      </p:graphicFrame>
      <p:grpSp>
        <p:nvGrpSpPr>
          <p:cNvPr id="39" name="Gruppieren 38"/>
          <p:cNvGrpSpPr/>
          <p:nvPr/>
        </p:nvGrpSpPr>
        <p:grpSpPr>
          <a:xfrm>
            <a:off x="1932830" y="3757786"/>
            <a:ext cx="5951537" cy="1048182"/>
            <a:chOff x="1932830" y="3757786"/>
            <a:chExt cx="5951537" cy="1048182"/>
          </a:xfrm>
        </p:grpSpPr>
        <p:sp>
          <p:nvSpPr>
            <p:cNvPr id="29" name="Textfeld 28"/>
            <p:cNvSpPr txBox="1"/>
            <p:nvPr/>
          </p:nvSpPr>
          <p:spPr>
            <a:xfrm>
              <a:off x="1932830" y="4405858"/>
              <a:ext cx="59515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i="1" dirty="0" err="1" smtClean="0">
                  <a:latin typeface="+mn-lt"/>
                  <a:cs typeface="Arial" pitchFamily="34" charset="0"/>
                </a:rPr>
                <a:t>D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‘s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are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larger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for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ions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than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for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electrons</a:t>
              </a:r>
              <a:endParaRPr lang="de-DE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1" name="Gerade Verbindung mit Pfeil 30"/>
            <p:cNvCxnSpPr/>
            <p:nvPr/>
          </p:nvCxnSpPr>
          <p:spPr bwMode="auto">
            <a:xfrm flipV="1">
              <a:off x="2940943" y="3757786"/>
              <a:ext cx="0" cy="5760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Gerade Verbindung mit Pfeil 31"/>
            <p:cNvCxnSpPr/>
            <p:nvPr/>
          </p:nvCxnSpPr>
          <p:spPr bwMode="auto">
            <a:xfrm flipV="1">
              <a:off x="6541343" y="3757786"/>
              <a:ext cx="0" cy="57606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0" name="Gruppieren 39"/>
          <p:cNvGrpSpPr/>
          <p:nvPr/>
        </p:nvGrpSpPr>
        <p:grpSpPr>
          <a:xfrm>
            <a:off x="1974379" y="4909914"/>
            <a:ext cx="5832648" cy="1098486"/>
            <a:chOff x="1974379" y="4909914"/>
            <a:chExt cx="5832648" cy="1098486"/>
          </a:xfrm>
        </p:grpSpPr>
        <p:sp>
          <p:nvSpPr>
            <p:cNvPr id="37" name="Pfeil nach unten 36"/>
            <p:cNvSpPr/>
            <p:nvPr/>
          </p:nvSpPr>
          <p:spPr bwMode="auto">
            <a:xfrm>
              <a:off x="4741143" y="4909914"/>
              <a:ext cx="288032" cy="576064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1974379" y="5608290"/>
              <a:ext cx="58326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inward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i="1" dirty="0" smtClean="0">
                  <a:latin typeface="+mn-lt"/>
                  <a:cs typeface="Arial" pitchFamily="34" charset="0"/>
                </a:rPr>
                <a:t>E</a:t>
              </a:r>
              <a:r>
                <a:rPr lang="de-DE" sz="2000" i="1" baseline="-25000" dirty="0" smtClean="0">
                  <a:latin typeface="+mn-lt"/>
                  <a:cs typeface="Arial" pitchFamily="34" charset="0"/>
                </a:rPr>
                <a:t>r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causing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impurity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accumulation</a:t>
              </a:r>
              <a:endParaRPr lang="de-DE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4932040" y="1700808"/>
            <a:ext cx="3744416" cy="1224136"/>
            <a:chOff x="4932040" y="1700808"/>
            <a:chExt cx="3744416" cy="1224136"/>
          </a:xfrm>
        </p:grpSpPr>
        <p:cxnSp>
          <p:nvCxnSpPr>
            <p:cNvPr id="41" name="Gerade Verbindung mit Pfeil 40"/>
            <p:cNvCxnSpPr/>
            <p:nvPr/>
          </p:nvCxnSpPr>
          <p:spPr bwMode="auto">
            <a:xfrm>
              <a:off x="6516216" y="2276872"/>
              <a:ext cx="0" cy="64807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feld 42"/>
            <p:cNvSpPr txBox="1"/>
            <p:nvPr/>
          </p:nvSpPr>
          <p:spPr>
            <a:xfrm>
              <a:off x="4932040" y="1700808"/>
              <a:ext cx="37444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2000" i="1" dirty="0" smtClean="0">
                  <a:latin typeface="+mn-lt"/>
                  <a:cs typeface="Arial" pitchFamily="34" charset="0"/>
                </a:rPr>
                <a:t>D</a:t>
              </a:r>
              <a:r>
                <a:rPr lang="de-DE" sz="2000" i="1" baseline="-25000" dirty="0" smtClean="0">
                  <a:latin typeface="+mn-lt"/>
                  <a:cs typeface="Arial" pitchFamily="34" charset="0"/>
                </a:rPr>
                <a:t>2a</a:t>
              </a:r>
              <a:r>
                <a:rPr lang="de-DE" sz="2000" i="1" dirty="0" smtClean="0">
                  <a:latin typeface="+mn-lt"/>
                  <a:cs typeface="Arial" pitchFamily="34" charset="0"/>
                </a:rPr>
                <a:t>&gt;</a:t>
              </a:r>
              <a:r>
                <a:rPr lang="de-DE" sz="2000" dirty="0" smtClean="0">
                  <a:latin typeface="+mn-lt"/>
                  <a:cs typeface="Arial" pitchFamily="34" charset="0"/>
                </a:rPr>
                <a:t>0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outward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thermodiffusion</a:t>
              </a:r>
              <a:endParaRPr lang="de-DE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1043608" y="908720"/>
            <a:ext cx="3672408" cy="1800200"/>
            <a:chOff x="1043608" y="908720"/>
            <a:chExt cx="3672408" cy="1800200"/>
          </a:xfrm>
        </p:grpSpPr>
        <p:sp>
          <p:nvSpPr>
            <p:cNvPr id="44" name="Pfeil nach unten 43"/>
            <p:cNvSpPr/>
            <p:nvPr/>
          </p:nvSpPr>
          <p:spPr bwMode="auto">
            <a:xfrm rot="5400000">
              <a:off x="4283968" y="1628800"/>
              <a:ext cx="288032" cy="576064"/>
            </a:xfrm>
            <a:prstGeom prst="down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  <p:pic>
          <p:nvPicPr>
            <p:cNvPr id="2765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3608" y="1052736"/>
              <a:ext cx="3050865" cy="1656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Textfeld 45"/>
            <p:cNvSpPr txBox="1"/>
            <p:nvPr/>
          </p:nvSpPr>
          <p:spPr>
            <a:xfrm>
              <a:off x="1043608" y="908720"/>
              <a:ext cx="2808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hollow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density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profiles</a:t>
              </a:r>
              <a:endParaRPr lang="de-DE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1691680" y="5589240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66FF"/>
                </a:solidFill>
              </a:rPr>
              <a:t>(4)</a:t>
            </a:r>
            <a:endParaRPr lang="de-DE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Wendelstein 7-AS HDH Mode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827584" y="6581001"/>
            <a:ext cx="22528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latin typeface="Arial" pitchFamily="34" charset="0"/>
                <a:cs typeface="Arial" pitchFamily="34" charset="0"/>
              </a:rPr>
              <a:t>McCormick et al. PRL (2002)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4" descr="C:\Dokumente und Einstellungen\thk\Desktop\HDH_ta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8189989" cy="3528392"/>
          </a:xfrm>
          <a:prstGeom prst="rect">
            <a:avLst/>
          </a:prstGeom>
          <a:noFill/>
        </p:spPr>
      </p:pic>
      <p:grpSp>
        <p:nvGrpSpPr>
          <p:cNvPr id="17" name="Gruppieren 16"/>
          <p:cNvGrpSpPr/>
          <p:nvPr/>
        </p:nvGrpSpPr>
        <p:grpSpPr>
          <a:xfrm>
            <a:off x="827584" y="5589240"/>
            <a:ext cx="4358766" cy="487040"/>
            <a:chOff x="467544" y="3942085"/>
            <a:chExt cx="4358766" cy="487040"/>
          </a:xfrm>
        </p:grpSpPr>
        <p:sp>
          <p:nvSpPr>
            <p:cNvPr id="8" name="Textfeld 7"/>
            <p:cNvSpPr txBox="1"/>
            <p:nvPr/>
          </p:nvSpPr>
          <p:spPr>
            <a:xfrm>
              <a:off x="467544" y="4005064"/>
              <a:ext cx="3024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high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density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 H-</a:t>
              </a:r>
              <a:r>
                <a:rPr lang="de-DE" sz="2000" b="1" dirty="0" err="1" smtClean="0">
                  <a:latin typeface="Arial" pitchFamily="34" charset="0"/>
                  <a:cs typeface="Arial" pitchFamily="34" charset="0"/>
                </a:rPr>
                <a:t>mode</a:t>
              </a:r>
              <a:endParaRPr lang="de-DE" sz="2000" b="1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5" name="Objekt 14"/>
            <p:cNvGraphicFramePr>
              <a:graphicFrameLocks noChangeAspect="1"/>
            </p:cNvGraphicFramePr>
            <p:nvPr/>
          </p:nvGraphicFramePr>
          <p:xfrm>
            <a:off x="3511302" y="3942085"/>
            <a:ext cx="1315008" cy="487040"/>
          </p:xfrm>
          <a:graphic>
            <a:graphicData uri="http://schemas.openxmlformats.org/presentationml/2006/ole">
              <p:oleObj spid="_x0000_s3074" name="Formel" r:id="rId5" imgW="685800" imgH="253800" progId="Equation.3">
                <p:embed/>
              </p:oleObj>
            </a:graphicData>
          </a:graphic>
        </p:graphicFrame>
      </p:grpSp>
      <p:sp>
        <p:nvSpPr>
          <p:cNvPr id="34" name="Textfeld 33"/>
          <p:cNvSpPr txBox="1"/>
          <p:nvPr/>
        </p:nvSpPr>
        <p:spPr>
          <a:xfrm>
            <a:off x="7452320" y="1772816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66FF"/>
                </a:solidFill>
              </a:rPr>
              <a:t>(4)</a:t>
            </a:r>
            <a:endParaRPr lang="de-DE" dirty="0">
              <a:solidFill>
                <a:srgbClr val="0066FF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436096" y="5661248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 smtClean="0">
                <a:latin typeface="Arial" pitchFamily="34" charset="0"/>
                <a:cs typeface="Arial" pitchFamily="34" charset="0"/>
              </a:rPr>
              <a:t>not well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understood</a:t>
            </a:r>
            <a:endParaRPr lang="de-DE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Wendelstein 7-X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Forecast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251520" y="908720"/>
            <a:ext cx="8712968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Clr>
                <a:srgbClr val="0066FF"/>
              </a:buClr>
            </a:pPr>
            <a:r>
              <a:rPr lang="de-DE" b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Numerical</a:t>
            </a:r>
            <a:r>
              <a:rPr lang="de-DE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simulations</a:t>
            </a:r>
            <a:r>
              <a:rPr lang="de-DE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predict</a:t>
            </a:r>
            <a:r>
              <a:rPr lang="de-DE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good</a:t>
            </a:r>
            <a:r>
              <a:rPr lang="de-DE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properties</a:t>
            </a:r>
            <a:r>
              <a:rPr lang="de-DE" b="1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l">
              <a:spcBef>
                <a:spcPts val="12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neoclassical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transport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strongly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reduced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12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good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MHD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stability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equilibrium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properties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12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reduced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flux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trapped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50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keV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particles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core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*</a:t>
            </a:r>
          </a:p>
          <a:p>
            <a:pPr algn="l">
              <a:spcBef>
                <a:spcPts val="12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continuous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pellet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fuelling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density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profile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control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12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divertor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detachment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recycling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well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achievable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12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 divertor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magnetic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low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bootstrap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current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configurations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1200"/>
              </a:spcBef>
              <a:buClr>
                <a:srgbClr val="0066FF"/>
              </a:buClr>
            </a:pPr>
            <a: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de-DE" sz="2000" dirty="0" smtClean="0">
                <a:latin typeface="Arial" pitchFamily="34" charset="0"/>
                <a:cs typeface="Arial" pitchFamily="34" charset="0"/>
                <a:sym typeface="Symbol"/>
              </a:rPr>
              <a:t>* </a:t>
            </a:r>
            <a:r>
              <a:rPr lang="de-DE" sz="2000" dirty="0" err="1" smtClean="0">
                <a:latin typeface="Arial" pitchFamily="34" charset="0"/>
                <a:cs typeface="Arial" pitchFamily="34" charset="0"/>
                <a:sym typeface="Symbol"/>
              </a:rPr>
              <a:t>at</a:t>
            </a:r>
            <a:r>
              <a:rPr lang="de-DE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  <a:sym typeface="Symbol"/>
              </a:rPr>
              <a:t>high</a:t>
            </a:r>
            <a:r>
              <a:rPr lang="de-DE" sz="2000" dirty="0" smtClean="0">
                <a:latin typeface="Arial" pitchFamily="34" charset="0"/>
                <a:cs typeface="Arial" pitchFamily="34" charset="0"/>
                <a:sym typeface="Symbol"/>
              </a:rPr>
              <a:t> &lt;&gt; </a:t>
            </a:r>
          </a:p>
          <a:p>
            <a:pPr algn="l">
              <a:spcBef>
                <a:spcPts val="1200"/>
              </a:spcBef>
              <a:buClr>
                <a:srgbClr val="0066FF"/>
              </a:buClr>
            </a:pPr>
            <a:endParaRPr lang="de-DE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l">
              <a:spcBef>
                <a:spcPts val="1200"/>
              </a:spcBef>
              <a:buClr>
                <a:srgbClr val="0066FF"/>
              </a:buClr>
            </a:pPr>
            <a:r>
              <a:rPr lang="de-DE" sz="2000" dirty="0" smtClean="0">
                <a:solidFill>
                  <a:srgbClr val="0066FF"/>
                </a:solidFill>
                <a:latin typeface="Arial" pitchFamily="34" charset="0"/>
                <a:cs typeface="Arial" pitchFamily="34" charset="0"/>
                <a:sym typeface="Symbol"/>
              </a:rPr>
              <a:t></a:t>
            </a:r>
            <a:r>
              <a:rPr lang="de-DE" sz="2000" dirty="0" smtClean="0">
                <a:latin typeface="Arial" pitchFamily="34" charset="0"/>
                <a:cs typeface="Arial" pitchFamily="34" charset="0"/>
                <a:sym typeface="Symbol"/>
              </a:rPr>
              <a:t>  </a:t>
            </a:r>
            <a:r>
              <a:rPr lang="de-DE" b="1" dirty="0" err="1" smtClean="0">
                <a:latin typeface="Arial" pitchFamily="34" charset="0"/>
                <a:cs typeface="Arial" pitchFamily="34" charset="0"/>
                <a:sym typeface="Symbol"/>
              </a:rPr>
              <a:t>no</a:t>
            </a:r>
            <a: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  <a:sym typeface="Symbol"/>
              </a:rPr>
              <a:t>major</a:t>
            </a:r>
            <a: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  <a:sym typeface="Symbol"/>
              </a:rPr>
              <a:t>issue</a:t>
            </a:r>
            <a: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  <a:t> was </a:t>
            </a:r>
            <a:r>
              <a:rPr lang="de-DE" b="1" dirty="0" err="1" smtClean="0">
                <a:latin typeface="Arial" pitchFamily="34" charset="0"/>
                <a:cs typeface="Arial" pitchFamily="34" charset="0"/>
                <a:sym typeface="Symbol"/>
              </a:rPr>
              <a:t>found</a:t>
            </a:r>
            <a: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  <a:sym typeface="Symbol"/>
              </a:rPr>
              <a:t>during</a:t>
            </a:r>
            <a: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  <a:sym typeface="Symbol"/>
              </a:rPr>
              <a:t>the</a:t>
            </a:r>
            <a: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  <a:sym typeface="Symbol"/>
              </a:rPr>
              <a:t>construction</a:t>
            </a:r>
            <a:r>
              <a:rPr lang="de-DE" b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  <a:sym typeface="Symbol"/>
              </a:rPr>
              <a:t>period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Research plan –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first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thoughts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I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Gestreifter Pfeil nach rechts 7"/>
          <p:cNvSpPr/>
          <p:nvPr/>
        </p:nvSpPr>
        <p:spPr bwMode="auto">
          <a:xfrm rot="19705565">
            <a:off x="209464" y="3598660"/>
            <a:ext cx="8312034" cy="627713"/>
          </a:xfrm>
          <a:prstGeom prst="stripedRightArrow">
            <a:avLst/>
          </a:prstGeom>
          <a:solidFill>
            <a:srgbClr val="66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MT Condensed" pitchFamily="34" charset="0"/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21357" y="4262636"/>
            <a:ext cx="1728192" cy="1825964"/>
            <a:chOff x="21357" y="4262636"/>
            <a:chExt cx="1728192" cy="1825964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107504" y="4869160"/>
              <a:ext cx="728315" cy="1219440"/>
              <a:chOff x="107504" y="4869160"/>
              <a:chExt cx="728315" cy="1219440"/>
            </a:xfrm>
          </p:grpSpPr>
          <p:cxnSp>
            <p:nvCxnSpPr>
              <p:cNvPr id="10" name="Gerade Verbindung 9"/>
              <p:cNvCxnSpPr>
                <a:stCxn id="8" idx="1"/>
              </p:cNvCxnSpPr>
              <p:nvPr/>
            </p:nvCxnSpPr>
            <p:spPr bwMode="auto">
              <a:xfrm flipV="1">
                <a:off x="824699" y="4869160"/>
                <a:ext cx="2885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Gerade Verbindung 12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" name="Textfeld 14"/>
            <p:cNvSpPr txBox="1"/>
            <p:nvPr/>
          </p:nvSpPr>
          <p:spPr>
            <a:xfrm>
              <a:off x="21357" y="4262636"/>
              <a:ext cx="1728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end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device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de-DE" sz="1600" b="1" dirty="0" smtClean="0">
                  <a:latin typeface="Arial" pitchFamily="34" charset="0"/>
                  <a:cs typeface="Arial" pitchFamily="34" charset="0"/>
                </a:rPr>
              </a:b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commissioning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115615" y="5877272"/>
            <a:ext cx="2462734" cy="792088"/>
            <a:chOff x="1115615" y="5877272"/>
            <a:chExt cx="2462734" cy="792088"/>
          </a:xfrm>
        </p:grpSpPr>
        <p:grpSp>
          <p:nvGrpSpPr>
            <p:cNvPr id="20" name="Gruppieren 19"/>
            <p:cNvGrpSpPr/>
            <p:nvPr/>
          </p:nvGrpSpPr>
          <p:grpSpPr>
            <a:xfrm rot="10800000">
              <a:off x="1115615" y="5877272"/>
              <a:ext cx="728315" cy="792088"/>
              <a:chOff x="107504" y="4869160"/>
              <a:chExt cx="728315" cy="1219440"/>
            </a:xfrm>
          </p:grpSpPr>
          <p:cxnSp>
            <p:nvCxnSpPr>
              <p:cNvPr id="21" name="Gerade Verbindung 20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" name="Textfeld 22"/>
            <p:cNvSpPr txBox="1"/>
            <p:nvPr/>
          </p:nvSpPr>
          <p:spPr>
            <a:xfrm>
              <a:off x="1130077" y="6316985"/>
              <a:ext cx="2448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1st X2-heated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plasmas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1676077" y="5514900"/>
            <a:ext cx="3038798" cy="792088"/>
            <a:chOff x="1676077" y="5514900"/>
            <a:chExt cx="3038798" cy="792088"/>
          </a:xfrm>
        </p:grpSpPr>
        <p:grpSp>
          <p:nvGrpSpPr>
            <p:cNvPr id="24" name="Gruppieren 23"/>
            <p:cNvGrpSpPr/>
            <p:nvPr/>
          </p:nvGrpSpPr>
          <p:grpSpPr>
            <a:xfrm rot="10800000">
              <a:off x="1676077" y="5514900"/>
              <a:ext cx="728315" cy="792088"/>
              <a:chOff x="107504" y="4869160"/>
              <a:chExt cx="728315" cy="1219440"/>
            </a:xfrm>
          </p:grpSpPr>
          <p:cxnSp>
            <p:nvCxnSpPr>
              <p:cNvPr id="25" name="Gerade Verbindung 24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Textfeld 26"/>
            <p:cNvSpPr txBox="1"/>
            <p:nvPr/>
          </p:nvSpPr>
          <p:spPr>
            <a:xfrm>
              <a:off x="1690539" y="5954613"/>
              <a:ext cx="3024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1st NBI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heated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plasmas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1322065" y="3471689"/>
            <a:ext cx="2459732" cy="1824823"/>
            <a:chOff x="1322065" y="3471689"/>
            <a:chExt cx="2459732" cy="1824823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1403648" y="4077072"/>
              <a:ext cx="728315" cy="1219440"/>
              <a:chOff x="107504" y="4869160"/>
              <a:chExt cx="728315" cy="1219440"/>
            </a:xfrm>
          </p:grpSpPr>
          <p:cxnSp>
            <p:nvCxnSpPr>
              <p:cNvPr id="18" name="Gerade Verbindung 17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Gerade Verbindung 18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8" name="Textfeld 27"/>
            <p:cNvSpPr txBox="1"/>
            <p:nvPr/>
          </p:nvSpPr>
          <p:spPr>
            <a:xfrm>
              <a:off x="1322065" y="3471689"/>
              <a:ext cx="24597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confinement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stability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properties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2555776" y="5013176"/>
            <a:ext cx="3384375" cy="792088"/>
            <a:chOff x="2991247" y="4747270"/>
            <a:chExt cx="3384375" cy="792088"/>
          </a:xfrm>
        </p:grpSpPr>
        <p:grpSp>
          <p:nvGrpSpPr>
            <p:cNvPr id="29" name="Gruppieren 28"/>
            <p:cNvGrpSpPr/>
            <p:nvPr/>
          </p:nvGrpSpPr>
          <p:grpSpPr>
            <a:xfrm rot="10800000">
              <a:off x="2991247" y="4747270"/>
              <a:ext cx="728315" cy="792088"/>
              <a:chOff x="107504" y="4869160"/>
              <a:chExt cx="728315" cy="1219440"/>
            </a:xfrm>
          </p:grpSpPr>
          <p:cxnSp>
            <p:nvCxnSpPr>
              <p:cNvPr id="30" name="Gerade Verbindung 29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2" name="Textfeld 31"/>
            <p:cNvSpPr txBox="1"/>
            <p:nvPr/>
          </p:nvSpPr>
          <p:spPr>
            <a:xfrm>
              <a:off x="2996579" y="5173985"/>
              <a:ext cx="33790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initial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impurity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transport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studies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3635896" y="2060848"/>
            <a:ext cx="2161381" cy="1838937"/>
            <a:chOff x="3409205" y="2200672"/>
            <a:chExt cx="2161381" cy="1838937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3509789" y="2820169"/>
              <a:ext cx="728315" cy="1219440"/>
              <a:chOff x="107504" y="4869160"/>
              <a:chExt cx="728315" cy="1219440"/>
            </a:xfrm>
          </p:grpSpPr>
          <p:cxnSp>
            <p:nvCxnSpPr>
              <p:cNvPr id="34" name="Gerade Verbindung 33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Gerade Verbindung 34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6" name="Textfeld 35"/>
            <p:cNvSpPr txBox="1"/>
            <p:nvPr/>
          </p:nvSpPr>
          <p:spPr>
            <a:xfrm>
              <a:off x="3409205" y="2200672"/>
              <a:ext cx="2161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divertor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loads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operation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limits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6732240" y="2420888"/>
            <a:ext cx="2162969" cy="792088"/>
            <a:chOff x="6627490" y="2493615"/>
            <a:chExt cx="2162969" cy="792088"/>
          </a:xfrm>
        </p:grpSpPr>
        <p:grpSp>
          <p:nvGrpSpPr>
            <p:cNvPr id="37" name="Gruppieren 36"/>
            <p:cNvGrpSpPr/>
            <p:nvPr/>
          </p:nvGrpSpPr>
          <p:grpSpPr>
            <a:xfrm rot="10800000">
              <a:off x="6627490" y="2493615"/>
              <a:ext cx="728315" cy="792088"/>
              <a:chOff x="107504" y="4869160"/>
              <a:chExt cx="728315" cy="1219440"/>
            </a:xfrm>
          </p:grpSpPr>
          <p:cxnSp>
            <p:nvCxnSpPr>
              <p:cNvPr id="38" name="Gerade Verbindung 37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Gerade Verbindung 38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0" name="Textfeld 39"/>
            <p:cNvSpPr txBox="1"/>
            <p:nvPr/>
          </p:nvSpPr>
          <p:spPr>
            <a:xfrm>
              <a:off x="6630219" y="2672730"/>
              <a:ext cx="21602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divertor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detachment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high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recycling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4932040" y="3573016"/>
            <a:ext cx="3542854" cy="792088"/>
            <a:chOff x="5012828" y="3489151"/>
            <a:chExt cx="3542854" cy="792088"/>
          </a:xfrm>
        </p:grpSpPr>
        <p:grpSp>
          <p:nvGrpSpPr>
            <p:cNvPr id="41" name="Gruppieren 40"/>
            <p:cNvGrpSpPr/>
            <p:nvPr/>
          </p:nvGrpSpPr>
          <p:grpSpPr>
            <a:xfrm rot="10800000">
              <a:off x="5012828" y="3489151"/>
              <a:ext cx="728315" cy="792088"/>
              <a:chOff x="107504" y="4869160"/>
              <a:chExt cx="728315" cy="1219440"/>
            </a:xfrm>
          </p:grpSpPr>
          <p:cxnSp>
            <p:nvCxnSpPr>
              <p:cNvPr id="42" name="Gerade Verbindung 41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Gerade Verbindung 42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4" name="Textfeld 43"/>
            <p:cNvSpPr txBox="1"/>
            <p:nvPr/>
          </p:nvSpPr>
          <p:spPr>
            <a:xfrm>
              <a:off x="5027290" y="3928864"/>
              <a:ext cx="3528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dense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plasmas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NBI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O2 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4067944" y="4077072"/>
            <a:ext cx="3200747" cy="792088"/>
            <a:chOff x="3812679" y="4237087"/>
            <a:chExt cx="3200747" cy="792088"/>
          </a:xfrm>
        </p:grpSpPr>
        <p:grpSp>
          <p:nvGrpSpPr>
            <p:cNvPr id="45" name="Gruppieren 44"/>
            <p:cNvGrpSpPr/>
            <p:nvPr/>
          </p:nvGrpSpPr>
          <p:grpSpPr>
            <a:xfrm rot="10800000">
              <a:off x="3812679" y="4237087"/>
              <a:ext cx="728315" cy="792088"/>
              <a:chOff x="107504" y="4869160"/>
              <a:chExt cx="728315" cy="1219440"/>
            </a:xfrm>
          </p:grpSpPr>
          <p:cxnSp>
            <p:nvCxnSpPr>
              <p:cNvPr id="46" name="Gerade Verbindung 45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Gerade Verbindung 46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8" name="Textfeld 47"/>
            <p:cNvSpPr txBox="1"/>
            <p:nvPr/>
          </p:nvSpPr>
          <p:spPr>
            <a:xfrm>
              <a:off x="3818012" y="4663802"/>
              <a:ext cx="31954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X2 ECCD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for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edge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iota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control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5292080" y="1052736"/>
            <a:ext cx="2116807" cy="1838937"/>
            <a:chOff x="4831457" y="1297335"/>
            <a:chExt cx="2116807" cy="1838937"/>
          </a:xfrm>
        </p:grpSpPr>
        <p:grpSp>
          <p:nvGrpSpPr>
            <p:cNvPr id="49" name="Gruppieren 48"/>
            <p:cNvGrpSpPr/>
            <p:nvPr/>
          </p:nvGrpSpPr>
          <p:grpSpPr>
            <a:xfrm>
              <a:off x="4932040" y="1916832"/>
              <a:ext cx="728315" cy="1219440"/>
              <a:chOff x="107504" y="4869160"/>
              <a:chExt cx="728315" cy="1219440"/>
            </a:xfrm>
          </p:grpSpPr>
          <p:cxnSp>
            <p:nvCxnSpPr>
              <p:cNvPr id="50" name="Gerade Verbindung 49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Gerade Verbindung 50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2" name="Textfeld 51"/>
            <p:cNvSpPr txBox="1"/>
            <p:nvPr/>
          </p:nvSpPr>
          <p:spPr>
            <a:xfrm>
              <a:off x="4831457" y="1297335"/>
              <a:ext cx="21168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controlled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high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density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discharges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3" name="Textfeld 62"/>
          <p:cNvSpPr txBox="1"/>
          <p:nvPr/>
        </p:nvSpPr>
        <p:spPr>
          <a:xfrm>
            <a:off x="107504" y="764704"/>
            <a:ext cx="51125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develop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credible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steady-state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scenarios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spcBef>
                <a:spcPts val="600"/>
              </a:spcBef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1st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operation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phase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T=5-10s </a:t>
            </a:r>
          </a:p>
          <a:p>
            <a:pPr algn="l">
              <a:spcBef>
                <a:spcPts val="600"/>
              </a:spcBef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8 MW ECRH</a:t>
            </a:r>
          </a:p>
          <a:p>
            <a:pPr algn="l"/>
            <a:r>
              <a:rPr lang="de-DE" sz="2000" dirty="0" smtClean="0">
                <a:latin typeface="Arial" pitchFamily="34" charset="0"/>
                <a:cs typeface="Arial" pitchFamily="34" charset="0"/>
              </a:rPr>
              <a:t>3.5 MW H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-NBI</a:t>
            </a:r>
          </a:p>
        </p:txBody>
      </p:sp>
      <p:grpSp>
        <p:nvGrpSpPr>
          <p:cNvPr id="64" name="Gruppieren 63"/>
          <p:cNvGrpSpPr/>
          <p:nvPr/>
        </p:nvGrpSpPr>
        <p:grpSpPr>
          <a:xfrm>
            <a:off x="3275856" y="4581128"/>
            <a:ext cx="4968551" cy="792088"/>
            <a:chOff x="2991247" y="4747270"/>
            <a:chExt cx="4968551" cy="792088"/>
          </a:xfrm>
        </p:grpSpPr>
        <p:grpSp>
          <p:nvGrpSpPr>
            <p:cNvPr id="65" name="Gruppieren 28"/>
            <p:cNvGrpSpPr/>
            <p:nvPr/>
          </p:nvGrpSpPr>
          <p:grpSpPr>
            <a:xfrm rot="10800000">
              <a:off x="2991247" y="4747270"/>
              <a:ext cx="728315" cy="792088"/>
              <a:chOff x="107504" y="4869160"/>
              <a:chExt cx="728315" cy="1219440"/>
            </a:xfrm>
          </p:grpSpPr>
          <p:cxnSp>
            <p:nvCxnSpPr>
              <p:cNvPr id="67" name="Gerade Verbindung 66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Gerade Verbindung 67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6" name="Textfeld 65"/>
            <p:cNvSpPr txBox="1"/>
            <p:nvPr/>
          </p:nvSpPr>
          <p:spPr>
            <a:xfrm>
              <a:off x="2996579" y="5173985"/>
              <a:ext cx="49632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high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-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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plasmas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and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 fast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particle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confinement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0" name="Textfeld 69"/>
          <p:cNvSpPr txBox="1"/>
          <p:nvPr/>
        </p:nvSpPr>
        <p:spPr>
          <a:xfrm>
            <a:off x="7943478" y="1284362"/>
            <a:ext cx="808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latin typeface="Arial" pitchFamily="34" charset="0"/>
                <a:cs typeface="Arial" pitchFamily="34" charset="0"/>
              </a:rPr>
              <a:t>shut</a:t>
            </a: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de-DE" sz="1600" b="1" dirty="0" smtClean="0">
                <a:latin typeface="Arial" pitchFamily="34" charset="0"/>
                <a:cs typeface="Arial" pitchFamily="34" charset="0"/>
              </a:rPr>
            </a:b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down </a:t>
            </a:r>
          </a:p>
          <a:p>
            <a:r>
              <a:rPr lang="de-DE" sz="1600" b="1" dirty="0" smtClean="0">
                <a:latin typeface="Arial" pitchFamily="34" charset="0"/>
                <a:cs typeface="Arial" pitchFamily="34" charset="0"/>
              </a:rPr>
              <a:t>2y</a:t>
            </a:r>
          </a:p>
        </p:txBody>
      </p:sp>
      <p:grpSp>
        <p:nvGrpSpPr>
          <p:cNvPr id="69" name="Gruppieren 68"/>
          <p:cNvGrpSpPr/>
          <p:nvPr/>
        </p:nvGrpSpPr>
        <p:grpSpPr>
          <a:xfrm>
            <a:off x="5601146" y="3140968"/>
            <a:ext cx="3542854" cy="792088"/>
            <a:chOff x="5012828" y="3489151"/>
            <a:chExt cx="3542854" cy="792088"/>
          </a:xfrm>
        </p:grpSpPr>
        <p:grpSp>
          <p:nvGrpSpPr>
            <p:cNvPr id="71" name="Gruppieren 40"/>
            <p:cNvGrpSpPr/>
            <p:nvPr/>
          </p:nvGrpSpPr>
          <p:grpSpPr>
            <a:xfrm rot="10800000">
              <a:off x="5012828" y="3489151"/>
              <a:ext cx="728315" cy="792088"/>
              <a:chOff x="107504" y="4869160"/>
              <a:chExt cx="728315" cy="1219440"/>
            </a:xfrm>
          </p:grpSpPr>
          <p:cxnSp>
            <p:nvCxnSpPr>
              <p:cNvPr id="73" name="Gerade Verbindung 72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Gerade Verbindung 73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2" name="Textfeld 71"/>
            <p:cNvSpPr txBox="1"/>
            <p:nvPr/>
          </p:nvSpPr>
          <p:spPr>
            <a:xfrm>
              <a:off x="5027290" y="3928864"/>
              <a:ext cx="35283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impurity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control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investigations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pic>
        <p:nvPicPr>
          <p:cNvPr id="745475" name="Picture 3" descr="Bordue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700" y="4729163"/>
            <a:ext cx="9156700" cy="1843087"/>
          </a:xfrm>
          <a:prstGeom prst="rect">
            <a:avLst/>
          </a:prstGeom>
          <a:noFill/>
        </p:spPr>
      </p:pic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Outline </a:t>
            </a:r>
            <a:r>
              <a:rPr lang="de-DE" sz="2800" b="1" dirty="0" err="1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2800" b="1" dirty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2800" b="1" dirty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talk</a:t>
            </a:r>
          </a:p>
        </p:txBody>
      </p:sp>
      <p:sp>
        <p:nvSpPr>
          <p:cNvPr id="745477" name="Text Box 5"/>
          <p:cNvSpPr txBox="1">
            <a:spLocks noChangeArrowheads="1"/>
          </p:cNvSpPr>
          <p:nvPr/>
        </p:nvSpPr>
        <p:spPr bwMode="auto">
          <a:xfrm>
            <a:off x="4932040" y="980728"/>
            <a:ext cx="38884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609600" indent="-609600" algn="l">
              <a:spcBef>
                <a:spcPct val="50000"/>
              </a:spcBef>
              <a:buFontTx/>
              <a:buAutoNum type="romanUcPeriod"/>
            </a:pPr>
            <a:r>
              <a:rPr lang="de-DE" b="1" dirty="0" err="1" smtClean="0">
                <a:latin typeface="Arial" pitchFamily="34" charset="0"/>
                <a:cs typeface="Arial" pitchFamily="34" charset="0"/>
              </a:rPr>
              <a:t>Challenges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pPr marL="609600" indent="-609600" algn="l">
              <a:spcBef>
                <a:spcPct val="50000"/>
              </a:spcBef>
              <a:buFontTx/>
              <a:buAutoNum type="romanUcPeriod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Stellarators</a:t>
            </a:r>
            <a:endParaRPr lang="de-DE" b="1" dirty="0">
              <a:latin typeface="Arial" pitchFamily="34" charset="0"/>
              <a:cs typeface="Arial" pitchFamily="34" charset="0"/>
            </a:endParaRPr>
          </a:p>
          <a:p>
            <a:pPr marL="609600" indent="-609600" algn="l">
              <a:spcBef>
                <a:spcPct val="50000"/>
              </a:spcBef>
              <a:buFontTx/>
              <a:buAutoNum type="romanUcPeriod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Wendelstein 7-X</a:t>
            </a:r>
          </a:p>
          <a:p>
            <a:pPr marL="609600" indent="-609600" algn="l">
              <a:spcBef>
                <a:spcPct val="50000"/>
              </a:spcBef>
              <a:buFontTx/>
              <a:buAutoNum type="romanUcPeriod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Research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program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  <a:p>
            <a:pPr marL="609600" indent="-609600" algn="l">
              <a:spcBef>
                <a:spcPct val="50000"/>
              </a:spcBef>
              <a:buFontTx/>
              <a:buAutoNum type="romanUcPeriod"/>
            </a:pPr>
            <a:r>
              <a:rPr lang="de-DE" b="1" dirty="0" smtClean="0">
                <a:latin typeface="Arial" pitchFamily="34" charset="0"/>
                <a:cs typeface="Arial" pitchFamily="34" charset="0"/>
              </a:rPr>
              <a:t>Fusion power plant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uppieren 20"/>
          <p:cNvGrpSpPr/>
          <p:nvPr/>
        </p:nvGrpSpPr>
        <p:grpSpPr>
          <a:xfrm>
            <a:off x="217860" y="3029744"/>
            <a:ext cx="2304256" cy="1305396"/>
            <a:chOff x="217860" y="2890044"/>
            <a:chExt cx="2304256" cy="1305396"/>
          </a:xfrm>
        </p:grpSpPr>
        <p:sp>
          <p:nvSpPr>
            <p:cNvPr id="15" name="Textfeld 14"/>
            <p:cNvSpPr txBox="1"/>
            <p:nvPr/>
          </p:nvSpPr>
          <p:spPr>
            <a:xfrm>
              <a:off x="217860" y="2890044"/>
              <a:ext cx="230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National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funding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via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Helmholtz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Association</a:t>
              </a:r>
              <a:endParaRPr lang="de-DE" sz="14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Grafik 15" descr="HG_LOGO_S_RGB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2169" y="3482123"/>
              <a:ext cx="1818456" cy="713317"/>
            </a:xfrm>
            <a:prstGeom prst="rect">
              <a:avLst/>
            </a:prstGeom>
          </p:spPr>
        </p:pic>
      </p:grpSp>
      <p:grpSp>
        <p:nvGrpSpPr>
          <p:cNvPr id="22" name="Gruppieren 21"/>
          <p:cNvGrpSpPr/>
          <p:nvPr/>
        </p:nvGrpSpPr>
        <p:grpSpPr>
          <a:xfrm>
            <a:off x="2458244" y="3029744"/>
            <a:ext cx="2304256" cy="1186657"/>
            <a:chOff x="2458244" y="2890044"/>
            <a:chExt cx="2304256" cy="1186657"/>
          </a:xfrm>
        </p:grpSpPr>
        <p:pic>
          <p:nvPicPr>
            <p:cNvPr id="13" name="Grafik 12" descr="EU_Fla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5324" y="3573017"/>
              <a:ext cx="741464" cy="503684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2458244" y="2890044"/>
              <a:ext cx="230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Co-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Funded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by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de-DE" sz="1400" b="1" dirty="0" smtClean="0">
                  <a:latin typeface="Arial" pitchFamily="34" charset="0"/>
                  <a:cs typeface="Arial" pitchFamily="34" charset="0"/>
                </a:rPr>
              </a:b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European </a:t>
              </a:r>
              <a:r>
                <a:rPr lang="de-DE" sz="1400" b="1" dirty="0" err="1" smtClean="0">
                  <a:latin typeface="Arial" pitchFamily="34" charset="0"/>
                  <a:cs typeface="Arial" pitchFamily="34" charset="0"/>
                </a:rPr>
                <a:t>Commission</a:t>
              </a:r>
              <a:endParaRPr lang="de-DE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1403648" y="1052736"/>
            <a:ext cx="2304256" cy="1671416"/>
            <a:chOff x="1556048" y="921420"/>
            <a:chExt cx="2304256" cy="1671416"/>
          </a:xfrm>
        </p:grpSpPr>
        <p:sp>
          <p:nvSpPr>
            <p:cNvPr id="14" name="Textfeld 13"/>
            <p:cNvSpPr txBox="1"/>
            <p:nvPr/>
          </p:nvSpPr>
          <p:spPr>
            <a:xfrm>
              <a:off x="1556048" y="921420"/>
              <a:ext cx="23042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Max-Planck Society</a:t>
              </a:r>
              <a:endParaRPr lang="de-DE" sz="14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9" name="Grafik 18" descr="minerv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2188" y="1276100"/>
              <a:ext cx="1331976" cy="1316736"/>
            </a:xfrm>
            <a:prstGeom prst="rect">
              <a:avLst/>
            </a:prstGeom>
          </p:spPr>
        </p:pic>
      </p:grp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331913" y="6578600"/>
            <a:ext cx="67691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DPG 2013</a:t>
            </a:r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solidFill>
                <a:srgbClr val="0063F4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Research plan –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first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thoughts</a:t>
            </a:r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 II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Gestreifter Pfeil nach rechts 7"/>
          <p:cNvSpPr/>
          <p:nvPr/>
        </p:nvSpPr>
        <p:spPr bwMode="auto">
          <a:xfrm rot="19705565">
            <a:off x="170972" y="3462517"/>
            <a:ext cx="8832065" cy="627713"/>
          </a:xfrm>
          <a:prstGeom prst="stripedRightArrow">
            <a:avLst/>
          </a:prstGeom>
          <a:solidFill>
            <a:srgbClr val="6699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MT Condensed" pitchFamily="34" charset="0"/>
            </a:endParaRPr>
          </a:p>
        </p:txBody>
      </p:sp>
      <p:grpSp>
        <p:nvGrpSpPr>
          <p:cNvPr id="2" name="Gruppieren 52"/>
          <p:cNvGrpSpPr/>
          <p:nvPr/>
        </p:nvGrpSpPr>
        <p:grpSpPr>
          <a:xfrm>
            <a:off x="21357" y="4262636"/>
            <a:ext cx="1728192" cy="1825964"/>
            <a:chOff x="21357" y="4262636"/>
            <a:chExt cx="1728192" cy="1825964"/>
          </a:xfrm>
        </p:grpSpPr>
        <p:grpSp>
          <p:nvGrpSpPr>
            <p:cNvPr id="3" name="Gruppieren 15"/>
            <p:cNvGrpSpPr/>
            <p:nvPr/>
          </p:nvGrpSpPr>
          <p:grpSpPr>
            <a:xfrm>
              <a:off x="107504" y="4869160"/>
              <a:ext cx="728315" cy="1219440"/>
              <a:chOff x="107504" y="4869160"/>
              <a:chExt cx="728315" cy="1219440"/>
            </a:xfrm>
          </p:grpSpPr>
          <p:cxnSp>
            <p:nvCxnSpPr>
              <p:cNvPr id="10" name="Gerade Verbindung 9"/>
              <p:cNvCxnSpPr>
                <a:stCxn id="8" idx="1"/>
              </p:cNvCxnSpPr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Gerade Verbindung 12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5" name="Textfeld 14"/>
            <p:cNvSpPr txBox="1"/>
            <p:nvPr/>
          </p:nvSpPr>
          <p:spPr>
            <a:xfrm>
              <a:off x="21357" y="4262636"/>
              <a:ext cx="17281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end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device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br>
                <a:rPr lang="de-DE" sz="1600" b="1" dirty="0" smtClean="0">
                  <a:latin typeface="Arial" pitchFamily="34" charset="0"/>
                  <a:cs typeface="Arial" pitchFamily="34" charset="0"/>
                </a:rPr>
              </a:b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commissioning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uppieren 61"/>
          <p:cNvGrpSpPr/>
          <p:nvPr/>
        </p:nvGrpSpPr>
        <p:grpSpPr>
          <a:xfrm>
            <a:off x="1115615" y="5877272"/>
            <a:ext cx="2462734" cy="792088"/>
            <a:chOff x="1115615" y="5877272"/>
            <a:chExt cx="2462734" cy="792088"/>
          </a:xfrm>
        </p:grpSpPr>
        <p:grpSp>
          <p:nvGrpSpPr>
            <p:cNvPr id="6" name="Gruppieren 19"/>
            <p:cNvGrpSpPr/>
            <p:nvPr/>
          </p:nvGrpSpPr>
          <p:grpSpPr>
            <a:xfrm rot="10800000">
              <a:off x="1115615" y="5877272"/>
              <a:ext cx="728315" cy="792088"/>
              <a:chOff x="107504" y="4869160"/>
              <a:chExt cx="728315" cy="1219440"/>
            </a:xfrm>
          </p:grpSpPr>
          <p:cxnSp>
            <p:nvCxnSpPr>
              <p:cNvPr id="21" name="Gerade Verbindung 20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Gerade Verbindung 21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3" name="Textfeld 22"/>
            <p:cNvSpPr txBox="1"/>
            <p:nvPr/>
          </p:nvSpPr>
          <p:spPr>
            <a:xfrm>
              <a:off x="1130077" y="6316985"/>
              <a:ext cx="24482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1st X2-heated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plasmas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7" name="Gruppieren 60"/>
          <p:cNvGrpSpPr/>
          <p:nvPr/>
        </p:nvGrpSpPr>
        <p:grpSpPr>
          <a:xfrm>
            <a:off x="1676077" y="5514900"/>
            <a:ext cx="3038798" cy="792088"/>
            <a:chOff x="1676077" y="5514900"/>
            <a:chExt cx="3038798" cy="792088"/>
          </a:xfrm>
        </p:grpSpPr>
        <p:grpSp>
          <p:nvGrpSpPr>
            <p:cNvPr id="9" name="Gruppieren 23"/>
            <p:cNvGrpSpPr/>
            <p:nvPr/>
          </p:nvGrpSpPr>
          <p:grpSpPr>
            <a:xfrm rot="10800000">
              <a:off x="1676077" y="5514900"/>
              <a:ext cx="728315" cy="792088"/>
              <a:chOff x="107504" y="4869160"/>
              <a:chExt cx="728315" cy="1219440"/>
            </a:xfrm>
          </p:grpSpPr>
          <p:cxnSp>
            <p:nvCxnSpPr>
              <p:cNvPr id="25" name="Gerade Verbindung 24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7" name="Textfeld 26"/>
            <p:cNvSpPr txBox="1"/>
            <p:nvPr/>
          </p:nvSpPr>
          <p:spPr>
            <a:xfrm>
              <a:off x="1690539" y="5954613"/>
              <a:ext cx="3024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1st NBI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heated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plasmas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14" name="Gruppieren 59"/>
          <p:cNvGrpSpPr/>
          <p:nvPr/>
        </p:nvGrpSpPr>
        <p:grpSpPr>
          <a:xfrm>
            <a:off x="5292080" y="3356992"/>
            <a:ext cx="3384377" cy="792088"/>
            <a:chOff x="2991247" y="4747270"/>
            <a:chExt cx="3384377" cy="792088"/>
          </a:xfrm>
        </p:grpSpPr>
        <p:grpSp>
          <p:nvGrpSpPr>
            <p:cNvPr id="16" name="Gruppieren 28"/>
            <p:cNvGrpSpPr/>
            <p:nvPr/>
          </p:nvGrpSpPr>
          <p:grpSpPr>
            <a:xfrm rot="10800000">
              <a:off x="2991247" y="4747270"/>
              <a:ext cx="728315" cy="792088"/>
              <a:chOff x="107504" y="4869160"/>
              <a:chExt cx="728315" cy="1219440"/>
            </a:xfrm>
          </p:grpSpPr>
          <p:cxnSp>
            <p:nvCxnSpPr>
              <p:cNvPr id="30" name="Gerade Verbindung 29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2" name="Textfeld 31"/>
            <p:cNvSpPr txBox="1"/>
            <p:nvPr/>
          </p:nvSpPr>
          <p:spPr>
            <a:xfrm>
              <a:off x="2996580" y="5173985"/>
              <a:ext cx="33790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long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pulse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full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power O2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heating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uppieren 54"/>
          <p:cNvGrpSpPr/>
          <p:nvPr/>
        </p:nvGrpSpPr>
        <p:grpSpPr>
          <a:xfrm>
            <a:off x="1907704" y="3140968"/>
            <a:ext cx="2161381" cy="1838937"/>
            <a:chOff x="3409205" y="2200672"/>
            <a:chExt cx="2161381" cy="1838937"/>
          </a:xfrm>
        </p:grpSpPr>
        <p:grpSp>
          <p:nvGrpSpPr>
            <p:cNvPr id="20" name="Gruppieren 32"/>
            <p:cNvGrpSpPr/>
            <p:nvPr/>
          </p:nvGrpSpPr>
          <p:grpSpPr>
            <a:xfrm>
              <a:off x="3509789" y="2820169"/>
              <a:ext cx="728315" cy="1219440"/>
              <a:chOff x="107504" y="4869160"/>
              <a:chExt cx="728315" cy="1219440"/>
            </a:xfrm>
          </p:grpSpPr>
          <p:cxnSp>
            <p:nvCxnSpPr>
              <p:cNvPr id="34" name="Gerade Verbindung 33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Gerade Verbindung 34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6" name="Textfeld 35"/>
            <p:cNvSpPr txBox="1"/>
            <p:nvPr/>
          </p:nvSpPr>
          <p:spPr>
            <a:xfrm>
              <a:off x="3409205" y="2200672"/>
              <a:ext cx="21613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HHF divertor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loads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operation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limits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uppieren 56"/>
          <p:cNvGrpSpPr/>
          <p:nvPr/>
        </p:nvGrpSpPr>
        <p:grpSpPr>
          <a:xfrm>
            <a:off x="5940152" y="2924944"/>
            <a:ext cx="3020520" cy="792088"/>
            <a:chOff x="6627490" y="2493615"/>
            <a:chExt cx="2160240" cy="792088"/>
          </a:xfrm>
        </p:grpSpPr>
        <p:grpSp>
          <p:nvGrpSpPr>
            <p:cNvPr id="29" name="Gruppieren 36"/>
            <p:cNvGrpSpPr/>
            <p:nvPr/>
          </p:nvGrpSpPr>
          <p:grpSpPr>
            <a:xfrm rot="10800000">
              <a:off x="6627490" y="2493615"/>
              <a:ext cx="728315" cy="792088"/>
              <a:chOff x="107504" y="4869160"/>
              <a:chExt cx="728315" cy="1219440"/>
            </a:xfrm>
          </p:grpSpPr>
          <p:cxnSp>
            <p:nvCxnSpPr>
              <p:cNvPr id="38" name="Gerade Verbindung 37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Gerade Verbindung 38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0" name="Textfeld 39"/>
            <p:cNvSpPr txBox="1"/>
            <p:nvPr/>
          </p:nvSpPr>
          <p:spPr>
            <a:xfrm>
              <a:off x="6627490" y="2925663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density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impurity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control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uppieren 57"/>
          <p:cNvGrpSpPr/>
          <p:nvPr/>
        </p:nvGrpSpPr>
        <p:grpSpPr>
          <a:xfrm>
            <a:off x="4499992" y="3789040"/>
            <a:ext cx="4176464" cy="792088"/>
            <a:chOff x="5012828" y="3489151"/>
            <a:chExt cx="4176464" cy="792088"/>
          </a:xfrm>
        </p:grpSpPr>
        <p:grpSp>
          <p:nvGrpSpPr>
            <p:cNvPr id="37" name="Gruppieren 40"/>
            <p:cNvGrpSpPr/>
            <p:nvPr/>
          </p:nvGrpSpPr>
          <p:grpSpPr>
            <a:xfrm rot="10800000">
              <a:off x="5012828" y="3489151"/>
              <a:ext cx="728315" cy="792088"/>
              <a:chOff x="107504" y="4869160"/>
              <a:chExt cx="728315" cy="1219440"/>
            </a:xfrm>
          </p:grpSpPr>
          <p:cxnSp>
            <p:nvCxnSpPr>
              <p:cNvPr id="42" name="Gerade Verbindung 41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3" name="Gerade Verbindung 42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4" name="Textfeld 43"/>
            <p:cNvSpPr txBox="1"/>
            <p:nvPr/>
          </p:nvSpPr>
          <p:spPr>
            <a:xfrm>
              <a:off x="5027290" y="3928864"/>
              <a:ext cx="4162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long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pulse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full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power X2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heating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CD </a:t>
              </a:r>
            </a:p>
          </p:txBody>
        </p:sp>
      </p:grpSp>
      <p:grpSp>
        <p:nvGrpSpPr>
          <p:cNvPr id="49" name="Gruppieren 55"/>
          <p:cNvGrpSpPr/>
          <p:nvPr/>
        </p:nvGrpSpPr>
        <p:grpSpPr>
          <a:xfrm>
            <a:off x="3995936" y="1844824"/>
            <a:ext cx="2116807" cy="1838937"/>
            <a:chOff x="4831457" y="1297335"/>
            <a:chExt cx="2116807" cy="1838937"/>
          </a:xfrm>
        </p:grpSpPr>
        <p:grpSp>
          <p:nvGrpSpPr>
            <p:cNvPr id="53" name="Gruppieren 48"/>
            <p:cNvGrpSpPr/>
            <p:nvPr/>
          </p:nvGrpSpPr>
          <p:grpSpPr>
            <a:xfrm>
              <a:off x="4932040" y="1916832"/>
              <a:ext cx="728315" cy="1219440"/>
              <a:chOff x="107504" y="4869160"/>
              <a:chExt cx="728315" cy="1219440"/>
            </a:xfrm>
          </p:grpSpPr>
          <p:cxnSp>
            <p:nvCxnSpPr>
              <p:cNvPr id="50" name="Gerade Verbindung 49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Gerade Verbindung 50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2" name="Textfeld 51"/>
            <p:cNvSpPr txBox="1"/>
            <p:nvPr/>
          </p:nvSpPr>
          <p:spPr>
            <a:xfrm>
              <a:off x="4831457" y="1297335"/>
              <a:ext cx="21168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controlled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long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pulse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discharges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3" name="Textfeld 62"/>
          <p:cNvSpPr txBox="1"/>
          <p:nvPr/>
        </p:nvSpPr>
        <p:spPr>
          <a:xfrm>
            <a:off x="107504" y="764704"/>
            <a:ext cx="511256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-power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steady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operation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spcBef>
                <a:spcPts val="600"/>
              </a:spcBef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2nd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operation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phase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T=30s … 30min</a:t>
            </a:r>
          </a:p>
          <a:p>
            <a:pPr algn="l">
              <a:spcBef>
                <a:spcPts val="600"/>
              </a:spcBef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10 MW ECRH (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steady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l"/>
            <a:r>
              <a:rPr lang="de-DE" sz="2000" dirty="0" smtClean="0">
                <a:latin typeface="Arial" pitchFamily="34" charset="0"/>
                <a:cs typeface="Arial" pitchFamily="34" charset="0"/>
              </a:rPr>
              <a:t>7 MW H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-NBI 10 MW D</a:t>
            </a:r>
            <a:r>
              <a:rPr lang="de-DE" sz="20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-NBI</a:t>
            </a:r>
          </a:p>
          <a:p>
            <a:pPr algn="l"/>
            <a:r>
              <a:rPr lang="de-DE" sz="2000" dirty="0" smtClean="0">
                <a:latin typeface="Arial" pitchFamily="34" charset="0"/>
                <a:cs typeface="Arial" pitchFamily="34" charset="0"/>
              </a:rPr>
              <a:t>5 MW ICRH</a:t>
            </a:r>
          </a:p>
          <a:p>
            <a:pPr algn="l"/>
            <a:r>
              <a:rPr lang="de-DE" sz="2000" dirty="0" smtClean="0">
                <a:latin typeface="Arial" pitchFamily="34" charset="0"/>
                <a:cs typeface="Arial" pitchFamily="34" charset="0"/>
              </a:rPr>
              <a:t>HHF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steady-state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divertor</a:t>
            </a:r>
          </a:p>
        </p:txBody>
      </p:sp>
      <p:grpSp>
        <p:nvGrpSpPr>
          <p:cNvPr id="56" name="Gruppieren 60"/>
          <p:cNvGrpSpPr/>
          <p:nvPr/>
        </p:nvGrpSpPr>
        <p:grpSpPr>
          <a:xfrm>
            <a:off x="2267744" y="5157192"/>
            <a:ext cx="3038798" cy="792088"/>
            <a:chOff x="1676077" y="5514900"/>
            <a:chExt cx="3038798" cy="792088"/>
          </a:xfrm>
        </p:grpSpPr>
        <p:grpSp>
          <p:nvGrpSpPr>
            <p:cNvPr id="57" name="Gruppieren 23"/>
            <p:cNvGrpSpPr/>
            <p:nvPr/>
          </p:nvGrpSpPr>
          <p:grpSpPr>
            <a:xfrm rot="10800000">
              <a:off x="1676077" y="5514900"/>
              <a:ext cx="728315" cy="792088"/>
              <a:chOff x="107504" y="4869160"/>
              <a:chExt cx="728315" cy="1219440"/>
            </a:xfrm>
          </p:grpSpPr>
          <p:cxnSp>
            <p:nvCxnSpPr>
              <p:cNvPr id="59" name="Gerade Verbindung 58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Gerade Verbindung 59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58" name="Textfeld 57"/>
            <p:cNvSpPr txBox="1"/>
            <p:nvPr/>
          </p:nvSpPr>
          <p:spPr>
            <a:xfrm>
              <a:off x="1690539" y="5954613"/>
              <a:ext cx="30243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1st ICRH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heated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plasmas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61" name="Gruppieren 58"/>
          <p:cNvGrpSpPr/>
          <p:nvPr/>
        </p:nvGrpSpPr>
        <p:grpSpPr>
          <a:xfrm>
            <a:off x="3131840" y="4653136"/>
            <a:ext cx="4536503" cy="792088"/>
            <a:chOff x="3812679" y="4237087"/>
            <a:chExt cx="4536503" cy="792088"/>
          </a:xfrm>
        </p:grpSpPr>
        <p:grpSp>
          <p:nvGrpSpPr>
            <p:cNvPr id="62" name="Gruppieren 44"/>
            <p:cNvGrpSpPr/>
            <p:nvPr/>
          </p:nvGrpSpPr>
          <p:grpSpPr>
            <a:xfrm rot="10800000">
              <a:off x="3812679" y="4237087"/>
              <a:ext cx="728315" cy="792088"/>
              <a:chOff x="107504" y="4869160"/>
              <a:chExt cx="728315" cy="1219440"/>
            </a:xfrm>
          </p:grpSpPr>
          <p:cxnSp>
            <p:nvCxnSpPr>
              <p:cNvPr id="65" name="Gerade Verbindung 64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Gerade Verbindung 65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4" name="Textfeld 63"/>
            <p:cNvSpPr txBox="1"/>
            <p:nvPr/>
          </p:nvSpPr>
          <p:spPr>
            <a:xfrm>
              <a:off x="3818011" y="4663802"/>
              <a:ext cx="45311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-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limit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exploration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and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 fast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particle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  <a:sym typeface="Symbol"/>
                </a:rPr>
                <a:t>physics</a:t>
              </a:r>
              <a:endParaRPr lang="de-DE" sz="1600" b="1" dirty="0" smtClean="0">
                <a:latin typeface="Arial" pitchFamily="34" charset="0"/>
                <a:cs typeface="Arial" pitchFamily="34" charset="0"/>
                <a:sym typeface="Symbol"/>
              </a:endParaRPr>
            </a:p>
          </p:txBody>
        </p:sp>
      </p:grpSp>
      <p:grpSp>
        <p:nvGrpSpPr>
          <p:cNvPr id="67" name="Gruppieren 55"/>
          <p:cNvGrpSpPr/>
          <p:nvPr/>
        </p:nvGrpSpPr>
        <p:grpSpPr>
          <a:xfrm>
            <a:off x="5580112" y="908720"/>
            <a:ext cx="2116807" cy="1838937"/>
            <a:chOff x="4831457" y="1297335"/>
            <a:chExt cx="2116807" cy="1838937"/>
          </a:xfrm>
        </p:grpSpPr>
        <p:grpSp>
          <p:nvGrpSpPr>
            <p:cNvPr id="68" name="Gruppieren 48"/>
            <p:cNvGrpSpPr/>
            <p:nvPr/>
          </p:nvGrpSpPr>
          <p:grpSpPr>
            <a:xfrm>
              <a:off x="4932040" y="1916832"/>
              <a:ext cx="728315" cy="1219440"/>
              <a:chOff x="107504" y="4869160"/>
              <a:chExt cx="728315" cy="1219440"/>
            </a:xfrm>
          </p:grpSpPr>
          <p:cxnSp>
            <p:nvCxnSpPr>
              <p:cNvPr id="70" name="Gerade Verbindung 69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Gerade Verbindung 70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69" name="Textfeld 68"/>
            <p:cNvSpPr txBox="1"/>
            <p:nvPr/>
          </p:nvSpPr>
          <p:spPr>
            <a:xfrm>
              <a:off x="4831457" y="1297335"/>
              <a:ext cx="211680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full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scenario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integration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uppieren 57"/>
          <p:cNvGrpSpPr/>
          <p:nvPr/>
        </p:nvGrpSpPr>
        <p:grpSpPr>
          <a:xfrm>
            <a:off x="3851920" y="4221088"/>
            <a:ext cx="4176464" cy="792088"/>
            <a:chOff x="5012828" y="3489151"/>
            <a:chExt cx="4176464" cy="792088"/>
          </a:xfrm>
        </p:grpSpPr>
        <p:grpSp>
          <p:nvGrpSpPr>
            <p:cNvPr id="73" name="Gruppieren 40"/>
            <p:cNvGrpSpPr/>
            <p:nvPr/>
          </p:nvGrpSpPr>
          <p:grpSpPr>
            <a:xfrm rot="10800000">
              <a:off x="5012828" y="3489151"/>
              <a:ext cx="728315" cy="792088"/>
              <a:chOff x="107504" y="4869160"/>
              <a:chExt cx="728315" cy="1219440"/>
            </a:xfrm>
          </p:grpSpPr>
          <p:cxnSp>
            <p:nvCxnSpPr>
              <p:cNvPr id="75" name="Gerade Verbindung 74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6" name="Gerade Verbindung 75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4" name="Textfeld 73"/>
            <p:cNvSpPr txBox="1"/>
            <p:nvPr/>
          </p:nvSpPr>
          <p:spPr>
            <a:xfrm>
              <a:off x="5027290" y="3928864"/>
              <a:ext cx="4162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density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profile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shaping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latin typeface="Arial" pitchFamily="34" charset="0"/>
                  <a:cs typeface="Arial" pitchFamily="34" charset="0"/>
                </a:rPr>
                <a:t>pellets</a:t>
              </a:r>
              <a:endParaRPr lang="de-DE" sz="1600" b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7" name="Gruppieren 56"/>
          <p:cNvGrpSpPr/>
          <p:nvPr/>
        </p:nvGrpSpPr>
        <p:grpSpPr>
          <a:xfrm>
            <a:off x="6948264" y="2348880"/>
            <a:ext cx="1800200" cy="792088"/>
            <a:chOff x="6627490" y="2493615"/>
            <a:chExt cx="2160240" cy="792088"/>
          </a:xfrm>
        </p:grpSpPr>
        <p:grpSp>
          <p:nvGrpSpPr>
            <p:cNvPr id="78" name="Gruppieren 36"/>
            <p:cNvGrpSpPr/>
            <p:nvPr/>
          </p:nvGrpSpPr>
          <p:grpSpPr>
            <a:xfrm rot="10800000">
              <a:off x="6627490" y="2493615"/>
              <a:ext cx="728315" cy="792088"/>
              <a:chOff x="107504" y="4869160"/>
              <a:chExt cx="728315" cy="1219440"/>
            </a:xfrm>
          </p:grpSpPr>
          <p:cxnSp>
            <p:nvCxnSpPr>
              <p:cNvPr id="80" name="Gerade Verbindung 79"/>
              <p:cNvCxnSpPr/>
              <p:nvPr/>
            </p:nvCxnSpPr>
            <p:spPr bwMode="auto">
              <a:xfrm flipV="1">
                <a:off x="824698" y="4869160"/>
                <a:ext cx="2886" cy="121944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Gerade Verbindung 80"/>
              <p:cNvCxnSpPr/>
              <p:nvPr/>
            </p:nvCxnSpPr>
            <p:spPr bwMode="auto">
              <a:xfrm flipH="1" flipV="1">
                <a:off x="107504" y="4869160"/>
                <a:ext cx="728315" cy="496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9" name="Textfeld 78"/>
            <p:cNvSpPr txBox="1"/>
            <p:nvPr/>
          </p:nvSpPr>
          <p:spPr>
            <a:xfrm>
              <a:off x="6627490" y="2925663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sz="1600" b="1" dirty="0" smtClean="0">
                  <a:latin typeface="Arial" pitchFamily="34" charset="0"/>
                  <a:cs typeface="Arial" pitchFamily="34" charset="0"/>
                </a:rPr>
                <a:t>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A stellarator FPP *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395536" y="908720"/>
          <a:ext cx="7848872" cy="26215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28325"/>
                <a:gridCol w="2256251"/>
                <a:gridCol w="2664296"/>
              </a:tblGrid>
              <a:tr h="360039">
                <a:tc>
                  <a:txBody>
                    <a:bodyPr/>
                    <a:lstStyle/>
                    <a:p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Wendelstein 7-X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Stellarator FPP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</a:tr>
              <a:tr h="377816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toroidal</a:t>
                      </a:r>
                      <a:r>
                        <a:rPr lang="de-DE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baseline="0" dirty="0" err="1" smtClean="0">
                          <a:latin typeface="Arial" pitchFamily="34" charset="0"/>
                          <a:cs typeface="Arial" pitchFamily="34" charset="0"/>
                        </a:rPr>
                        <a:t>magnetic</a:t>
                      </a:r>
                      <a:r>
                        <a:rPr lang="de-DE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baseline="0" dirty="0" err="1" smtClean="0">
                          <a:latin typeface="Arial" pitchFamily="34" charset="0"/>
                          <a:cs typeface="Arial" pitchFamily="34" charset="0"/>
                        </a:rPr>
                        <a:t>field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3 T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5-6 T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7816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plasma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volume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30 m</a:t>
                      </a:r>
                      <a:r>
                        <a:rPr lang="de-DE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de-DE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1500 m</a:t>
                      </a:r>
                      <a:r>
                        <a:rPr lang="de-DE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de-DE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90776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heating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 power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20-30 MW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600 MW (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) 3 GW (</a:t>
                      </a:r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fus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)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ECRH </a:t>
                      </a:r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heating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X2, O2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O1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288032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average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neutron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flux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1 MW/m</a:t>
                      </a:r>
                      <a:r>
                        <a:rPr lang="de-DE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de-DE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7816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average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heat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de-DE" dirty="0" err="1" smtClean="0">
                          <a:latin typeface="Arial" pitchFamily="34" charset="0"/>
                          <a:cs typeface="Arial" pitchFamily="34" charset="0"/>
                        </a:rPr>
                        <a:t>flux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0.1 MW/m</a:t>
                      </a:r>
                      <a:r>
                        <a:rPr lang="de-DE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de-D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latin typeface="Arial" pitchFamily="34" charset="0"/>
                          <a:cs typeface="Arial" pitchFamily="34" charset="0"/>
                        </a:rPr>
                        <a:t>0.4 MW/m</a:t>
                      </a:r>
                      <a:r>
                        <a:rPr lang="de-DE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de-DE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1" name="Gruppieren 10"/>
          <p:cNvGrpSpPr/>
          <p:nvPr/>
        </p:nvGrpSpPr>
        <p:grpSpPr>
          <a:xfrm>
            <a:off x="338386" y="3573016"/>
            <a:ext cx="8640960" cy="2827769"/>
            <a:chOff x="323528" y="3501008"/>
            <a:chExt cx="8640960" cy="2827769"/>
          </a:xfrm>
        </p:grpSpPr>
        <p:sp>
          <p:nvSpPr>
            <p:cNvPr id="6" name="Textfeld 5"/>
            <p:cNvSpPr txBox="1"/>
            <p:nvPr/>
          </p:nvSpPr>
          <p:spPr>
            <a:xfrm>
              <a:off x="323528" y="4005064"/>
              <a:ext cx="8640960" cy="2323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high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aspect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ratio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(R/a &gt; 10)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relaxes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numerous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technical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constraints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coils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are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basically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3d-shaped ITER TF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coils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(Nb</a:t>
              </a:r>
              <a:r>
                <a:rPr lang="de-DE" sz="2000" baseline="-25000" dirty="0" smtClean="0">
                  <a:latin typeface="Arial" pitchFamily="34" charset="0"/>
                  <a:cs typeface="Arial" pitchFamily="34" charset="0"/>
                </a:rPr>
                <a:t>3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Sn 12 × 7.5 m)</a:t>
              </a: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the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divertor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geometry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follows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a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helical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path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shape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wall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elements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is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given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by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magnetic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field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topology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enough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space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for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blanket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between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plasma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surface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coil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casing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(1.3 m)</a:t>
              </a: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sufficiently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large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vertical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ports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(4.3 × 2.2 m</a:t>
              </a:r>
              <a:r>
                <a:rPr lang="de-DE" sz="2000" baseline="30000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) </a:t>
              </a:r>
              <a:endParaRPr lang="de-DE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323528" y="3501008"/>
              <a:ext cx="58326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dirty="0" smtClean="0">
                  <a:solidFill>
                    <a:srgbClr val="0066FF"/>
                  </a:solidFill>
                </a:rPr>
                <a:t>a </a:t>
              </a:r>
              <a:r>
                <a:rPr lang="de-DE" dirty="0" err="1" smtClean="0">
                  <a:solidFill>
                    <a:srgbClr val="0066FF"/>
                  </a:solidFill>
                </a:rPr>
                <a:t>few</a:t>
              </a:r>
              <a:r>
                <a:rPr lang="de-DE" dirty="0" smtClean="0">
                  <a:solidFill>
                    <a:srgbClr val="0066FF"/>
                  </a:solidFill>
                </a:rPr>
                <a:t> stellarator FPP design </a:t>
              </a:r>
              <a:r>
                <a:rPr lang="de-DE" dirty="0" err="1" smtClean="0">
                  <a:solidFill>
                    <a:srgbClr val="0066FF"/>
                  </a:solidFill>
                </a:rPr>
                <a:t>aspects</a:t>
              </a:r>
              <a:endParaRPr lang="de-DE" dirty="0">
                <a:solidFill>
                  <a:srgbClr val="0066FF"/>
                </a:solidFill>
              </a:endParaRPr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611560" y="6525245"/>
            <a:ext cx="43559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de-DE" sz="1200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Beidler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et al.,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Coordinated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Working Group Meeting (2012) 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charset="0"/>
              </a:rPr>
              <a:t>A stellarator DEMO </a:t>
            </a:r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study</a:t>
            </a:r>
            <a:endParaRPr lang="de-DE" sz="2800" b="1" dirty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 descr="HELIA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6752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563888" y="3212976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Schauer et al., SOFT 2012</a:t>
            </a:r>
            <a:endParaRPr lang="de-DE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9" name="Rectangle 5"/>
          <p:cNvSpPr>
            <a:spLocks noChangeArrowheads="1"/>
          </p:cNvSpPr>
          <p:nvPr/>
        </p:nvSpPr>
        <p:spPr bwMode="auto">
          <a:xfrm>
            <a:off x="1116013" y="107950"/>
            <a:ext cx="59769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err="1" smtClean="0">
                <a:solidFill>
                  <a:srgbClr val="2F83FF"/>
                </a:solidFill>
                <a:latin typeface="Arial" charset="0"/>
              </a:rPr>
              <a:t>Conclusions</a:t>
            </a:r>
            <a:endParaRPr lang="de-DE" sz="2800" b="1" dirty="0" smtClean="0">
              <a:solidFill>
                <a:srgbClr val="2F83FF"/>
              </a:solidFill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0" y="836712"/>
            <a:ext cx="9144000" cy="1930281"/>
            <a:chOff x="0" y="836712"/>
            <a:chExt cx="9144000" cy="1930281"/>
          </a:xfrm>
        </p:grpSpPr>
        <p:sp>
          <p:nvSpPr>
            <p:cNvPr id="4" name="Textfeld 3"/>
            <p:cNvSpPr txBox="1"/>
            <p:nvPr/>
          </p:nvSpPr>
          <p:spPr>
            <a:xfrm>
              <a:off x="251520" y="836712"/>
              <a:ext cx="86409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The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construction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Wendelstein 7-X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is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still on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track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de-DE" b="1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0" y="836712"/>
              <a:ext cx="9144000" cy="1930281"/>
              <a:chOff x="0" y="836712"/>
              <a:chExt cx="9144000" cy="1930281"/>
            </a:xfrm>
          </p:grpSpPr>
          <p:sp>
            <p:nvSpPr>
              <p:cNvPr id="6" name="Textfeld 5"/>
              <p:cNvSpPr txBox="1"/>
              <p:nvPr/>
            </p:nvSpPr>
            <p:spPr>
              <a:xfrm>
                <a:off x="611560" y="1412776"/>
                <a:ext cx="8280920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Bef>
                    <a:spcPts val="600"/>
                  </a:spcBef>
                  <a:buClr>
                    <a:srgbClr val="0066FF"/>
                  </a:buClr>
                  <a:buFont typeface="Arial" pitchFamily="34" charset="0"/>
                  <a:buChar char="•"/>
                </a:pP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The last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three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major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work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packages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have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been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launched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.</a:t>
                </a:r>
              </a:p>
              <a:p>
                <a:pPr algn="l">
                  <a:spcBef>
                    <a:spcPts val="600"/>
                  </a:spcBef>
                  <a:buClr>
                    <a:srgbClr val="0066FF"/>
                  </a:buClr>
                  <a:buFont typeface="Arial" pitchFamily="34" charset="0"/>
                  <a:buChar char="•"/>
                </a:pP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Technical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challanges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are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ahead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.</a:t>
                </a:r>
              </a:p>
              <a:p>
                <a:pPr algn="l">
                  <a:spcBef>
                    <a:spcPts val="600"/>
                  </a:spcBef>
                  <a:buClr>
                    <a:srgbClr val="0066FF"/>
                  </a:buClr>
                  <a:buFont typeface="Arial" pitchFamily="34" charset="0"/>
                  <a:buChar char="•"/>
                </a:pP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There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are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many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lessons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de-DE" dirty="0" err="1" smtClean="0">
                    <a:latin typeface="Arial" pitchFamily="34" charset="0"/>
                    <a:cs typeface="Arial" pitchFamily="34" charset="0"/>
                  </a:rPr>
                  <a:t>learned</a:t>
                </a:r>
                <a:r>
                  <a:rPr lang="de-DE" dirty="0" smtClean="0">
                    <a:latin typeface="Arial" pitchFamily="34" charset="0"/>
                    <a:cs typeface="Arial" pitchFamily="34" charset="0"/>
                  </a:rPr>
                  <a:t>.</a:t>
                </a:r>
                <a:endParaRPr lang="de-DE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hteck 9"/>
              <p:cNvSpPr/>
              <p:nvPr/>
            </p:nvSpPr>
            <p:spPr bwMode="auto">
              <a:xfrm>
                <a:off x="0" y="836712"/>
                <a:ext cx="9144000" cy="504056"/>
              </a:xfrm>
              <a:prstGeom prst="rect">
                <a:avLst/>
              </a:prstGeom>
              <a:solidFill>
                <a:schemeClr val="bg2">
                  <a:lumMod val="60000"/>
                  <a:lumOff val="40000"/>
                  <a:alpha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7" name="Gruppieren 16"/>
          <p:cNvGrpSpPr/>
          <p:nvPr/>
        </p:nvGrpSpPr>
        <p:grpSpPr>
          <a:xfrm>
            <a:off x="0" y="5877272"/>
            <a:ext cx="9144000" cy="504056"/>
            <a:chOff x="0" y="5877272"/>
            <a:chExt cx="9144000" cy="504056"/>
          </a:xfrm>
        </p:grpSpPr>
        <p:sp>
          <p:nvSpPr>
            <p:cNvPr id="9" name="Textfeld 8"/>
            <p:cNvSpPr txBox="1"/>
            <p:nvPr/>
          </p:nvSpPr>
          <p:spPr>
            <a:xfrm>
              <a:off x="251520" y="5877272"/>
              <a:ext cx="86409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The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research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is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targeted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towards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a stellarator FPP.</a:t>
              </a:r>
              <a:endParaRPr lang="de-DE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0" y="5877272"/>
              <a:ext cx="9144000" cy="504056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0" y="2924944"/>
            <a:ext cx="9144000" cy="2822833"/>
            <a:chOff x="0" y="2924944"/>
            <a:chExt cx="9144000" cy="2822833"/>
          </a:xfrm>
        </p:grpSpPr>
        <p:sp>
          <p:nvSpPr>
            <p:cNvPr id="7" name="Textfeld 6"/>
            <p:cNvSpPr txBox="1"/>
            <p:nvPr/>
          </p:nvSpPr>
          <p:spPr>
            <a:xfrm>
              <a:off x="107504" y="2924944"/>
              <a:ext cx="89289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The Wendelstein 7-X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research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plan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is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under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latin typeface="Arial" pitchFamily="34" charset="0"/>
                  <a:cs typeface="Arial" pitchFamily="34" charset="0"/>
                </a:rPr>
                <a:t>development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de-DE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611560" y="3501008"/>
              <a:ext cx="835292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The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knowlede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base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is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continuously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extended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A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research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plan will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be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developed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jointly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our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partners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.</a:t>
              </a: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 The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major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goals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are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relevant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plasma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performance</a:t>
              </a:r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			   </a:t>
              </a:r>
              <a:r>
                <a:rPr lang="de-DE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high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power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steady-state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operation</a:t>
              </a:r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</a:pPr>
              <a:r>
                <a:rPr lang="de-DE" dirty="0" smtClean="0">
                  <a:latin typeface="Arial" pitchFamily="34" charset="0"/>
                  <a:cs typeface="Arial" pitchFamily="34" charset="0"/>
                </a:rPr>
                <a:t>			   </a:t>
              </a:r>
              <a:r>
                <a:rPr lang="de-DE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-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full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scenario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integration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0" y="2924944"/>
              <a:ext cx="9144000" cy="504056"/>
            </a:xfrm>
            <a:prstGeom prst="rect">
              <a:avLst/>
            </a:prstGeom>
            <a:solidFill>
              <a:schemeClr val="bg2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Challenges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fusion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research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3" descr="fus_Xs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4752975" cy="4487862"/>
          </a:xfrm>
          <a:prstGeom prst="rect">
            <a:avLst/>
          </a:prstGeom>
          <a:noFill/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706313" y="1677541"/>
            <a:ext cx="1271588" cy="9858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360040" y="6165304"/>
            <a:ext cx="4522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de-DE" sz="1800" b="1" baseline="-25000" dirty="0">
                <a:latin typeface="+mj-lt"/>
              </a:rPr>
              <a:t>1</a:t>
            </a:r>
            <a:r>
              <a:rPr lang="de-DE" sz="1800" b="1" dirty="0">
                <a:latin typeface="+mj-lt"/>
              </a:rPr>
              <a:t>D</a:t>
            </a:r>
            <a:r>
              <a:rPr lang="de-DE" sz="1800" b="1" baseline="30000" dirty="0">
                <a:latin typeface="+mj-lt"/>
              </a:rPr>
              <a:t>2</a:t>
            </a:r>
            <a:r>
              <a:rPr lang="de-DE" sz="1800" b="1" dirty="0">
                <a:latin typeface="+mj-lt"/>
              </a:rPr>
              <a:t> + </a:t>
            </a:r>
            <a:r>
              <a:rPr lang="de-DE" sz="1800" b="1" baseline="-25000" dirty="0">
                <a:latin typeface="+mj-lt"/>
              </a:rPr>
              <a:t>1</a:t>
            </a:r>
            <a:r>
              <a:rPr lang="de-DE" sz="1800" b="1" dirty="0">
                <a:latin typeface="+mj-lt"/>
              </a:rPr>
              <a:t>T</a:t>
            </a:r>
            <a:r>
              <a:rPr lang="de-DE" sz="1800" b="1" baseline="30000" dirty="0">
                <a:latin typeface="+mj-lt"/>
              </a:rPr>
              <a:t>3</a:t>
            </a:r>
            <a:r>
              <a:rPr lang="de-DE" sz="1800" b="1" dirty="0">
                <a:latin typeface="+mj-lt"/>
              </a:rPr>
              <a:t> </a:t>
            </a:r>
            <a:r>
              <a:rPr lang="de-DE" sz="1800" b="1" dirty="0">
                <a:latin typeface="+mj-lt"/>
                <a:sym typeface="Symbol" pitchFamily="18" charset="2"/>
              </a:rPr>
              <a:t> </a:t>
            </a:r>
            <a:r>
              <a:rPr lang="de-DE" sz="1800" b="1" baseline="-25000" dirty="0">
                <a:latin typeface="+mj-lt"/>
                <a:sym typeface="Symbol" pitchFamily="18" charset="2"/>
              </a:rPr>
              <a:t>2</a:t>
            </a:r>
            <a:r>
              <a:rPr lang="de-DE" sz="1800" b="1" dirty="0">
                <a:latin typeface="+mj-lt"/>
                <a:sym typeface="Symbol" pitchFamily="18" charset="2"/>
              </a:rPr>
              <a:t>He</a:t>
            </a:r>
            <a:r>
              <a:rPr lang="de-DE" sz="1800" b="1" baseline="30000" dirty="0">
                <a:latin typeface="+mj-lt"/>
                <a:sym typeface="Symbol" pitchFamily="18" charset="2"/>
              </a:rPr>
              <a:t> 4</a:t>
            </a:r>
            <a:r>
              <a:rPr lang="de-DE" sz="1800" b="1" dirty="0">
                <a:latin typeface="+mj-lt"/>
                <a:sym typeface="Symbol" pitchFamily="18" charset="2"/>
              </a:rPr>
              <a:t> (</a:t>
            </a:r>
            <a:r>
              <a:rPr lang="de-DE" sz="1800" b="1" dirty="0" smtClean="0">
                <a:latin typeface="+mj-lt"/>
                <a:sym typeface="Symbol" pitchFamily="18" charset="2"/>
              </a:rPr>
              <a:t>3.5 </a:t>
            </a:r>
            <a:r>
              <a:rPr lang="de-DE" sz="1800" b="1" dirty="0" err="1" smtClean="0">
                <a:latin typeface="+mj-lt"/>
                <a:sym typeface="Symbol" pitchFamily="18" charset="2"/>
              </a:rPr>
              <a:t>MeV</a:t>
            </a:r>
            <a:r>
              <a:rPr lang="de-DE" sz="1800" b="1" dirty="0">
                <a:latin typeface="+mj-lt"/>
                <a:sym typeface="Symbol" pitchFamily="18" charset="2"/>
              </a:rPr>
              <a:t>) + </a:t>
            </a:r>
            <a:r>
              <a:rPr lang="de-DE" sz="1800" b="1" baseline="-25000" dirty="0">
                <a:latin typeface="+mj-lt"/>
                <a:sym typeface="Symbol" pitchFamily="18" charset="2"/>
              </a:rPr>
              <a:t>0 </a:t>
            </a:r>
            <a:r>
              <a:rPr lang="de-DE" sz="1800" b="1" dirty="0">
                <a:latin typeface="+mj-lt"/>
                <a:sym typeface="Symbol" pitchFamily="18" charset="2"/>
              </a:rPr>
              <a:t>n</a:t>
            </a:r>
            <a:r>
              <a:rPr lang="de-DE" sz="1800" b="1" baseline="30000" dirty="0">
                <a:latin typeface="+mj-lt"/>
                <a:sym typeface="Symbol" pitchFamily="18" charset="2"/>
              </a:rPr>
              <a:t>1</a:t>
            </a:r>
            <a:r>
              <a:rPr lang="de-DE" sz="1800" b="1" dirty="0">
                <a:latin typeface="+mj-lt"/>
                <a:sym typeface="Symbol" pitchFamily="18" charset="2"/>
              </a:rPr>
              <a:t> (</a:t>
            </a:r>
            <a:r>
              <a:rPr lang="de-DE" sz="1800" b="1" dirty="0" smtClean="0">
                <a:latin typeface="+mj-lt"/>
                <a:sym typeface="Symbol" pitchFamily="18" charset="2"/>
              </a:rPr>
              <a:t>14.1 </a:t>
            </a:r>
            <a:r>
              <a:rPr lang="de-DE" sz="1800" b="1" dirty="0" err="1" smtClean="0">
                <a:latin typeface="+mj-lt"/>
                <a:sym typeface="Symbol" pitchFamily="18" charset="2"/>
              </a:rPr>
              <a:t>MeV</a:t>
            </a:r>
            <a:r>
              <a:rPr lang="de-DE" sz="1800" b="1" dirty="0">
                <a:latin typeface="+mj-lt"/>
                <a:sym typeface="Symbol" pitchFamily="18" charset="2"/>
              </a:rPr>
              <a:t>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04056" y="83671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latin typeface="Arial" pitchFamily="34" charset="0"/>
                <a:cs typeface="Arial" pitchFamily="34" charset="0"/>
              </a:rPr>
              <a:t>nuclear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fusion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D </a:t>
            </a:r>
            <a:r>
              <a:rPr lang="de-DE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 T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932040" y="1484784"/>
            <a:ext cx="4032448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nuclear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physics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well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understood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high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temperature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plasma</a:t>
            </a: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inertial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cs typeface="Arial" pitchFamily="34" charset="0"/>
              </a:rPr>
              <a:t>confinement</a:t>
            </a: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magnetic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confinement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endParaRPr lang="de-DE" sz="2000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temperatures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&gt; 10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keV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de-DE" sz="2000" b="1" dirty="0" smtClean="0">
                <a:latin typeface="Arial" pitchFamily="34" charset="0"/>
                <a:cs typeface="Arial" pitchFamily="34" charset="0"/>
                <a:sym typeface="ZapfDingbats"/>
              </a:rPr>
              <a:t>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densities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&gt; 10</a:t>
            </a:r>
            <a:r>
              <a:rPr lang="de-DE" sz="2000" b="1" baseline="30000" dirty="0" smtClean="0">
                <a:latin typeface="Arial" pitchFamily="34" charset="0"/>
                <a:cs typeface="Arial" pitchFamily="34" charset="0"/>
              </a:rPr>
              <a:t>20 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de-DE" sz="2000" b="1" baseline="30000" dirty="0" smtClean="0">
                <a:latin typeface="Arial" pitchFamily="34" charset="0"/>
                <a:cs typeface="Arial" pitchFamily="34" charset="0"/>
              </a:rPr>
              <a:t>-3 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           </a:t>
            </a:r>
            <a:r>
              <a:rPr lang="de-DE" sz="2000" b="1" dirty="0" smtClean="0">
                <a:latin typeface="Arial" pitchFamily="34" charset="0"/>
                <a:cs typeface="Arial" pitchFamily="34" charset="0"/>
                <a:sym typeface="ZapfDingbats"/>
              </a:rPr>
              <a:t>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confinement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&gt; 10 s          × 10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steady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state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operation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   O(s)</a:t>
            </a: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superconductivity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LHe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tritium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breeding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Font typeface="Arial" pitchFamily="34" charset="0"/>
              <a:buChar char="•"/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wall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materials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classical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stellarator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 descr="Stellarator3D_txt_eng_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7" name="Grafik 6" descr="Stellarator3D_txt_eng_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8" name="Grafik 7" descr="Stellarator3D_txt_eng_2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9" name="Grafik 8" descr="Stellarator3D_txt_eng_2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10" name="Grafik 9" descr="Stellarator3D_txt_eng_3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11" name="Grafik 10" descr="Stellarator3D_txt_eng_3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12" name="Grafik 11" descr="Stellarator3D_txt_eng_5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13" name="Grafik 12" descr="Stellarator3D_txt_eng_6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2195736" y="908720"/>
            <a:ext cx="47704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/>
              <a:t>Stellarator </a:t>
            </a:r>
            <a:r>
              <a:rPr lang="de-DE" sz="1600" dirty="0"/>
              <a:t>(1951 Spitzer)</a:t>
            </a:r>
            <a:br>
              <a:rPr lang="de-DE" sz="1600" dirty="0"/>
            </a:br>
            <a:r>
              <a:rPr lang="de-DE" sz="1600" i="1" dirty="0"/>
              <a:t>Stella</a:t>
            </a:r>
            <a:r>
              <a:rPr lang="de-DE" sz="1600" dirty="0"/>
              <a:t> =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star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/>
              <a:t>„</a:t>
            </a:r>
            <a:r>
              <a:rPr lang="de-DE" sz="1600" dirty="0" err="1"/>
              <a:t>bringing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star</a:t>
            </a:r>
            <a:r>
              <a:rPr lang="de-DE" sz="1600" dirty="0"/>
              <a:t>“</a:t>
            </a:r>
            <a:r>
              <a:rPr lang="de-DE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Physics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optimisation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uppieren 10"/>
          <p:cNvGrpSpPr/>
          <p:nvPr/>
        </p:nvGrpSpPr>
        <p:grpSpPr>
          <a:xfrm>
            <a:off x="127695" y="760512"/>
            <a:ext cx="6428904" cy="3140234"/>
            <a:chOff x="231328" y="865287"/>
            <a:chExt cx="6428904" cy="3140234"/>
          </a:xfrm>
        </p:grpSpPr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231328" y="1297087"/>
              <a:ext cx="6428904" cy="2708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457200" indent="-457200" algn="l">
                <a:spcBef>
                  <a:spcPts val="600"/>
                </a:spcBef>
                <a:buClr>
                  <a:srgbClr val="3366FF"/>
                </a:buClr>
                <a:buFontTx/>
                <a:buAutoNum type="arabicPeriod"/>
              </a:pPr>
              <a:r>
                <a:rPr lang="de-DE" sz="2000" dirty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high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quality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of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vacuum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magnetic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surfaces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endParaRPr lang="de-DE" sz="2000" dirty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  <a:p>
              <a:pPr marL="457200" indent="-457200" algn="l">
                <a:spcBef>
                  <a:spcPts val="600"/>
                </a:spcBef>
                <a:buClr>
                  <a:srgbClr val="3366FF"/>
                </a:buClr>
                <a:buFontTx/>
                <a:buAutoNum type="arabicPeriod"/>
              </a:pPr>
              <a:r>
                <a:rPr lang="de-DE" sz="2000" dirty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good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finite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equilibrium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properties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 @ &lt;</a:t>
              </a:r>
              <a:r>
                <a:rPr lang="de-DE" sz="2000" i="1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 &gt; = 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5%</a:t>
              </a:r>
              <a:endParaRPr lang="de-DE" sz="2000" dirty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  <a:p>
              <a:pPr marL="457200" indent="-457200" algn="l">
                <a:spcBef>
                  <a:spcPts val="600"/>
                </a:spcBef>
                <a:buClr>
                  <a:srgbClr val="3366FF"/>
                </a:buClr>
                <a:buFontTx/>
                <a:buAutoNum type="arabicPeriod"/>
              </a:pPr>
              <a:r>
                <a:rPr lang="de-DE" sz="2000" dirty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good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MHD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stability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properties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@ &lt;</a:t>
              </a:r>
              <a:r>
                <a:rPr lang="de-DE" sz="2000" i="1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 &gt; = 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5%</a:t>
              </a:r>
              <a:endParaRPr lang="de-DE" sz="2000" dirty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  <a:p>
              <a:pPr marL="457200" indent="-457200" algn="l">
                <a:spcBef>
                  <a:spcPts val="600"/>
                </a:spcBef>
                <a:buClr>
                  <a:srgbClr val="3366FF"/>
                </a:buClr>
                <a:buFontTx/>
                <a:buAutoNum type="arabicPeriod"/>
              </a:pPr>
              <a:r>
                <a:rPr lang="de-DE" sz="2000" dirty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reduced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neoclassical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transport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in 1/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/>
                </a:rPr>
                <a:t> -regime</a:t>
              </a:r>
              <a:endParaRPr lang="de-DE" sz="2000" dirty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  <a:p>
              <a:pPr marL="457200" indent="-457200" algn="l">
                <a:spcBef>
                  <a:spcPts val="600"/>
                </a:spcBef>
                <a:buClr>
                  <a:srgbClr val="3366FF"/>
                </a:buClr>
                <a:buFontTx/>
                <a:buAutoNum type="arabicPeriod"/>
              </a:pPr>
              <a:r>
                <a:rPr lang="de-DE" sz="2000" dirty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small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bootstrap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current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in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lmfp-regime</a:t>
              </a:r>
              <a:endParaRPr lang="de-DE" sz="2000" dirty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  <a:p>
              <a:pPr marL="457200" indent="-457200" algn="l">
                <a:spcBef>
                  <a:spcPts val="600"/>
                </a:spcBef>
                <a:buClr>
                  <a:srgbClr val="3366FF"/>
                </a:buClr>
                <a:buFontTx/>
                <a:buAutoNum type="arabicPeriod"/>
              </a:pPr>
              <a:r>
                <a:rPr lang="de-DE" sz="2000" dirty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good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collisionless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fast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particle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confinement</a:t>
              </a:r>
              <a:endParaRPr lang="de-DE" sz="2000" dirty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  <a:p>
              <a:pPr marL="457200" indent="-457200" algn="l">
                <a:spcBef>
                  <a:spcPts val="600"/>
                </a:spcBef>
                <a:buClr>
                  <a:srgbClr val="3366FF"/>
                </a:buClr>
                <a:buFontTx/>
                <a:buAutoNum type="arabicPeriod"/>
              </a:pPr>
              <a:r>
                <a:rPr lang="de-DE" sz="2000" dirty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good</a:t>
              </a:r>
              <a:r>
                <a:rPr lang="de-DE" sz="2000" dirty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modular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coil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  <a:sym typeface="Symbol" pitchFamily="18" charset="2"/>
                </a:rPr>
                <a:t>feasibility</a:t>
              </a:r>
              <a:endParaRPr lang="de-DE" sz="2000" dirty="0">
                <a:latin typeface="Arial" pitchFamily="34" charset="0"/>
                <a:ea typeface="Arial MT Condensed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231329" y="865287"/>
              <a:ext cx="48245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de-DE" b="1" dirty="0" err="1" smtClean="0">
                  <a:solidFill>
                    <a:srgbClr val="2F83FF"/>
                  </a:solidFill>
                  <a:latin typeface="Arial" pitchFamily="34" charset="0"/>
                  <a:cs typeface="Arial" pitchFamily="34" charset="0"/>
                </a:rPr>
                <a:t>seven</a:t>
              </a:r>
              <a:r>
                <a:rPr lang="de-DE" b="1" dirty="0" smtClean="0">
                  <a:solidFill>
                    <a:srgbClr val="2F83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solidFill>
                    <a:srgbClr val="2F83FF"/>
                  </a:solidFill>
                  <a:latin typeface="Arial" pitchFamily="34" charset="0"/>
                  <a:cs typeface="Arial" pitchFamily="34" charset="0"/>
                </a:rPr>
                <a:t>optimisation</a:t>
              </a:r>
              <a:r>
                <a:rPr lang="de-DE" b="1" dirty="0" smtClean="0">
                  <a:solidFill>
                    <a:srgbClr val="2F83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solidFill>
                    <a:srgbClr val="2F83FF"/>
                  </a:solidFill>
                  <a:latin typeface="Arial" pitchFamily="34" charset="0"/>
                  <a:cs typeface="Arial" pitchFamily="34" charset="0"/>
                </a:rPr>
                <a:t>criteria</a:t>
              </a:r>
              <a:endParaRPr lang="de-DE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uppieren 11"/>
          <p:cNvGrpSpPr/>
          <p:nvPr/>
        </p:nvGrpSpPr>
        <p:grpSpPr>
          <a:xfrm>
            <a:off x="5724128" y="1412776"/>
            <a:ext cx="3168352" cy="5074245"/>
            <a:chOff x="5724128" y="1412776"/>
            <a:chExt cx="3168352" cy="5074245"/>
          </a:xfrm>
        </p:grpSpPr>
        <p:pic>
          <p:nvPicPr>
            <p:cNvPr id="35" name="Picture 13" descr="H:\ppt\su99\vsu99.jpg\so01_pg5a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84168" y="1412776"/>
              <a:ext cx="2486025" cy="2087226"/>
            </a:xfrm>
            <a:prstGeom prst="rect">
              <a:avLst/>
            </a:prstGeom>
            <a:noFill/>
          </p:spPr>
        </p:pic>
        <p:sp>
          <p:nvSpPr>
            <p:cNvPr id="36" name="Textfeld 35"/>
            <p:cNvSpPr txBox="1"/>
            <p:nvPr/>
          </p:nvSpPr>
          <p:spPr>
            <a:xfrm>
              <a:off x="5724128" y="3717032"/>
              <a:ext cx="3168352" cy="276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de-DE" b="1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3d </a:t>
              </a:r>
              <a:r>
                <a:rPr lang="de-DE" b="1" dirty="0" err="1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computer</a:t>
              </a:r>
              <a:r>
                <a:rPr lang="de-DE" b="1" dirty="0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b="1" dirty="0" err="1" smtClean="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codes</a:t>
              </a:r>
              <a:endParaRPr lang="de-DE" b="1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vacuum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field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coils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MHD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equilibrium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MHD linear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stability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neoclassical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transport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Monte Carlo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test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particle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33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edge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divertor </a:t>
              </a:r>
              <a:endParaRPr lang="de-DE" sz="2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" name="Grafik 11" descr="00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849094"/>
            <a:ext cx="4680520" cy="3008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Facts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figures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8" descr="w7x-t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4099560" cy="2905844"/>
          </a:xfrm>
          <a:prstGeom prst="rect">
            <a:avLst/>
          </a:prstGeom>
          <a:noFill/>
        </p:spPr>
      </p:pic>
      <p:sp>
        <p:nvSpPr>
          <p:cNvPr id="49" name="Textfeld 48"/>
          <p:cNvSpPr txBox="1"/>
          <p:nvPr/>
        </p:nvSpPr>
        <p:spPr>
          <a:xfrm>
            <a:off x="4499992" y="908720"/>
            <a:ext cx="442798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five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magnetic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field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periods</a:t>
            </a:r>
            <a:endParaRPr lang="de-DE" sz="20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modular non-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planar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coils</a:t>
            </a:r>
            <a:endParaRPr lang="de-DE" sz="20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quasi-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isodynamic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equilibrium</a:t>
            </a:r>
            <a:endParaRPr lang="de-DE" sz="20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low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bootstrap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current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i="1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&lt;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50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kA</a:t>
            </a:r>
            <a:endParaRPr lang="de-DE" sz="20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high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iota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and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low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shear</a:t>
            </a:r>
            <a:endParaRPr lang="de-DE" sz="2000" dirty="0" smtClean="0">
              <a:latin typeface="Arial" pitchFamily="34" charset="0"/>
              <a:ea typeface="Arial MT Condensed" pitchFamily="34" charset="0"/>
              <a:cs typeface="Arial" pitchFamily="34" charset="0"/>
            </a:endParaRPr>
          </a:p>
          <a:p>
            <a:pPr algn="l">
              <a:spcBef>
                <a:spcPts val="60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flexible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magnetic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field</a:t>
            </a:r>
            <a:r>
              <a: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 </a:t>
            </a:r>
            <a:r>
              <a:rPr lang="de-DE" sz="2000" dirty="0" err="1" smtClean="0">
                <a:latin typeface="Arial" pitchFamily="34" charset="0"/>
                <a:ea typeface="Arial MT Condensed" pitchFamily="34" charset="0"/>
                <a:cs typeface="Arial" pitchFamily="34" charset="0"/>
              </a:rPr>
              <a:t>configurations</a:t>
            </a:r>
            <a:endParaRPr lang="de-DE" sz="2000" dirty="0">
              <a:latin typeface="Arial" pitchFamily="34" charset="0"/>
              <a:ea typeface="Arial MT Condensed" pitchFamily="34" charset="0"/>
              <a:cs typeface="Arial" pitchFamily="34" charset="0"/>
            </a:endParaRPr>
          </a:p>
        </p:txBody>
      </p:sp>
      <p:grpSp>
        <p:nvGrpSpPr>
          <p:cNvPr id="2" name="Gruppieren 54"/>
          <p:cNvGrpSpPr/>
          <p:nvPr/>
        </p:nvGrpSpPr>
        <p:grpSpPr>
          <a:xfrm>
            <a:off x="251520" y="3284984"/>
            <a:ext cx="8424936" cy="3237170"/>
            <a:chOff x="251520" y="3284984"/>
            <a:chExt cx="8424936" cy="3237170"/>
          </a:xfrm>
        </p:grpSpPr>
        <p:pic>
          <p:nvPicPr>
            <p:cNvPr id="53" name="Picture 3" descr="ansicht Kopie"/>
            <p:cNvPicPr>
              <a:picLocks noChangeAspect="1" noChangeArrowheads="1"/>
            </p:cNvPicPr>
            <p:nvPr/>
          </p:nvPicPr>
          <p:blipFill>
            <a:blip r:embed="rId4" cstate="print"/>
            <a:srcRect l="9808" r="12260" b="13515"/>
            <a:stretch>
              <a:fillRect/>
            </a:stretch>
          </p:blipFill>
          <p:spPr bwMode="auto">
            <a:xfrm>
              <a:off x="4644008" y="3284984"/>
              <a:ext cx="4032448" cy="31687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Textfeld 51"/>
            <p:cNvSpPr txBox="1"/>
            <p:nvPr/>
          </p:nvSpPr>
          <p:spPr>
            <a:xfrm>
              <a:off x="251520" y="3429000"/>
              <a:ext cx="4536503" cy="309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725 t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mass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with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425 t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cold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mass</a:t>
              </a:r>
              <a:endPara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70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superconducting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NbTi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coils</a:t>
              </a:r>
              <a:endPara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3 T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magnetic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induction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on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axis</a:t>
              </a:r>
              <a:endPara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254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ports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of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120 different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types</a:t>
              </a:r>
              <a:endPara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30 m</a:t>
              </a:r>
              <a:r>
                <a:rPr lang="de-DE" sz="2000" baseline="30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3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plasma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volume</a:t>
              </a:r>
              <a:endPara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265 m</a:t>
              </a:r>
              <a:r>
                <a:rPr lang="de-DE" sz="2000" baseline="30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2 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in-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vessel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components</a:t>
              </a:r>
              <a:endParaRPr lang="de-DE" sz="2000" baseline="30000" dirty="0" smtClean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height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4.5m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diameter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16 m </a:t>
              </a:r>
            </a:p>
            <a:p>
              <a:pPr algn="l">
                <a:spcBef>
                  <a:spcPts val="600"/>
                </a:spcBef>
                <a:buClr>
                  <a:srgbClr val="0066FF"/>
                </a:buClr>
                <a:buFont typeface="Arial" pitchFamily="34" charset="0"/>
                <a:buChar char="•"/>
              </a:pP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30 min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plasma</a:t>
              </a:r>
              <a:r>
                <a:rPr lang="de-DE" sz="2000" dirty="0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ea typeface="Arial MT Condensed" pitchFamily="34" charset="0"/>
                  <a:cs typeface="Arial" pitchFamily="34" charset="0"/>
                </a:rPr>
                <a:t>operation</a:t>
              </a:r>
              <a:endParaRPr lang="de-DE" sz="2000" dirty="0" smtClean="0">
                <a:latin typeface="Arial" pitchFamily="34" charset="0"/>
                <a:ea typeface="Arial MT Condensed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W7X 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836712"/>
            <a:ext cx="7943954" cy="5616624"/>
          </a:xfrm>
          <a:prstGeom prst="rect">
            <a:avLst/>
          </a:prstGeom>
        </p:spPr>
      </p:pic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Major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device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components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378721" y="5159127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plasma</a:t>
            </a:r>
            <a:endParaRPr lang="de-DE" sz="2000" dirty="0"/>
          </a:p>
        </p:txBody>
      </p:sp>
      <p:sp>
        <p:nvSpPr>
          <p:cNvPr id="22" name="Textfeld 21"/>
          <p:cNvSpPr txBox="1"/>
          <p:nvPr/>
        </p:nvSpPr>
        <p:spPr>
          <a:xfrm>
            <a:off x="4283968" y="90872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five</a:t>
            </a:r>
            <a:r>
              <a:rPr lang="de-DE" sz="2000" dirty="0" smtClean="0"/>
              <a:t> </a:t>
            </a:r>
            <a:r>
              <a:rPr lang="de-DE" sz="2000" dirty="0" err="1" smtClean="0"/>
              <a:t>roughly</a:t>
            </a:r>
            <a:r>
              <a:rPr lang="de-DE" sz="2000" dirty="0" smtClean="0"/>
              <a:t> </a:t>
            </a:r>
            <a:r>
              <a:rPr lang="de-DE" sz="2000" dirty="0" err="1" smtClean="0"/>
              <a:t>identical</a:t>
            </a:r>
            <a:r>
              <a:rPr lang="de-DE" sz="2000" dirty="0" smtClean="0"/>
              <a:t> </a:t>
            </a:r>
            <a:r>
              <a:rPr lang="de-DE" sz="2000" dirty="0" err="1" smtClean="0"/>
              <a:t>modules</a:t>
            </a:r>
            <a:endParaRPr lang="de-DE" sz="2000" dirty="0"/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6010275" y="4152900"/>
            <a:ext cx="2882205" cy="1856194"/>
            <a:chOff x="6010275" y="4152900"/>
            <a:chExt cx="2882205" cy="1856194"/>
          </a:xfrm>
        </p:grpSpPr>
        <p:sp>
          <p:nvSpPr>
            <p:cNvPr id="8" name="Textfeld 7"/>
            <p:cNvSpPr txBox="1"/>
            <p:nvPr/>
          </p:nvSpPr>
          <p:spPr>
            <a:xfrm>
              <a:off x="6516216" y="5301208"/>
              <a:ext cx="23762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50 non-</a:t>
              </a:r>
              <a:r>
                <a:rPr lang="de-DE" sz="2000" dirty="0" err="1" smtClean="0"/>
                <a:t>planar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20 </a:t>
              </a:r>
              <a:r>
                <a:rPr lang="de-DE" sz="2000" dirty="0" err="1" smtClean="0"/>
                <a:t>planar</a:t>
              </a:r>
              <a:r>
                <a:rPr lang="de-DE" sz="2000" dirty="0" smtClean="0"/>
                <a:t> SC </a:t>
              </a:r>
              <a:r>
                <a:rPr lang="de-DE" sz="2000" dirty="0" err="1" smtClean="0"/>
                <a:t>coils</a:t>
              </a:r>
              <a:endParaRPr lang="de-DE" sz="2000" dirty="0"/>
            </a:p>
          </p:txBody>
        </p:sp>
        <p:sp>
          <p:nvSpPr>
            <p:cNvPr id="24" name="Freihandform 23"/>
            <p:cNvSpPr/>
            <p:nvPr/>
          </p:nvSpPr>
          <p:spPr bwMode="auto">
            <a:xfrm>
              <a:off x="6010275" y="4333875"/>
              <a:ext cx="721965" cy="1399381"/>
            </a:xfrm>
            <a:custGeom>
              <a:avLst/>
              <a:gdLst>
                <a:gd name="connsiteX0" fmla="*/ 847725 w 847725"/>
                <a:gd name="connsiteY0" fmla="*/ 1257300 h 1352550"/>
                <a:gd name="connsiteX1" fmla="*/ 190500 w 847725"/>
                <a:gd name="connsiteY1" fmla="*/ 1143000 h 1352550"/>
                <a:gd name="connsiteX2" fmla="*/ 0 w 847725"/>
                <a:gd name="connsiteY2" fmla="*/ 0 h 135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7725" h="1352550">
                  <a:moveTo>
                    <a:pt x="847725" y="1257300"/>
                  </a:moveTo>
                  <a:cubicBezTo>
                    <a:pt x="589756" y="1304925"/>
                    <a:pt x="331787" y="1352550"/>
                    <a:pt x="190500" y="1143000"/>
                  </a:cubicBezTo>
                  <a:cubicBezTo>
                    <a:pt x="49213" y="933450"/>
                    <a:pt x="24606" y="466725"/>
                    <a:pt x="0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  <p:sp>
          <p:nvSpPr>
            <p:cNvPr id="25" name="Freihandform 24"/>
            <p:cNvSpPr/>
            <p:nvPr/>
          </p:nvSpPr>
          <p:spPr bwMode="auto">
            <a:xfrm>
              <a:off x="6305550" y="4152900"/>
              <a:ext cx="942975" cy="1600200"/>
            </a:xfrm>
            <a:custGeom>
              <a:avLst/>
              <a:gdLst>
                <a:gd name="connsiteX0" fmla="*/ 428625 w 942975"/>
                <a:gd name="connsiteY0" fmla="*/ 1476375 h 1598613"/>
                <a:gd name="connsiteX1" fmla="*/ 85725 w 942975"/>
                <a:gd name="connsiteY1" fmla="*/ 1352550 h 1598613"/>
                <a:gd name="connsiteX2" fmla="*/ 942975 w 942975"/>
                <a:gd name="connsiteY2" fmla="*/ 0 h 159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75" h="1598613">
                  <a:moveTo>
                    <a:pt x="428625" y="1476375"/>
                  </a:moveTo>
                  <a:cubicBezTo>
                    <a:pt x="214312" y="1537494"/>
                    <a:pt x="0" y="1598613"/>
                    <a:pt x="85725" y="1352550"/>
                  </a:cubicBezTo>
                  <a:cubicBezTo>
                    <a:pt x="171450" y="1106487"/>
                    <a:pt x="557212" y="553243"/>
                    <a:pt x="942975" y="0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6181725" y="3059435"/>
            <a:ext cx="2940496" cy="417190"/>
            <a:chOff x="6181725" y="3059435"/>
            <a:chExt cx="2940496" cy="417190"/>
          </a:xfrm>
        </p:grpSpPr>
        <p:sp>
          <p:nvSpPr>
            <p:cNvPr id="17" name="Textfeld 16"/>
            <p:cNvSpPr txBox="1"/>
            <p:nvPr/>
          </p:nvSpPr>
          <p:spPr>
            <a:xfrm>
              <a:off x="7789565" y="3059435"/>
              <a:ext cx="1332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He </a:t>
              </a:r>
              <a:r>
                <a:rPr lang="de-DE" sz="2000" dirty="0" err="1" smtClean="0"/>
                <a:t>pipes</a:t>
              </a:r>
              <a:endParaRPr lang="de-DE" sz="2000" dirty="0"/>
            </a:p>
          </p:txBody>
        </p:sp>
        <p:sp>
          <p:nvSpPr>
            <p:cNvPr id="27" name="Freihandform 26"/>
            <p:cNvSpPr/>
            <p:nvPr/>
          </p:nvSpPr>
          <p:spPr bwMode="auto">
            <a:xfrm>
              <a:off x="6181725" y="3144838"/>
              <a:ext cx="1752600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702618" y="1119411"/>
            <a:ext cx="2383482" cy="852264"/>
            <a:chOff x="702618" y="1119411"/>
            <a:chExt cx="2383482" cy="852264"/>
          </a:xfrm>
        </p:grpSpPr>
        <p:sp>
          <p:nvSpPr>
            <p:cNvPr id="7" name="Textfeld 6"/>
            <p:cNvSpPr txBox="1"/>
            <p:nvPr/>
          </p:nvSpPr>
          <p:spPr>
            <a:xfrm>
              <a:off x="702618" y="1119411"/>
              <a:ext cx="12583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 254 </a:t>
              </a:r>
              <a:r>
                <a:rPr lang="de-DE" sz="2000" dirty="0" err="1" smtClean="0"/>
                <a:t>ports</a:t>
              </a:r>
              <a:endParaRPr lang="de-DE" sz="2000" dirty="0"/>
            </a:p>
          </p:txBody>
        </p:sp>
        <p:sp>
          <p:nvSpPr>
            <p:cNvPr id="30" name="Freihandform 29"/>
            <p:cNvSpPr/>
            <p:nvPr/>
          </p:nvSpPr>
          <p:spPr bwMode="auto">
            <a:xfrm>
              <a:off x="1914525" y="1322388"/>
              <a:ext cx="1171575" cy="649287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12254" y="1541934"/>
            <a:ext cx="2528317" cy="1015663"/>
            <a:chOff x="12254" y="1541934"/>
            <a:chExt cx="2528317" cy="1015663"/>
          </a:xfrm>
        </p:grpSpPr>
        <p:sp>
          <p:nvSpPr>
            <p:cNvPr id="14" name="Textfeld 13"/>
            <p:cNvSpPr txBox="1"/>
            <p:nvPr/>
          </p:nvSpPr>
          <p:spPr>
            <a:xfrm>
              <a:off x="12254" y="1541934"/>
              <a:ext cx="223224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access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domes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and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instrumentation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plugins</a:t>
              </a:r>
              <a:endParaRPr lang="de-DE" sz="2000" dirty="0"/>
            </a:p>
          </p:txBody>
        </p:sp>
        <p:sp>
          <p:nvSpPr>
            <p:cNvPr id="32" name="Freihandform 31"/>
            <p:cNvSpPr/>
            <p:nvPr/>
          </p:nvSpPr>
          <p:spPr bwMode="auto">
            <a:xfrm>
              <a:off x="1835696" y="1916833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5220072" y="1484784"/>
            <a:ext cx="3384376" cy="707886"/>
            <a:chOff x="5220072" y="1484784"/>
            <a:chExt cx="3384376" cy="707886"/>
          </a:xfrm>
        </p:grpSpPr>
        <p:sp>
          <p:nvSpPr>
            <p:cNvPr id="9" name="Textfeld 8"/>
            <p:cNvSpPr txBox="1"/>
            <p:nvPr/>
          </p:nvSpPr>
          <p:spPr>
            <a:xfrm>
              <a:off x="6732240" y="1484784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cryostat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vessel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~ 500 </a:t>
              </a:r>
              <a:r>
                <a:rPr lang="de-DE" sz="2000" dirty="0" err="1" smtClean="0"/>
                <a:t>openings</a:t>
              </a:r>
              <a:endParaRPr lang="de-DE" sz="2000" dirty="0"/>
            </a:p>
          </p:txBody>
        </p:sp>
        <p:sp>
          <p:nvSpPr>
            <p:cNvPr id="33" name="Freihandform 32"/>
            <p:cNvSpPr/>
            <p:nvPr/>
          </p:nvSpPr>
          <p:spPr bwMode="auto">
            <a:xfrm>
              <a:off x="5220072" y="1772816"/>
              <a:ext cx="1608584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-47625" y="3033911"/>
            <a:ext cx="2372172" cy="707886"/>
            <a:chOff x="-47625" y="3033911"/>
            <a:chExt cx="2372172" cy="707886"/>
          </a:xfrm>
        </p:grpSpPr>
        <p:sp>
          <p:nvSpPr>
            <p:cNvPr id="13" name="Textfeld 12"/>
            <p:cNvSpPr txBox="1"/>
            <p:nvPr/>
          </p:nvSpPr>
          <p:spPr>
            <a:xfrm>
              <a:off x="-47625" y="3033911"/>
              <a:ext cx="1800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3d-shaped</a:t>
              </a:r>
              <a:br>
                <a:rPr lang="de-DE" sz="2000" dirty="0" smtClean="0"/>
              </a:br>
              <a:r>
                <a:rPr lang="de-DE" sz="2000" dirty="0" err="1" smtClean="0"/>
                <a:t>plasma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vessel</a:t>
              </a:r>
              <a:endParaRPr lang="de-DE" sz="2000" dirty="0"/>
            </a:p>
          </p:txBody>
        </p:sp>
        <p:sp>
          <p:nvSpPr>
            <p:cNvPr id="34" name="Freihandform 33"/>
            <p:cNvSpPr/>
            <p:nvPr/>
          </p:nvSpPr>
          <p:spPr bwMode="auto">
            <a:xfrm>
              <a:off x="1619672" y="3284984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11385" y="4077072"/>
            <a:ext cx="2457178" cy="768484"/>
            <a:chOff x="11385" y="4077072"/>
            <a:chExt cx="2457178" cy="768484"/>
          </a:xfrm>
        </p:grpSpPr>
        <p:sp>
          <p:nvSpPr>
            <p:cNvPr id="20" name="Textfeld 19"/>
            <p:cNvSpPr txBox="1"/>
            <p:nvPr/>
          </p:nvSpPr>
          <p:spPr>
            <a:xfrm>
              <a:off x="11385" y="4137670"/>
              <a:ext cx="1872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2500 in-</a:t>
              </a:r>
              <a:r>
                <a:rPr lang="de-DE" sz="2000" dirty="0" err="1" smtClean="0"/>
                <a:t>vessel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err="1" smtClean="0"/>
                <a:t>components</a:t>
              </a:r>
              <a:endParaRPr lang="de-DE" sz="2000" dirty="0"/>
            </a:p>
          </p:txBody>
        </p:sp>
        <p:sp>
          <p:nvSpPr>
            <p:cNvPr id="35" name="Freihandform 34"/>
            <p:cNvSpPr/>
            <p:nvPr/>
          </p:nvSpPr>
          <p:spPr bwMode="auto">
            <a:xfrm rot="10800000" flipH="1">
              <a:off x="1763688" y="4077072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610791" y="4797152"/>
            <a:ext cx="2073796" cy="815315"/>
            <a:chOff x="610791" y="4797152"/>
            <a:chExt cx="2073796" cy="815315"/>
          </a:xfrm>
        </p:grpSpPr>
        <p:sp>
          <p:nvSpPr>
            <p:cNvPr id="21" name="Textfeld 20"/>
            <p:cNvSpPr txBox="1"/>
            <p:nvPr/>
          </p:nvSpPr>
          <p:spPr>
            <a:xfrm>
              <a:off x="610791" y="4904581"/>
              <a:ext cx="1560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14 HTSC</a:t>
              </a:r>
              <a:br>
                <a:rPr lang="de-DE" sz="2000" dirty="0" smtClean="0"/>
              </a:br>
              <a:r>
                <a:rPr lang="de-DE" sz="2000" dirty="0" err="1" smtClean="0"/>
                <a:t>current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leads</a:t>
              </a:r>
              <a:endParaRPr lang="de-DE" sz="2000" dirty="0"/>
            </a:p>
          </p:txBody>
        </p:sp>
        <p:sp>
          <p:nvSpPr>
            <p:cNvPr id="36" name="Freihandform 35"/>
            <p:cNvSpPr/>
            <p:nvPr/>
          </p:nvSpPr>
          <p:spPr bwMode="auto">
            <a:xfrm rot="10800000" flipH="1">
              <a:off x="1979712" y="4797152"/>
              <a:ext cx="704875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6012160" y="2420888"/>
            <a:ext cx="2952328" cy="403795"/>
            <a:chOff x="6012160" y="2420888"/>
            <a:chExt cx="2952328" cy="403795"/>
          </a:xfrm>
        </p:grpSpPr>
        <p:sp>
          <p:nvSpPr>
            <p:cNvPr id="16" name="Textfeld 15"/>
            <p:cNvSpPr txBox="1"/>
            <p:nvPr/>
          </p:nvSpPr>
          <p:spPr>
            <a:xfrm>
              <a:off x="7524328" y="2420888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SC </a:t>
              </a:r>
              <a:r>
                <a:rPr lang="de-DE" sz="2000" dirty="0" err="1" smtClean="0"/>
                <a:t>bus</a:t>
              </a:r>
              <a:r>
                <a:rPr lang="de-DE" sz="2000" dirty="0" smtClean="0"/>
                <a:t> bar</a:t>
              </a:r>
              <a:endParaRPr lang="de-DE" sz="2000" dirty="0"/>
            </a:p>
          </p:txBody>
        </p:sp>
        <p:sp>
          <p:nvSpPr>
            <p:cNvPr id="37" name="Freihandform 36"/>
            <p:cNvSpPr/>
            <p:nvPr/>
          </p:nvSpPr>
          <p:spPr bwMode="auto">
            <a:xfrm>
              <a:off x="6012160" y="2492896"/>
              <a:ext cx="1608584" cy="331787"/>
            </a:xfrm>
            <a:custGeom>
              <a:avLst/>
              <a:gdLst>
                <a:gd name="connsiteX0" fmla="*/ 1752600 w 1752600"/>
                <a:gd name="connsiteY0" fmla="*/ 112712 h 331787"/>
                <a:gd name="connsiteX1" fmla="*/ 609600 w 1752600"/>
                <a:gd name="connsiteY1" fmla="*/ 36512 h 331787"/>
                <a:gd name="connsiteX2" fmla="*/ 0 w 1752600"/>
                <a:gd name="connsiteY2" fmla="*/ 331787 h 331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52600" h="331787">
                  <a:moveTo>
                    <a:pt x="1752600" y="112712"/>
                  </a:moveTo>
                  <a:cubicBezTo>
                    <a:pt x="1327150" y="56356"/>
                    <a:pt x="901700" y="0"/>
                    <a:pt x="609600" y="36512"/>
                  </a:cubicBezTo>
                  <a:cubicBezTo>
                    <a:pt x="317500" y="73025"/>
                    <a:pt x="158750" y="202406"/>
                    <a:pt x="0" y="3317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515122" y="3760465"/>
            <a:ext cx="1440160" cy="779200"/>
            <a:chOff x="3515122" y="3760465"/>
            <a:chExt cx="1440160" cy="779200"/>
          </a:xfrm>
        </p:grpSpPr>
        <p:sp>
          <p:nvSpPr>
            <p:cNvPr id="15" name="Textfeld 14"/>
            <p:cNvSpPr txBox="1"/>
            <p:nvPr/>
          </p:nvSpPr>
          <p:spPr>
            <a:xfrm>
              <a:off x="3515122" y="4139555"/>
              <a:ext cx="14401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cryo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feet</a:t>
              </a:r>
              <a:endParaRPr lang="de-DE" sz="2000" dirty="0"/>
            </a:p>
          </p:txBody>
        </p:sp>
        <p:sp>
          <p:nvSpPr>
            <p:cNvPr id="38" name="Freihandform 37"/>
            <p:cNvSpPr/>
            <p:nvPr/>
          </p:nvSpPr>
          <p:spPr bwMode="auto">
            <a:xfrm rot="10800000" flipH="1">
              <a:off x="4245868" y="3760465"/>
              <a:ext cx="205011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4067944" y="4293096"/>
            <a:ext cx="1656184" cy="760150"/>
            <a:chOff x="4067944" y="4293096"/>
            <a:chExt cx="1656184" cy="760150"/>
          </a:xfrm>
        </p:grpSpPr>
        <p:sp>
          <p:nvSpPr>
            <p:cNvPr id="11" name="Textfeld 10"/>
            <p:cNvSpPr txBox="1"/>
            <p:nvPr/>
          </p:nvSpPr>
          <p:spPr>
            <a:xfrm>
              <a:off x="4067944" y="4653136"/>
              <a:ext cx="16561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machine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base</a:t>
              </a:r>
              <a:endParaRPr lang="de-DE" sz="2000" dirty="0"/>
            </a:p>
          </p:txBody>
        </p:sp>
        <p:sp>
          <p:nvSpPr>
            <p:cNvPr id="39" name="Freihandform 38"/>
            <p:cNvSpPr/>
            <p:nvPr/>
          </p:nvSpPr>
          <p:spPr bwMode="auto">
            <a:xfrm rot="10800000" flipH="1">
              <a:off x="5148064" y="4293096"/>
              <a:ext cx="205011" cy="432048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3779912" y="4725144"/>
            <a:ext cx="2880320" cy="1696254"/>
            <a:chOff x="3779912" y="4725144"/>
            <a:chExt cx="2880320" cy="1696254"/>
          </a:xfrm>
        </p:grpSpPr>
        <p:sp>
          <p:nvSpPr>
            <p:cNvPr id="19" name="Textfeld 18"/>
            <p:cNvSpPr txBox="1"/>
            <p:nvPr/>
          </p:nvSpPr>
          <p:spPr>
            <a:xfrm>
              <a:off x="3779912" y="6021288"/>
              <a:ext cx="28803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err="1" smtClean="0"/>
                <a:t>central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support</a:t>
              </a:r>
              <a:r>
                <a:rPr lang="de-DE" sz="2000" dirty="0" smtClean="0"/>
                <a:t> ring</a:t>
              </a:r>
              <a:endParaRPr lang="de-DE" sz="2000" dirty="0"/>
            </a:p>
          </p:txBody>
        </p:sp>
        <p:sp>
          <p:nvSpPr>
            <p:cNvPr id="40" name="Freihandform 39"/>
            <p:cNvSpPr/>
            <p:nvPr/>
          </p:nvSpPr>
          <p:spPr bwMode="auto">
            <a:xfrm rot="10800000" flipH="1">
              <a:off x="5508104" y="4725144"/>
              <a:ext cx="277019" cy="1368152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533400" y="4437112"/>
            <a:ext cx="3318520" cy="1998375"/>
            <a:chOff x="533400" y="4437112"/>
            <a:chExt cx="3318520" cy="1998375"/>
          </a:xfrm>
        </p:grpSpPr>
        <p:sp>
          <p:nvSpPr>
            <p:cNvPr id="10" name="Textfeld 9"/>
            <p:cNvSpPr txBox="1"/>
            <p:nvPr/>
          </p:nvSpPr>
          <p:spPr>
            <a:xfrm>
              <a:off x="533400" y="5727601"/>
              <a:ext cx="3318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 smtClean="0"/>
                <a:t>thermal </a:t>
              </a:r>
              <a:r>
                <a:rPr lang="de-DE" sz="2000" dirty="0" err="1" smtClean="0"/>
                <a:t>insulation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MLI </a:t>
              </a:r>
              <a:r>
                <a:rPr lang="de-DE" sz="2000" dirty="0" err="1" smtClean="0"/>
                <a:t>and</a:t>
              </a:r>
              <a:r>
                <a:rPr lang="de-DE" sz="2000" dirty="0" smtClean="0"/>
                <a:t> He gas </a:t>
              </a:r>
              <a:r>
                <a:rPr lang="de-DE" sz="2000" dirty="0" err="1" smtClean="0"/>
                <a:t>cooled</a:t>
              </a:r>
              <a:r>
                <a:rPr lang="de-DE" sz="2000" dirty="0" smtClean="0"/>
                <a:t> </a:t>
              </a:r>
              <a:r>
                <a:rPr lang="de-DE" sz="2000" dirty="0" err="1" smtClean="0"/>
                <a:t>shield</a:t>
              </a:r>
              <a:endParaRPr lang="de-DE" sz="2000" dirty="0"/>
            </a:p>
          </p:txBody>
        </p:sp>
        <p:sp>
          <p:nvSpPr>
            <p:cNvPr id="41" name="Freihandform 40"/>
            <p:cNvSpPr/>
            <p:nvPr/>
          </p:nvSpPr>
          <p:spPr bwMode="auto">
            <a:xfrm rot="10800000" flipH="1">
              <a:off x="2843808" y="4437112"/>
              <a:ext cx="277019" cy="1368152"/>
            </a:xfrm>
            <a:custGeom>
              <a:avLst/>
              <a:gdLst>
                <a:gd name="connsiteX0" fmla="*/ 0 w 1171575"/>
                <a:gd name="connsiteY0" fmla="*/ 11112 h 649287"/>
                <a:gd name="connsiteX1" fmla="*/ 847725 w 1171575"/>
                <a:gd name="connsiteY1" fmla="*/ 106362 h 649287"/>
                <a:gd name="connsiteX2" fmla="*/ 1171575 w 1171575"/>
                <a:gd name="connsiteY2" fmla="*/ 649287 h 649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71575" h="649287">
                  <a:moveTo>
                    <a:pt x="0" y="11112"/>
                  </a:moveTo>
                  <a:cubicBezTo>
                    <a:pt x="326231" y="5556"/>
                    <a:pt x="652463" y="0"/>
                    <a:pt x="847725" y="106362"/>
                  </a:cubicBezTo>
                  <a:cubicBezTo>
                    <a:pt x="1042987" y="212724"/>
                    <a:pt x="1107281" y="431005"/>
                    <a:pt x="1171575" y="649287"/>
                  </a:cubicBez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MT Condense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island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divertor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concept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3"/>
          <p:cNvGrpSpPr>
            <a:grpSpLocks/>
          </p:cNvGrpSpPr>
          <p:nvPr/>
        </p:nvGrpSpPr>
        <p:grpSpPr bwMode="auto">
          <a:xfrm>
            <a:off x="57150" y="1566317"/>
            <a:ext cx="8935840" cy="4173782"/>
            <a:chOff x="465957" y="1522511"/>
            <a:chExt cx="8936541" cy="4173611"/>
          </a:xfrm>
        </p:grpSpPr>
        <p:pic>
          <p:nvPicPr>
            <p:cNvPr id="49" name="Picture 3" descr="Plasma+Divertor_360°_2012-08-0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83601" y="1612648"/>
              <a:ext cx="7100954" cy="3597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0" name="Straight Connector 9"/>
            <p:cNvCxnSpPr>
              <a:cxnSpLocks noChangeShapeType="1"/>
              <a:stCxn id="51" idx="0"/>
            </p:cNvCxnSpPr>
            <p:nvPr/>
          </p:nvCxnSpPr>
          <p:spPr bwMode="auto">
            <a:xfrm flipH="1" flipV="1">
              <a:off x="4057125" y="2691442"/>
              <a:ext cx="1414731" cy="2908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oval" w="med" len="med"/>
            </a:ln>
          </p:spPr>
        </p:cxnSp>
        <p:sp>
          <p:nvSpPr>
            <p:cNvPr id="51" name="TextBox 9"/>
            <p:cNvSpPr txBox="1">
              <a:spLocks noChangeArrowheads="1"/>
            </p:cNvSpPr>
            <p:nvPr/>
          </p:nvSpPr>
          <p:spPr bwMode="auto">
            <a:xfrm>
              <a:off x="4561118" y="2982292"/>
              <a:ext cx="1821475" cy="40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d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ivertor </a:t>
              </a:r>
              <a:r>
                <a:rPr lang="en-US" sz="2000" b="1" dirty="0">
                  <a:latin typeface="Arial" pitchFamily="34" charset="0"/>
                  <a:cs typeface="Arial" pitchFamily="34" charset="0"/>
                </a:rPr>
                <a:t>units</a:t>
              </a:r>
            </a:p>
          </p:txBody>
        </p:sp>
        <p:cxnSp>
          <p:nvCxnSpPr>
            <p:cNvPr id="52" name="Straight Connector 9"/>
            <p:cNvCxnSpPr>
              <a:cxnSpLocks noChangeShapeType="1"/>
              <a:stCxn id="51" idx="0"/>
            </p:cNvCxnSpPr>
            <p:nvPr/>
          </p:nvCxnSpPr>
          <p:spPr bwMode="auto">
            <a:xfrm flipV="1">
              <a:off x="5471856" y="2070342"/>
              <a:ext cx="500331" cy="91195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oval" w="med" len="med"/>
            </a:ln>
          </p:spPr>
        </p:cxnSp>
        <p:sp>
          <p:nvSpPr>
            <p:cNvPr id="53" name="TextBox 19"/>
            <p:cNvSpPr txBox="1">
              <a:spLocks noChangeArrowheads="1"/>
            </p:cNvSpPr>
            <p:nvPr/>
          </p:nvSpPr>
          <p:spPr bwMode="auto">
            <a:xfrm>
              <a:off x="465957" y="1758300"/>
              <a:ext cx="2094008" cy="40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lasma </a:t>
              </a:r>
              <a:r>
                <a:rPr lang="en-US" sz="2000" b="1" dirty="0">
                  <a:latin typeface="Arial" pitchFamily="34" charset="0"/>
                  <a:cs typeface="Arial" pitchFamily="34" charset="0"/>
                </a:rPr>
                <a:t>contour</a:t>
              </a:r>
            </a:p>
          </p:txBody>
        </p:sp>
        <p:cxnSp>
          <p:nvCxnSpPr>
            <p:cNvPr id="54" name="Straight Connector 9"/>
            <p:cNvCxnSpPr>
              <a:cxnSpLocks noChangeShapeType="1"/>
              <a:stCxn id="53" idx="2"/>
            </p:cNvCxnSpPr>
            <p:nvPr/>
          </p:nvCxnSpPr>
          <p:spPr bwMode="auto">
            <a:xfrm>
              <a:off x="1512961" y="2158394"/>
              <a:ext cx="965528" cy="4036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oval" w="med" len="med"/>
            </a:ln>
          </p:spPr>
        </p:cxnSp>
        <p:sp>
          <p:nvSpPr>
            <p:cNvPr id="55" name="TextBox 23"/>
            <p:cNvSpPr txBox="1">
              <a:spLocks noChangeArrowheads="1"/>
            </p:cNvSpPr>
            <p:nvPr/>
          </p:nvSpPr>
          <p:spPr bwMode="auto">
            <a:xfrm>
              <a:off x="4194160" y="5296028"/>
              <a:ext cx="1524896" cy="40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bean plane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24"/>
            <p:cNvSpPr txBox="1">
              <a:spLocks noChangeArrowheads="1"/>
            </p:cNvSpPr>
            <p:nvPr/>
          </p:nvSpPr>
          <p:spPr bwMode="auto">
            <a:xfrm>
              <a:off x="506090" y="4687873"/>
              <a:ext cx="2106832" cy="40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riangular plane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Box 25"/>
            <p:cNvSpPr txBox="1">
              <a:spLocks noChangeArrowheads="1"/>
            </p:cNvSpPr>
            <p:nvPr/>
          </p:nvSpPr>
          <p:spPr bwMode="auto">
            <a:xfrm>
              <a:off x="7295666" y="4659654"/>
              <a:ext cx="2106832" cy="40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riangular plane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8" name="Straight Connector 9"/>
            <p:cNvCxnSpPr>
              <a:cxnSpLocks noChangeShapeType="1"/>
            </p:cNvCxnSpPr>
            <p:nvPr/>
          </p:nvCxnSpPr>
          <p:spPr bwMode="auto">
            <a:xfrm flipV="1">
              <a:off x="2573380" y="4485737"/>
              <a:ext cx="448573" cy="3881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9" name="Straight Connector 9"/>
            <p:cNvCxnSpPr>
              <a:cxnSpLocks noChangeShapeType="1"/>
              <a:stCxn id="57" idx="1"/>
            </p:cNvCxnSpPr>
            <p:nvPr/>
          </p:nvCxnSpPr>
          <p:spPr bwMode="auto">
            <a:xfrm flipH="1" flipV="1">
              <a:off x="6921100" y="4364972"/>
              <a:ext cx="374566" cy="49473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60" name="Straight Connector 9"/>
            <p:cNvCxnSpPr>
              <a:cxnSpLocks noChangeShapeType="1"/>
              <a:stCxn id="55" idx="0"/>
            </p:cNvCxnSpPr>
            <p:nvPr/>
          </p:nvCxnSpPr>
          <p:spPr bwMode="auto">
            <a:xfrm flipV="1">
              <a:off x="4956608" y="4874824"/>
              <a:ext cx="24441" cy="42120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61" name="TextBox 39"/>
            <p:cNvSpPr txBox="1">
              <a:spLocks noChangeArrowheads="1"/>
            </p:cNvSpPr>
            <p:nvPr/>
          </p:nvSpPr>
          <p:spPr bwMode="auto">
            <a:xfrm>
              <a:off x="7378820" y="1522511"/>
              <a:ext cx="1707653" cy="400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Arial" pitchFamily="34" charset="0"/>
                  <a:cs typeface="Arial" pitchFamily="34" charset="0"/>
                </a:rPr>
                <a:t>t</a:t>
              </a:r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arget plates</a:t>
              </a:r>
              <a:endParaRPr lang="en-US" sz="20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Straight Connector 9"/>
            <p:cNvCxnSpPr>
              <a:cxnSpLocks noChangeShapeType="1"/>
              <a:stCxn id="61" idx="2"/>
            </p:cNvCxnSpPr>
            <p:nvPr/>
          </p:nvCxnSpPr>
          <p:spPr bwMode="auto">
            <a:xfrm flipH="1">
              <a:off x="7263446" y="1922605"/>
              <a:ext cx="969201" cy="7009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pic>
        <p:nvPicPr>
          <p:cNvPr id="64" name="Picture 22" descr="Plasma_xSections_w7xlo25u.jpg"/>
          <p:cNvPicPr>
            <a:picLocks noChangeAspect="1"/>
          </p:cNvPicPr>
          <p:nvPr/>
        </p:nvPicPr>
        <p:blipFill>
          <a:blip r:embed="rId4" cstate="print"/>
          <a:srcRect t="41676" r="32294"/>
          <a:stretch>
            <a:fillRect/>
          </a:stretch>
        </p:blipFill>
        <p:spPr bwMode="auto">
          <a:xfrm>
            <a:off x="5463003" y="5439817"/>
            <a:ext cx="67945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23" descr="Plasma_xSections_w7xlo25u.jpg"/>
          <p:cNvPicPr>
            <a:picLocks noChangeAspect="1"/>
          </p:cNvPicPr>
          <p:nvPr/>
        </p:nvPicPr>
        <p:blipFill>
          <a:blip r:embed="rId5" cstate="print"/>
          <a:srcRect l="20076" b="64528"/>
          <a:stretch>
            <a:fillRect/>
          </a:stretch>
        </p:blipFill>
        <p:spPr bwMode="auto">
          <a:xfrm>
            <a:off x="6954384" y="5170239"/>
            <a:ext cx="1458912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1" descr="Plasma_xSections_w7xlo25u.jpg"/>
          <p:cNvPicPr>
            <a:picLocks noChangeAspect="1"/>
          </p:cNvPicPr>
          <p:nvPr/>
        </p:nvPicPr>
        <p:blipFill>
          <a:blip r:embed="rId5" cstate="print"/>
          <a:srcRect l="20076" b="64528"/>
          <a:stretch>
            <a:fillRect/>
          </a:stretch>
        </p:blipFill>
        <p:spPr bwMode="auto">
          <a:xfrm>
            <a:off x="1043179" y="5168702"/>
            <a:ext cx="1457325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Box 19"/>
          <p:cNvSpPr txBox="1">
            <a:spLocks noChangeArrowheads="1"/>
          </p:cNvSpPr>
          <p:nvPr/>
        </p:nvSpPr>
        <p:spPr bwMode="auto">
          <a:xfrm>
            <a:off x="1043608" y="764704"/>
            <a:ext cx="720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intersection of natural magnetic islands with target plates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Text Box 2"/>
          <p:cNvSpPr txBox="1">
            <a:spLocks noChangeAspect="1" noChangeArrowheads="1"/>
          </p:cNvSpPr>
          <p:nvPr/>
        </p:nvSpPr>
        <p:spPr bwMode="auto">
          <a:xfrm>
            <a:off x="1692275" y="141288"/>
            <a:ext cx="53752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14" tIns="46008" rIns="92014" bIns="46008"/>
          <a:lstStyle/>
          <a:p>
            <a:pPr defTabSz="919163" eaLnBrk="0" hangingPunct="0">
              <a:spcBef>
                <a:spcPct val="50000"/>
              </a:spcBef>
            </a:pPr>
            <a:endParaRPr lang="en-GB" sz="1500"/>
          </a:p>
        </p:txBody>
      </p:sp>
      <p:sp>
        <p:nvSpPr>
          <p:cNvPr id="745476" name="Rectangle 4"/>
          <p:cNvSpPr>
            <a:spLocks noChangeArrowheads="1"/>
          </p:cNvSpPr>
          <p:nvPr/>
        </p:nvSpPr>
        <p:spPr bwMode="auto">
          <a:xfrm>
            <a:off x="1319436" y="99020"/>
            <a:ext cx="576103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The in-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vessel</a:t>
            </a:r>
            <a:r>
              <a:rPr lang="de-DE" sz="2800" b="1" dirty="0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solidFill>
                  <a:srgbClr val="2F83FF"/>
                </a:solidFill>
                <a:latin typeface="Arial" pitchFamily="34" charset="0"/>
                <a:cs typeface="Arial" pitchFamily="34" charset="0"/>
              </a:rPr>
              <a:t>components</a:t>
            </a:r>
            <a:endParaRPr lang="de-DE" sz="2800" b="1" dirty="0">
              <a:solidFill>
                <a:srgbClr val="2F8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6732240" y="6547148"/>
            <a:ext cx="2416844" cy="31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de-DE" sz="1000" b="1" dirty="0" smtClean="0">
                <a:latin typeface="Arial" pitchFamily="34" charset="0"/>
                <a:cs typeface="Arial" pitchFamily="34" charset="0"/>
              </a:rPr>
              <a:t>T. Klinger on Wendelstein 7-X        </a:t>
            </a:r>
            <a:fld id="{27D9A58C-FB3C-4E51-B8C7-88BC41C69C5E}" type="slidenum">
              <a:rPr lang="de-DE" sz="1000" b="1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de-DE" sz="1000" b="1" dirty="0" smtClean="0">
              <a:latin typeface="Arial" pitchFamily="34" charset="0"/>
              <a:cs typeface="Arial" pitchFamily="34" charset="0"/>
            </a:endParaRPr>
          </a:p>
          <a:p>
            <a:endParaRPr lang="de-DE" sz="1000" b="1" dirty="0">
              <a:latin typeface="Arial" pitchFamily="34" charset="0"/>
              <a:cs typeface="Arial" pitchFamily="34" charset="0"/>
            </a:endParaRPr>
          </a:p>
          <a:p>
            <a:pPr algn="r"/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467544" y="6021288"/>
            <a:ext cx="82809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err="1" smtClean="0">
                <a:latin typeface="Arial" charset="0"/>
              </a:rPr>
              <a:t>ten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water-cooled</a:t>
            </a:r>
            <a:r>
              <a:rPr lang="de-DE" sz="2000" b="1" dirty="0" smtClean="0">
                <a:latin typeface="Arial" charset="0"/>
              </a:rPr>
              <a:t> divertor </a:t>
            </a:r>
            <a:r>
              <a:rPr lang="de-DE" sz="2000" b="1" dirty="0" err="1" smtClean="0">
                <a:latin typeface="Arial" charset="0"/>
              </a:rPr>
              <a:t>control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and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sweep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coils</a:t>
            </a:r>
            <a:endParaRPr lang="de-DE" sz="2000" b="1" baseline="30000" dirty="0">
              <a:latin typeface="Arial" charset="0"/>
            </a:endParaRPr>
          </a:p>
        </p:txBody>
      </p:sp>
      <p:pic>
        <p:nvPicPr>
          <p:cNvPr id="25" name="Bildplatzhalter 16" descr="Divertor8.jpg"/>
          <p:cNvPicPr>
            <a:picLocks noChangeAspect="1"/>
          </p:cNvPicPr>
          <p:nvPr/>
        </p:nvPicPr>
        <p:blipFill>
          <a:blip r:embed="rId3" cstate="print"/>
          <a:srcRect l="3684" r="3684"/>
          <a:stretch>
            <a:fillRect/>
          </a:stretch>
        </p:blipFill>
        <p:spPr>
          <a:xfrm>
            <a:off x="395536" y="1484784"/>
            <a:ext cx="5472112" cy="4176464"/>
          </a:xfrm>
          <a:prstGeom prst="rect">
            <a:avLst/>
          </a:prstGeom>
        </p:spPr>
      </p:pic>
      <p:grpSp>
        <p:nvGrpSpPr>
          <p:cNvPr id="26" name="Gruppieren 25"/>
          <p:cNvGrpSpPr/>
          <p:nvPr/>
        </p:nvGrpSpPr>
        <p:grpSpPr>
          <a:xfrm>
            <a:off x="395536" y="1484784"/>
            <a:ext cx="8213476" cy="4176464"/>
            <a:chOff x="395536" y="1556792"/>
            <a:chExt cx="8213476" cy="4176464"/>
          </a:xfrm>
        </p:grpSpPr>
        <p:pic>
          <p:nvPicPr>
            <p:cNvPr id="27" name="Bildplatzhalter 8" descr="Divertor7.jpg"/>
            <p:cNvPicPr>
              <a:picLocks noChangeAspect="1"/>
            </p:cNvPicPr>
            <p:nvPr/>
          </p:nvPicPr>
          <p:blipFill>
            <a:blip r:embed="rId4" cstate="print"/>
            <a:srcRect l="3684" r="3684"/>
            <a:stretch>
              <a:fillRect/>
            </a:stretch>
          </p:blipFill>
          <p:spPr>
            <a:xfrm>
              <a:off x="395536" y="1556792"/>
              <a:ext cx="5472112" cy="4176464"/>
            </a:xfrm>
            <a:prstGeom prst="rect">
              <a:avLst/>
            </a:prstGeom>
          </p:spPr>
        </p:pic>
        <p:pic>
          <p:nvPicPr>
            <p:cNvPr id="28" name="Picture 2" descr="84"/>
            <p:cNvPicPr>
              <a:picLocks noChangeAspect="1" noChangeArrowheads="1"/>
            </p:cNvPicPr>
            <p:nvPr/>
          </p:nvPicPr>
          <p:blipFill>
            <a:blip r:embed="rId5" cstate="print"/>
            <a:srcRect l="15735" r="15735"/>
            <a:stretch>
              <a:fillRect/>
            </a:stretch>
          </p:blipFill>
          <p:spPr bwMode="auto">
            <a:xfrm>
              <a:off x="6228184" y="2348880"/>
              <a:ext cx="2380828" cy="2605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" name="Picture 47" descr="Gruppenbild Elemente 1; 1A; 4B und 5B"/>
          <p:cNvPicPr>
            <a:picLocks noChangeAspect="1" noChangeArrowheads="1"/>
          </p:cNvPicPr>
          <p:nvPr/>
        </p:nvPicPr>
        <p:blipFill>
          <a:blip r:embed="rId6" cstate="print"/>
          <a:srcRect l="21776" r="21776"/>
          <a:stretch>
            <a:fillRect/>
          </a:stretch>
        </p:blipFill>
        <p:spPr>
          <a:xfrm>
            <a:off x="6228184" y="2276872"/>
            <a:ext cx="2376264" cy="2600135"/>
          </a:xfrm>
          <a:prstGeom prst="rect">
            <a:avLst/>
          </a:prstGeom>
          <a:noFill/>
          <a:ln/>
        </p:spPr>
      </p:pic>
      <p:pic>
        <p:nvPicPr>
          <p:cNvPr id="30" name="Bildplatzhalter 8" descr="Divertor6.jpg"/>
          <p:cNvPicPr>
            <a:picLocks noChangeAspect="1"/>
          </p:cNvPicPr>
          <p:nvPr/>
        </p:nvPicPr>
        <p:blipFill>
          <a:blip r:embed="rId7" cstate="print"/>
          <a:srcRect l="3684" r="3684"/>
          <a:stretch>
            <a:fillRect/>
          </a:stretch>
        </p:blipFill>
        <p:spPr>
          <a:xfrm>
            <a:off x="395536" y="1484784"/>
            <a:ext cx="5472112" cy="4176464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395536" y="1484784"/>
            <a:ext cx="8201308" cy="4176464"/>
            <a:chOff x="395536" y="1556792"/>
            <a:chExt cx="8201308" cy="4176464"/>
          </a:xfrm>
        </p:grpSpPr>
        <p:pic>
          <p:nvPicPr>
            <p:cNvPr id="32" name="Bildplatzhalter 8" descr="Divertor5.jpg"/>
            <p:cNvPicPr>
              <a:picLocks noChangeAspect="1"/>
            </p:cNvPicPr>
            <p:nvPr/>
          </p:nvPicPr>
          <p:blipFill>
            <a:blip r:embed="rId8" cstate="print"/>
            <a:srcRect l="3684" r="3684"/>
            <a:stretch>
              <a:fillRect/>
            </a:stretch>
          </p:blipFill>
          <p:spPr>
            <a:xfrm>
              <a:off x="395536" y="1556792"/>
              <a:ext cx="5472112" cy="4176464"/>
            </a:xfrm>
            <a:prstGeom prst="rect">
              <a:avLst/>
            </a:prstGeom>
          </p:spPr>
        </p:pic>
        <p:pic>
          <p:nvPicPr>
            <p:cNvPr id="33" name="Picture 2" descr="Fertigungseinheit01 DCU2 Sept07"/>
            <p:cNvPicPr>
              <a:picLocks noChangeAspect="1" noChangeArrowheads="1"/>
            </p:cNvPicPr>
            <p:nvPr/>
          </p:nvPicPr>
          <p:blipFill>
            <a:blip r:embed="rId9" cstate="print"/>
            <a:srcRect l="15735" r="15735"/>
            <a:stretch>
              <a:fillRect/>
            </a:stretch>
          </p:blipFill>
          <p:spPr bwMode="auto">
            <a:xfrm>
              <a:off x="6228185" y="2348880"/>
              <a:ext cx="2368659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uppieren 33"/>
          <p:cNvGrpSpPr/>
          <p:nvPr/>
        </p:nvGrpSpPr>
        <p:grpSpPr>
          <a:xfrm>
            <a:off x="395536" y="1484784"/>
            <a:ext cx="8201741" cy="4176464"/>
            <a:chOff x="395536" y="1556792"/>
            <a:chExt cx="8201741" cy="4176464"/>
          </a:xfrm>
        </p:grpSpPr>
        <p:pic>
          <p:nvPicPr>
            <p:cNvPr id="35" name="Bildplatzhalter 8" descr="Divertor4.jpg"/>
            <p:cNvPicPr>
              <a:picLocks noChangeAspect="1"/>
            </p:cNvPicPr>
            <p:nvPr/>
          </p:nvPicPr>
          <p:blipFill>
            <a:blip r:embed="rId10" cstate="print"/>
            <a:srcRect l="3684" r="3684"/>
            <a:stretch>
              <a:fillRect/>
            </a:stretch>
          </p:blipFill>
          <p:spPr>
            <a:xfrm>
              <a:off x="395536" y="1556792"/>
              <a:ext cx="5472112" cy="4176464"/>
            </a:xfrm>
            <a:prstGeom prst="rect">
              <a:avLst/>
            </a:prstGeom>
          </p:spPr>
        </p:pic>
        <p:pic>
          <p:nvPicPr>
            <p:cNvPr id="36" name="Picture 4" descr="PB172392"/>
            <p:cNvPicPr>
              <a:picLocks noChangeAspect="1" noChangeArrowheads="1"/>
            </p:cNvPicPr>
            <p:nvPr/>
          </p:nvPicPr>
          <p:blipFill>
            <a:blip r:embed="rId11" cstate="print"/>
            <a:srcRect l="30543" r="30543"/>
            <a:stretch>
              <a:fillRect/>
            </a:stretch>
          </p:blipFill>
          <p:spPr bwMode="auto">
            <a:xfrm>
              <a:off x="6228184" y="2348880"/>
              <a:ext cx="2369093" cy="2592288"/>
            </a:xfrm>
            <a:prstGeom prst="rect">
              <a:avLst/>
            </a:prstGeom>
            <a:noFill/>
          </p:spPr>
        </p:pic>
      </p:grpSp>
      <p:grpSp>
        <p:nvGrpSpPr>
          <p:cNvPr id="37" name="Gruppieren 36"/>
          <p:cNvGrpSpPr/>
          <p:nvPr/>
        </p:nvGrpSpPr>
        <p:grpSpPr>
          <a:xfrm>
            <a:off x="395536" y="1484784"/>
            <a:ext cx="8201740" cy="4176464"/>
            <a:chOff x="395536" y="1556792"/>
            <a:chExt cx="8201740" cy="4176464"/>
          </a:xfrm>
        </p:grpSpPr>
        <p:pic>
          <p:nvPicPr>
            <p:cNvPr id="38" name="Bildplatzhalter 8" descr="Divertor2.jpg"/>
            <p:cNvPicPr>
              <a:picLocks noChangeAspect="1"/>
            </p:cNvPicPr>
            <p:nvPr/>
          </p:nvPicPr>
          <p:blipFill>
            <a:blip r:embed="rId12" cstate="print"/>
            <a:srcRect l="3684" r="3684"/>
            <a:stretch>
              <a:fillRect/>
            </a:stretch>
          </p:blipFill>
          <p:spPr>
            <a:xfrm>
              <a:off x="395536" y="1556792"/>
              <a:ext cx="5472112" cy="4176464"/>
            </a:xfrm>
            <a:prstGeom prst="rect">
              <a:avLst/>
            </a:prstGeom>
          </p:spPr>
        </p:pic>
        <p:pic>
          <p:nvPicPr>
            <p:cNvPr id="39" name="Picture 3" descr="Bild-Paneel"/>
            <p:cNvPicPr>
              <a:picLocks noChangeAspect="1" noChangeArrowheads="1"/>
            </p:cNvPicPr>
            <p:nvPr/>
          </p:nvPicPr>
          <p:blipFill>
            <a:blip r:embed="rId13" cstate="print"/>
            <a:srcRect l="818" r="818"/>
            <a:stretch>
              <a:fillRect/>
            </a:stretch>
          </p:blipFill>
          <p:spPr bwMode="auto">
            <a:xfrm>
              <a:off x="6228185" y="2348881"/>
              <a:ext cx="2369091" cy="2592287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251520" y="836712"/>
            <a:ext cx="8496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err="1" smtClean="0">
                <a:latin typeface="Arial" charset="0"/>
              </a:rPr>
              <a:t>actively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cooled</a:t>
            </a:r>
            <a:r>
              <a:rPr lang="de-DE" sz="2000" b="1" dirty="0" smtClean="0">
                <a:latin typeface="Arial" charset="0"/>
              </a:rPr>
              <a:t> wall </a:t>
            </a:r>
            <a:r>
              <a:rPr lang="de-DE" sz="2000" b="1" dirty="0" err="1" smtClean="0">
                <a:latin typeface="Arial" charset="0"/>
              </a:rPr>
              <a:t>elements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heat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load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from</a:t>
            </a:r>
            <a:r>
              <a:rPr lang="de-DE" sz="2000" b="1" dirty="0" smtClean="0">
                <a:latin typeface="Arial" charset="0"/>
              </a:rPr>
              <a:t> 100kW/m</a:t>
            </a:r>
            <a:r>
              <a:rPr lang="de-DE" sz="2000" b="1" baseline="30000" dirty="0" smtClean="0">
                <a:latin typeface="Arial" charset="0"/>
              </a:rPr>
              <a:t>2</a:t>
            </a:r>
            <a:r>
              <a:rPr lang="de-DE" sz="2000" b="1" dirty="0" smtClean="0">
                <a:latin typeface="Arial" charset="0"/>
              </a:rPr>
              <a:t> </a:t>
            </a:r>
            <a:r>
              <a:rPr lang="de-DE" sz="2000" b="1" dirty="0" err="1" smtClean="0">
                <a:latin typeface="Arial" charset="0"/>
              </a:rPr>
              <a:t>to</a:t>
            </a:r>
            <a:r>
              <a:rPr lang="de-DE" sz="2000" b="1" dirty="0" smtClean="0">
                <a:latin typeface="Arial" charset="0"/>
              </a:rPr>
              <a:t> 10MW/m</a:t>
            </a:r>
            <a:r>
              <a:rPr lang="de-DE" sz="2000" b="1" baseline="30000" dirty="0" smtClean="0">
                <a:latin typeface="Arial" charset="0"/>
              </a:rPr>
              <a:t>2</a:t>
            </a:r>
            <a:r>
              <a:rPr lang="de-DE" sz="2000" b="1" dirty="0" smtClean="0">
                <a:latin typeface="Arial" charset="0"/>
              </a:rPr>
              <a:t> </a:t>
            </a:r>
            <a:endParaRPr lang="de-DE" sz="2000" b="1" dirty="0">
              <a:latin typeface="Arial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67544" y="6021288"/>
            <a:ext cx="82809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20m</a:t>
            </a:r>
            <a:r>
              <a:rPr lang="de-DE" sz="20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target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elements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CFC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sealed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cooled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CuCrZr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de-DE" sz="2000" b="1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9"/>
          <p:cNvSpPr txBox="1">
            <a:spLocks noChangeArrowheads="1"/>
          </p:cNvSpPr>
          <p:nvPr/>
        </p:nvSpPr>
        <p:spPr bwMode="auto">
          <a:xfrm>
            <a:off x="467544" y="6021288"/>
            <a:ext cx="82809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ten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cryo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pumps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467544" y="6021288"/>
            <a:ext cx="82809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20m</a:t>
            </a:r>
            <a:r>
              <a:rPr lang="de-DE" sz="2000" b="1" baseline="30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baffle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elements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graphite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clamped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CuCrZr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 Box 9"/>
          <p:cNvSpPr txBox="1">
            <a:spLocks noChangeArrowheads="1"/>
          </p:cNvSpPr>
          <p:nvPr/>
        </p:nvSpPr>
        <p:spPr bwMode="auto">
          <a:xfrm>
            <a:off x="467544" y="6021288"/>
            <a:ext cx="828092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60m</a:t>
            </a:r>
            <a:r>
              <a:rPr lang="de-DE" sz="2000" b="1" baseline="30000" dirty="0" smtClean="0">
                <a:latin typeface="Arial" pitchFamily="34" charset="0"/>
                <a:cs typeface="Arial" pitchFamily="34" charset="0"/>
              </a:rPr>
              <a:t>2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heat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shields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graphite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bolted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CuCrZr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and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60m</a:t>
            </a:r>
            <a:r>
              <a:rPr lang="de-DE" sz="2000" b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steel</a:t>
            </a: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dirty="0" err="1" smtClean="0">
                <a:latin typeface="Arial" pitchFamily="34" charset="0"/>
                <a:cs typeface="Arial" pitchFamily="34" charset="0"/>
              </a:rPr>
              <a:t>panels</a:t>
            </a:r>
            <a:endParaRPr lang="de-DE" sz="2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 MT Condensed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MT Condense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MT Condensed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1195</Words>
  <Application>Microsoft Office PowerPoint</Application>
  <PresentationFormat>Bildschirmpräsentation (4:3)</PresentationFormat>
  <Paragraphs>265</Paragraphs>
  <Slides>23</Slides>
  <Notes>23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5" baseType="lpstr">
      <vt:lpstr>Standarddesign</vt:lpstr>
      <vt:lpstr>Formel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</vt:vector>
  </TitlesOfParts>
  <Company>IPP-E3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Whistler Waves Ex #1</dc:title>
  <dc:creator>Thomas Klinger</dc:creator>
  <cp:lastModifiedBy>Klinger, Thomas</cp:lastModifiedBy>
  <cp:revision>1290</cp:revision>
  <dcterms:created xsi:type="dcterms:W3CDTF">2001-05-06T17:00:17Z</dcterms:created>
  <dcterms:modified xsi:type="dcterms:W3CDTF">2013-03-03T23:02:37Z</dcterms:modified>
</cp:coreProperties>
</file>