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eg" ContentType="vide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65" r:id="rId6"/>
    <p:sldId id="263" r:id="rId7"/>
    <p:sldId id="266" r:id="rId8"/>
    <p:sldId id="264" r:id="rId9"/>
    <p:sldId id="267" r:id="rId10"/>
    <p:sldId id="268" r:id="rId11"/>
    <p:sldId id="271" r:id="rId12"/>
    <p:sldId id="272" r:id="rId13"/>
    <p:sldId id="273" r:id="rId14"/>
    <p:sldId id="278" r:id="rId15"/>
    <p:sldId id="279" r:id="rId16"/>
    <p:sldId id="280" r:id="rId17"/>
    <p:sldId id="269" r:id="rId18"/>
    <p:sldId id="270" r:id="rId19"/>
    <p:sldId id="274" r:id="rId20"/>
    <p:sldId id="258" r:id="rId21"/>
    <p:sldId id="275" r:id="rId22"/>
    <p:sldId id="276" r:id="rId23"/>
    <p:sldId id="277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A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 varScale="1">
        <p:scale>
          <a:sx n="76" d="100"/>
          <a:sy n="76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51EE4-22A3-40B3-B171-7BD514B4AF3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D5138-79F4-48B6-8081-D61AD8EB49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20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Kroll, Lee, </a:t>
            </a:r>
            <a:r>
              <a:rPr lang="en-US" dirty="0" err="1" smtClean="0"/>
              <a:t>Zumino</a:t>
            </a:r>
            <a:r>
              <a:rPr lang="en-US" dirty="0" smtClean="0"/>
              <a:t> worked in the </a:t>
            </a:r>
            <a:r>
              <a:rPr lang="en-US" dirty="0" err="1" smtClean="0"/>
              <a:t>parton</a:t>
            </a:r>
            <a:r>
              <a:rPr lang="en-US" dirty="0" smtClean="0"/>
              <a:t> model</a:t>
            </a:r>
            <a:r>
              <a:rPr lang="en-US" baseline="0" dirty="0" smtClean="0"/>
              <a:t> – just quark 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D5138-79F4-48B6-8081-D61AD8EB49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6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D5138-79F4-48B6-8081-D61AD8EB49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6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D5138-79F4-48B6-8081-D61AD8EB49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6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2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78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53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7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59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33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86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3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77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37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36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41000"/>
                    </a14:imgEffect>
                    <a14:imgEffect>
                      <a14:colorTemperature colorTemp="537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C3C2-4FED-41BF-AC1C-CB36832CA73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7F55-2C20-426D-9020-82542082A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14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1.mpeg"/><Relationship Id="rId5" Type="http://schemas.openxmlformats.org/officeDocument/2006/relationships/image" Target="../media/image12.png"/><Relationship Id="rId4" Type="http://schemas.microsoft.com/office/2007/relationships/media" Target="../media/media1.m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eg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2.m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 interacting matter in an external magnetic field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60" y="2564904"/>
            <a:ext cx="6400800" cy="1224136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Buividovich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(Regensburg University)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167" y="6412686"/>
            <a:ext cx="442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DPG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Jahrestagung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Dresden, March 4-8, 2013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vH_Logo_n7_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9812" y="4036055"/>
            <a:ext cx="3384376" cy="19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66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9917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Magnetically induced conductivity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Buividovich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</a:t>
            </a:r>
            <a:r>
              <a:rPr lang="en-US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1003.2180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146198"/>
            <a:ext cx="5447952" cy="1502060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146198"/>
            <a:ext cx="3281423" cy="1502060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6021" y="3573016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Q</a:t>
            </a:r>
            <a:r>
              <a:rPr lang="en-US" sz="2200" dirty="0" smtClean="0">
                <a:solidFill>
                  <a:srgbClr val="00B050"/>
                </a:solidFill>
              </a:rPr>
              <a:t>C</a:t>
            </a:r>
            <a:r>
              <a:rPr lang="en-US" sz="2200" dirty="0" smtClean="0">
                <a:solidFill>
                  <a:srgbClr val="2D0AFC"/>
                </a:solidFill>
              </a:rPr>
              <a:t>D</a:t>
            </a:r>
            <a:endParaRPr lang="en-US" sz="2200" dirty="0">
              <a:solidFill>
                <a:srgbClr val="2D0AF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758" y="1196752"/>
            <a:ext cx="87356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Fluctuations of electric current at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≠ 0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(Fluctuation-dissipation theorem)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19972" y="1772816"/>
            <a:ext cx="504056" cy="4346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0429" y="3140968"/>
            <a:ext cx="217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Niquist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formula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3" idx="1"/>
          </p:cNvCxnSpPr>
          <p:nvPr/>
        </p:nvCxnSpPr>
        <p:spPr>
          <a:xfrm flipH="1" flipV="1">
            <a:off x="5004048" y="3573016"/>
            <a:ext cx="720080" cy="32421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758" y="4797152"/>
            <a:ext cx="8735664" cy="1877437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rgbClr val="2D0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vacuum: 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below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(confinement)</a:t>
            </a:r>
            <a:endParaRPr lang="en-US" sz="3200" b="1" baseline="-25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conductivity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current-current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correlators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211960" y="5802650"/>
            <a:ext cx="504056" cy="4346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51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Magnetically induced conductivity: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Numerics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77" y="692696"/>
            <a:ext cx="5432644" cy="3868804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8144" y="692696"/>
            <a:ext cx="2691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</a:p>
          <a:p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Buividovich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en-US" sz="24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al.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2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ArXiv:1003.2180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9477" y="4725144"/>
            <a:ext cx="8735664" cy="1815882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 is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anisotropic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(along the field)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effect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conducting phase 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)!!!</a:t>
            </a:r>
          </a:p>
          <a:p>
            <a:endParaRPr lang="en-US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excitation transports electric charge???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796" y="2192335"/>
            <a:ext cx="3210668" cy="2354768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117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5292" y="-9236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Magnetically induced conductivity: Experimental consequences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24744"/>
            <a:ext cx="2937453" cy="1626897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504" y="1124744"/>
            <a:ext cx="436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spectral function: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01" y="1709519"/>
            <a:ext cx="5385012" cy="936067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7503" y="2760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Dilepton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emission rate 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[McLerran,Toimela’85]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99" y="3429000"/>
            <a:ext cx="8662598" cy="1650018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8681" y="5589240"/>
            <a:ext cx="8670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soft leptons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reaction plane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leptons for off-central collisions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19972" y="5229200"/>
            <a:ext cx="504056" cy="4346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7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5292" y="-9236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Magnetically induced conductivity: Experimental consequences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24744"/>
            <a:ext cx="6768752" cy="4449828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5604336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data 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[PHENIX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ArXiv:0912.0244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dileptons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collisions…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668" y="5470279"/>
            <a:ext cx="1345332" cy="13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3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24656" y="44624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hiral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agnetic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Kharzeev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Yee</a:t>
            </a:r>
            <a:r>
              <a:rPr lang="en-US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ArXiv:1012.6026]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439" y="1679809"/>
            <a:ext cx="2481978" cy="108012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885" y="1679809"/>
            <a:ext cx="2510078" cy="1101119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9512" y="1002027"/>
            <a:ext cx="436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agnetic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ffect: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1002027"/>
            <a:ext cx="436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eparation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ffect: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7244" y="1645593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agnetic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19872" y="2184202"/>
            <a:ext cx="432048" cy="46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2780928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Current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(Left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338463" y="2348880"/>
            <a:ext cx="8659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1380" y="3699190"/>
            <a:ext cx="39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Chemical Potential (Left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Right)</a:t>
            </a:r>
          </a:p>
        </p:txBody>
      </p:sp>
      <p:cxnSp>
        <p:nvCxnSpPr>
          <p:cNvPr id="26" name="Straight Arrow Connector 25"/>
          <p:cNvCxnSpPr>
            <a:stCxn id="22" idx="0"/>
          </p:cNvCxnSpPr>
          <p:nvPr/>
        </p:nvCxnSpPr>
        <p:spPr>
          <a:xfrm flipV="1">
            <a:off x="2915816" y="2348880"/>
            <a:ext cx="0" cy="13503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7984" y="2780928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Current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(Left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447444" y="2348880"/>
            <a:ext cx="298097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46952" y="3699190"/>
            <a:ext cx="40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Chemical Potential (Left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876256" y="2348880"/>
            <a:ext cx="432048" cy="1459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628561" y="1494279"/>
            <a:ext cx="3658126" cy="683313"/>
          </a:xfrm>
          <a:custGeom>
            <a:avLst/>
            <a:gdLst>
              <a:gd name="connsiteX0" fmla="*/ 0 w 3658126"/>
              <a:gd name="connsiteY0" fmla="*/ 325094 h 683313"/>
              <a:gd name="connsiteX1" fmla="*/ 1263192 w 3658126"/>
              <a:gd name="connsiteY1" fmla="*/ 32863 h 683313"/>
              <a:gd name="connsiteX2" fmla="*/ 3544478 w 3658126"/>
              <a:gd name="connsiteY2" fmla="*/ 79997 h 683313"/>
              <a:gd name="connsiteX3" fmla="*/ 3337088 w 3658126"/>
              <a:gd name="connsiteY3" fmla="*/ 683313 h 683313"/>
              <a:gd name="connsiteX4" fmla="*/ 3337088 w 3658126"/>
              <a:gd name="connsiteY4" fmla="*/ 683313 h 6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126" h="683313">
                <a:moveTo>
                  <a:pt x="0" y="325094"/>
                </a:moveTo>
                <a:cubicBezTo>
                  <a:pt x="336223" y="199403"/>
                  <a:pt x="672446" y="73712"/>
                  <a:pt x="1263192" y="32863"/>
                </a:cubicBezTo>
                <a:cubicBezTo>
                  <a:pt x="1853938" y="-7987"/>
                  <a:pt x="3198829" y="-28411"/>
                  <a:pt x="3544478" y="79997"/>
                </a:cubicBezTo>
                <a:cubicBezTo>
                  <a:pt x="3890127" y="188405"/>
                  <a:pt x="3337088" y="683313"/>
                  <a:pt x="3337088" y="683313"/>
                </a:cubicBezTo>
                <a:lnTo>
                  <a:pt x="3337088" y="683313"/>
                </a:lnTo>
              </a:path>
            </a:pathLst>
          </a:custGeom>
          <a:noFill/>
          <a:ln w="38100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04" y="4776408"/>
            <a:ext cx="4329559" cy="906187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914246"/>
            <a:ext cx="6448425" cy="8382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4890252" y="4728046"/>
            <a:ext cx="4074236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2222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state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conservation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283968" y="5013176"/>
            <a:ext cx="64807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2"/>
          </p:cNvCxnSpPr>
          <p:nvPr/>
        </p:nvCxnSpPr>
        <p:spPr>
          <a:xfrm flipH="1">
            <a:off x="5832140" y="5805264"/>
            <a:ext cx="1095230" cy="2880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86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24656" y="44624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hiral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agnetic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Kharzeev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Yee</a:t>
            </a:r>
            <a:r>
              <a:rPr lang="en-US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ArXiv:1012.6026]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9863" y="3876647"/>
            <a:ext cx="3724275" cy="9525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213556" y="322857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agnetic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ave: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133" y="5027692"/>
            <a:ext cx="8735664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Left-handed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fermions move to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Right-handed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fermions move to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wave only propagates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the field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11759"/>
            <a:ext cx="3461135" cy="2156117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11759"/>
            <a:ext cx="3600400" cy="2161222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850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hiral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agnetic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 and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Quadrupole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Electric Moment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[Y. </a:t>
            </a:r>
            <a:r>
              <a:rPr lang="en-US" sz="3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Burnier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ArXiv:1103.1307]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30195"/>
            <a:ext cx="6192688" cy="2247445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830195"/>
            <a:ext cx="2488782" cy="2247445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06036" y="1182123"/>
            <a:ext cx="5289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“Standing”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CMW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nucleus: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4160665"/>
            <a:ext cx="2249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charge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5471" y="4160665"/>
            <a:ext cx="2648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charge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8106" y="3465004"/>
            <a:ext cx="72008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03923" y="3088982"/>
            <a:ext cx="432048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7792" y="4745440"/>
            <a:ext cx="5098447" cy="2062103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elliptic flows (v2)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/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.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found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[STAR Collaboration, </a:t>
            </a:r>
          </a:p>
          <a:p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ArXiv:1301.2347]</a:t>
            </a: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285214" y="4160665"/>
            <a:ext cx="922896" cy="708495"/>
          </a:xfrm>
          <a:prstGeom prst="downArrow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240" y="4173103"/>
            <a:ext cx="2868758" cy="2640273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26" name="Right Arrow 25"/>
          <p:cNvSpPr/>
          <p:nvPr/>
        </p:nvSpPr>
        <p:spPr>
          <a:xfrm>
            <a:off x="5292080" y="5358957"/>
            <a:ext cx="772258" cy="7343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1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of hadron masses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prologue to magnetic superconductivity]</a:t>
            </a:r>
            <a:endParaRPr lang="en-US" sz="2400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457" y="972017"/>
            <a:ext cx="794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Landau levels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relativistic spinning particle: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743" y="1556792"/>
            <a:ext cx="6238875" cy="971550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5384" y="2430844"/>
            <a:ext cx="8293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gyromagnetic ratio,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spin projection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|| B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22" y="3015619"/>
            <a:ext cx="4762500" cy="780896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22" y="3951611"/>
            <a:ext cx="4762500" cy="1047750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09214" y="3754285"/>
            <a:ext cx="4125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-mesons: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1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= 2</a:t>
            </a:r>
          </a:p>
          <a:p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[Kroll, Lee, </a:t>
            </a:r>
            <a:r>
              <a:rPr lang="en-US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Zumino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67]</a:t>
            </a: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5957" y="3015619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-mesons: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905" y="5176776"/>
            <a:ext cx="3535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lighter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heavier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734" y="4891401"/>
            <a:ext cx="3367202" cy="1891972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5200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-114790"/>
            <a:ext cx="9144000" cy="10081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 widths and decay channels</a:t>
            </a:r>
            <a:endParaRPr 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40821"/>
            <a:ext cx="4176464" cy="2861224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40821"/>
            <a:ext cx="4355976" cy="2853648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84921" y="5838715"/>
            <a:ext cx="317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function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5522" y="5900270"/>
            <a:ext cx="332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masses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2571" y="6334780"/>
            <a:ext cx="519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[M. </a:t>
            </a:r>
            <a:r>
              <a:rPr lang="en-US" sz="28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Chernodub</a:t>
            </a:r>
            <a:r>
              <a:rPr lang="en-US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ArXiv:1008.1055]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6" y="786733"/>
            <a:ext cx="8928991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l-GR" sz="3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heavier,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lighter         decays 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l-G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l-GR" sz="3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3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(99%), </a:t>
            </a:r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πππ</a:t>
            </a:r>
            <a:endParaRPr lang="en-US" sz="3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l-G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3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l-G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3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suppressed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079420" y="947098"/>
            <a:ext cx="43204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5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-114790"/>
            <a:ext cx="9144000" cy="10081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“Magnetic superconductivity” of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solidFill>
                  <a:srgbClr val="2D0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solidFill>
                <a:srgbClr val="2D0A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692696"/>
            <a:ext cx="519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[M. </a:t>
            </a:r>
            <a:r>
              <a:rPr lang="en-US" sz="28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Chernodub</a:t>
            </a:r>
            <a:r>
              <a:rPr lang="en-US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ArXiv:1008.1055]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975" y="1215916"/>
            <a:ext cx="8928991" cy="532453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ritical field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r>
              <a:rPr lang="en-US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m</a:t>
            </a:r>
            <a:r>
              <a:rPr 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Tachyon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mesons might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Decays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suppressed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Condensate is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mesons play the role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 pairs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(Anisotropic)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Superconductivity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fact,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p-wave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superconductivity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of superconductivity from: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Braguta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ArXiv:1104.3767]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Callebaut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ArXiv:1105.2217]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NJL models 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[M. </a:t>
            </a:r>
            <a:r>
              <a:rPr lang="en-US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Chernodub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ArXiv:1101.0117]</a:t>
            </a: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88024" y="2291388"/>
            <a:ext cx="576064" cy="4175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995935" y="3241111"/>
            <a:ext cx="576064" cy="288032"/>
          </a:xfrm>
          <a:prstGeom prst="downArrow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3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340768"/>
            <a:ext cx="4682273" cy="341300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17775" y="-9939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of magnetic fields in heavy-ion collisions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214" y="1340768"/>
            <a:ext cx="4103278" cy="3413007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0940" y="4825783"/>
            <a:ext cx="4688836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motion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two large charges (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~ 100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magnetic field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collision region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361743" y="5609090"/>
            <a:ext cx="576064" cy="43721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91214" y="4825782"/>
            <a:ext cx="4103278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URQMD simulations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Au+Au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backreaction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Skokov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Toneev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ArXiv:0907.1396]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 energy dependence!!!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242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2542" y="-13873"/>
            <a:ext cx="8238916" cy="12106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Diamagnetic effects: Magnetic catalysis of Chiral Symmetry Breaking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495" y="5044008"/>
            <a:ext cx="4191000" cy="1095375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964" y="3588332"/>
            <a:ext cx="2789417" cy="1335702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07504" y="1196752"/>
            <a:ext cx="8928991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 reduction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4D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magnetic field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condensate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diverges  in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l-G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saturated by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loop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Smilga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Shushpanov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hep-ph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/9703201]         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Non-analytic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dependence on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chiral limit!!!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851920" y="1340768"/>
            <a:ext cx="504056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987824" y="1628800"/>
            <a:ext cx="576064" cy="28803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056925" y="2708920"/>
            <a:ext cx="504056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13" y="3588332"/>
            <a:ext cx="4382080" cy="3086993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498563" y="6265487"/>
            <a:ext cx="4884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Buividovich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,ArXiv:0812.1740]</a:t>
            </a:r>
            <a:endParaRPr lang="en-US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067945" y="5733256"/>
            <a:ext cx="576063" cy="763063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761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4039" y="-243408"/>
            <a:ext cx="8439938" cy="12106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of the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deconfinement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transition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390" y="697603"/>
            <a:ext cx="8928991" cy="6063198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condensate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parameter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deconfinement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transition in (massless)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rgbClr val="2D0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endParaRPr lang="en-US" b="1" dirty="0">
              <a:solidFill>
                <a:srgbClr val="2D0A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condensate with magnetic field (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ChPT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of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transition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temperatures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most models + Lattice </a:t>
            </a:r>
            <a:r>
              <a:rPr lang="en-US" sz="32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200" b="1" u="sng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D’Elia</a:t>
            </a:r>
            <a:r>
              <a:rPr lang="en-US" sz="32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1005.5365</a:t>
            </a:r>
            <a:r>
              <a:rPr lang="en-US" sz="32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BUT: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Chiral Perturbation Theory fails…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Nontrivial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dependence possible</a:t>
            </a:r>
          </a:p>
          <a:p>
            <a:pPr algn="ctr"/>
            <a:endParaRPr lang="de-DE" sz="1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deconfinement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</a:t>
            </a:r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(Linear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-model +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Polyakov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loop</a:t>
            </a:r>
            <a:r>
              <a:rPr lang="de-D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[</a:t>
            </a:r>
            <a:r>
              <a:rPr lang="en-US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Mizher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Chernodub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Fraga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ArXiv:1004.2712]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27984" y="2492896"/>
            <a:ext cx="576064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93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3528" y="24447"/>
            <a:ext cx="8439938" cy="12106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of the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deconfinement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transition: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study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[Bali et al., ArXiv:1111.4956]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62" y="1196752"/>
            <a:ext cx="8905875" cy="3362325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028" y="4725144"/>
            <a:ext cx="91179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 decrease of the transition temperature -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“Inverse Magnetic Catalysis”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(accurate chiral limit!!!)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Agrees with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ChPT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Agasian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Fedorov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0803.3156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668" y="5589240"/>
            <a:ext cx="1345332" cy="1345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062" y="1255261"/>
            <a:ext cx="4248471" cy="31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311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2031" y="-99392"/>
            <a:ext cx="8439938" cy="74025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Magnetic Catalysis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43" y="3429000"/>
            <a:ext cx="7749608" cy="2880320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668" y="5085184"/>
            <a:ext cx="1345332" cy="1345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43" y="620688"/>
            <a:ext cx="8712968" cy="1175626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9765" y="1916832"/>
            <a:ext cx="3210431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quarks: 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Dirac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eigenvalues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1912601"/>
            <a:ext cx="5356923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 quarks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Chiral condensate ~ density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Dirac eigenvalues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[Banks, Casher’ 80]</a:t>
            </a:r>
            <a:endParaRPr lang="en-US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143" y="6396335"/>
            <a:ext cx="3644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[F. </a:t>
            </a:r>
            <a:r>
              <a:rPr lang="en-US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Bruckmann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2013]</a:t>
            </a:r>
            <a:endParaRPr lang="en-US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39938" cy="740257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conclusions</a:t>
            </a:r>
            <a:endParaRPr lang="en-US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Kharzeev_Citation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208912" cy="5745054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907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-99391"/>
            <a:ext cx="9144000" cy="100811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superstrong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magnetic fields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884567"/>
            <a:ext cx="8928991" cy="576568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magnetic fields (</a:t>
            </a:r>
            <a:r>
              <a:rPr lang="en-US" sz="2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NHMFL, USA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 =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</a:t>
            </a: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</a:t>
            </a:r>
            <a:endParaRPr lang="en-US" sz="2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magnetic field (</a:t>
            </a:r>
            <a:r>
              <a:rPr lang="en-US" sz="2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Magnetic Field </a:t>
            </a:r>
          </a:p>
          <a:p>
            <a:r>
              <a:rPr lang="en-US" sz="25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Laboratory </a:t>
            </a:r>
            <a:r>
              <a:rPr lang="en-US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 =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</a:t>
            </a: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 ~ 10</a:t>
            </a:r>
            <a:r>
              <a:rPr lang="en-US" sz="25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pulses 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(e.g. </a:t>
            </a:r>
            <a:r>
              <a:rPr lang="en-US" sz="2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PHELIX (Darmstadt) 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2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XFEL (Hamburg)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 ~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5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</a:t>
            </a: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0.01 … 0.1 MeV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~ 10</a:t>
            </a:r>
            <a:r>
              <a:rPr lang="en-US" sz="25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W/cm</a:t>
            </a:r>
            <a:r>
              <a:rPr lang="en-US" sz="25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500" b="1" baseline="30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Magnetars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compact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rotating stars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 ~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5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</a:t>
            </a: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MeV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Heavy-ion collisions (</a:t>
            </a:r>
            <a:r>
              <a:rPr lang="en-US" sz="2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RHIC, BNL, USA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 ~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5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</a:t>
            </a: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MeV  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Scale!!!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933057"/>
            <a:ext cx="1584175" cy="2076013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0689" y="2394461"/>
            <a:ext cx="2297615" cy="1018310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4283968" y="1340768"/>
            <a:ext cx="3096344" cy="63029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3707904" y="2394461"/>
            <a:ext cx="1302785" cy="50915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3861048"/>
            <a:ext cx="1692416" cy="1269312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283968" y="3861048"/>
            <a:ext cx="3024336" cy="28803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609932"/>
            <a:ext cx="1584176" cy="1267340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4139952" y="5243602"/>
            <a:ext cx="1440160" cy="12961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291279"/>
            <a:ext cx="1656183" cy="1182692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5580112" y="6021288"/>
            <a:ext cx="172819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252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-99391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superstrong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magnetic fields in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884567"/>
            <a:ext cx="8928991" cy="563231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Potentially strong influence on the properties of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quark-gluon plasma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cold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bias in 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heavy-ion collision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 channels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open/close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theorist’s point of view: a nontrivial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 of Q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vacuum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interplay between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QED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Q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482" y="2215268"/>
            <a:ext cx="2317434" cy="1485453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69374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magnetic phenomena </a:t>
            </a:r>
            <a:b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considered in this talk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870" y="1628800"/>
            <a:ext cx="8928991" cy="5078313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hiral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agnetic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ffect =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current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the magnetic field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Magnetically induced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conductivity/superconductivity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hiral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agnetic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of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 masses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magnetic field and new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channels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catalysis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of the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deconfinement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transition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86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9917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hiral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agnetic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ffect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Kharzeev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McLerran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Warringa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</a:t>
            </a:r>
            <a:r>
              <a:rPr lang="en-US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0711.0950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561" y="1055427"/>
            <a:ext cx="4125202" cy="2677654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5633632" y="1197739"/>
            <a:ext cx="360040" cy="216024"/>
          </a:xfrm>
          <a:prstGeom prst="line">
            <a:avLst/>
          </a:prstGeom>
          <a:ln w="25400">
            <a:solidFill>
              <a:srgbClr val="2D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496" y="997684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D0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</a:t>
            </a:r>
            <a:endParaRPr lang="en-US" sz="2000" b="1" dirty="0">
              <a:solidFill>
                <a:srgbClr val="2D0A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991205"/>
            <a:ext cx="1455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494285" y="1305751"/>
            <a:ext cx="504056" cy="252028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571" y="1052736"/>
            <a:ext cx="4608512" cy="5693866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||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Chirality: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(anti)parallel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with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change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Chirality flip 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Atyah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Singer]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||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real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vacuum: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Fluctuations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topological charge</a:t>
            </a:r>
          </a:p>
          <a:p>
            <a:endParaRPr lang="en-US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Fluctuations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current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anisotropies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hadron distributions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771800" y="2321259"/>
            <a:ext cx="504056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835696" y="2966663"/>
            <a:ext cx="576064" cy="36520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835696" y="4647968"/>
            <a:ext cx="576064" cy="293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835696" y="5661248"/>
            <a:ext cx="576064" cy="293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_charge_vacuum.mpe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41796" y="3824860"/>
            <a:ext cx="4106967" cy="2549006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3419872" y="4647968"/>
            <a:ext cx="1421924" cy="451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11729" y="6417396"/>
            <a:ext cx="4198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[Lattice study, P. V. </a:t>
            </a:r>
            <a:r>
              <a:rPr lang="en-US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Buividovich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4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9917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fluctuations in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vacuum with magnetic field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j0_vs_H.mpe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9512" y="1215650"/>
            <a:ext cx="8784976" cy="4985474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979712" y="6309320"/>
            <a:ext cx="540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[P. V. </a:t>
            </a:r>
            <a:r>
              <a:rPr lang="en-US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Buividovich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ArXiv:0907.0494]</a:t>
            </a:r>
            <a:endParaRPr lang="en-US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8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9917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Magnetic Effect: experimental consequences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[S. </a:t>
            </a:r>
            <a:r>
              <a:rPr lang="en-US" sz="3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Voloshin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hep-ph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/0406311]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70618"/>
            <a:ext cx="8928992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positive/negative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chirality imbalance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fireball</a:t>
            </a:r>
          </a:p>
          <a:p>
            <a:endParaRPr lang="en-US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Preferential emission of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above/below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plane</a:t>
            </a:r>
          </a:p>
        </p:txBody>
      </p:sp>
      <p:sp>
        <p:nvSpPr>
          <p:cNvPr id="4" name="Down Arrow 3"/>
          <p:cNvSpPr/>
          <p:nvPr/>
        </p:nvSpPr>
        <p:spPr>
          <a:xfrm>
            <a:off x="3963253" y="1628800"/>
            <a:ext cx="564130" cy="28803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514600"/>
            <a:ext cx="4933830" cy="1130424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807583"/>
            <a:ext cx="8784976" cy="118748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07504" y="5157192"/>
            <a:ext cx="8592107" cy="1538883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a,b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+/-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labels positively/negatively charged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pions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en-US" sz="28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azimuthal angles w.r.t.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plane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Three-particle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correlator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reaction plane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9661" y="2541203"/>
            <a:ext cx="3696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for symmetric 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rapidity interval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588224" y="3501008"/>
            <a:ext cx="216024" cy="108012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33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9917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Magnetic Effect: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consequences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5" y="1124744"/>
            <a:ext cx="8942071" cy="1953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5" y="3168332"/>
            <a:ext cx="3757495" cy="3573036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168332"/>
            <a:ext cx="4320480" cy="3086990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020053" y="6351711"/>
            <a:ext cx="513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[ALICE Collaboration, ArXiv:1203.5230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3528" y="2276872"/>
            <a:ext cx="648072" cy="89146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6588224" y="6255322"/>
            <a:ext cx="0" cy="19801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39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On-screen Show (4:3)</PresentationFormat>
  <Paragraphs>195</Paragraphs>
  <Slides>24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Strongly interacting matter in an external magnetic field</vt:lpstr>
      <vt:lpstr>Generation of magnetic fields in heavy-ion collisions</vt:lpstr>
      <vt:lpstr>Sources of superstrong magnetic fields</vt:lpstr>
      <vt:lpstr>Why superstrong magnetic fields in QCD?</vt:lpstr>
      <vt:lpstr>Some magnetic phenomena  to be considered in this talk</vt:lpstr>
      <vt:lpstr>Chiral Magnetic Effect  [Kharzeev, McLerran, Warringa, ArXiv:0711.0950]</vt:lpstr>
      <vt:lpstr>Charge fluctuations in QCD vacuum with magnetic field</vt:lpstr>
      <vt:lpstr>Chiral Magnetic Effect: experimental consequences [S. Voloshin, hep-ph/0406311]</vt:lpstr>
      <vt:lpstr>Chiral Magnetic Effect:  experimental consequences</vt:lpstr>
      <vt:lpstr>Magnetically induced conductivity  [Buividovich et al., ArXiv:1003.2180]</vt:lpstr>
      <vt:lpstr>Magnetically induced conductivity: Numerics</vt:lpstr>
      <vt:lpstr>Magnetically induced conductivity: Experimental consequences</vt:lpstr>
      <vt:lpstr>Magnetically induced conductivity: Experimental consequences</vt:lpstr>
      <vt:lpstr>Chiral Magnetic Wave [Kharzeev, Yee, ArXiv:1012.6026]</vt:lpstr>
      <vt:lpstr>Chiral Magnetic Wave [Kharzeev, Yee, ArXiv:1012.6026]</vt:lpstr>
      <vt:lpstr>Chiral Magnetic Wave and Quadrupole Electric Moment [Y. Burnier et al., ArXiv:1103.1307]</vt:lpstr>
      <vt:lpstr>Shift of hadron masses [A prologue to magnetic superconductivity]</vt:lpstr>
      <vt:lpstr>Meson widths and decay channels</vt:lpstr>
      <vt:lpstr>“Magnetic superconductivity” of QCD</vt:lpstr>
      <vt:lpstr>Diamagnetic effects: Magnetic catalysis of Chiral Symmetry Breaking</vt:lpstr>
      <vt:lpstr>Shift of the deconfinement phase transition</vt:lpstr>
      <vt:lpstr>Shift of the deconfinement phase transition: Numerical study [Bali et al., ArXiv:1111.4956]</vt:lpstr>
      <vt:lpstr>Inverse Magnetic Catalysis</vt:lpstr>
      <vt:lpstr>Instead of conclusions</vt:lpstr>
    </vt:vector>
  </TitlesOfParts>
  <Company>Universität Regensburg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Strongly interacting matter in an external magnetic field</dc:title>
  <dc:creator>Rechenzentrum</dc:creator>
  <cp:lastModifiedBy>Rechenzentrum</cp:lastModifiedBy>
  <cp:revision>106</cp:revision>
  <dcterms:created xsi:type="dcterms:W3CDTF">2013-02-07T09:18:01Z</dcterms:created>
  <dcterms:modified xsi:type="dcterms:W3CDTF">2013-03-03T20:21:01Z</dcterms:modified>
</cp:coreProperties>
</file>