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256" r:id="rId2"/>
    <p:sldId id="258" r:id="rId3"/>
    <p:sldId id="259" r:id="rId4"/>
    <p:sldId id="260" r:id="rId5"/>
    <p:sldId id="261" r:id="rId6"/>
    <p:sldId id="291" r:id="rId7"/>
    <p:sldId id="293" r:id="rId8"/>
    <p:sldId id="266" r:id="rId9"/>
    <p:sldId id="301" r:id="rId10"/>
    <p:sldId id="281" r:id="rId11"/>
    <p:sldId id="302" r:id="rId12"/>
    <p:sldId id="282" r:id="rId13"/>
    <p:sldId id="303" r:id="rId14"/>
    <p:sldId id="283" r:id="rId15"/>
    <p:sldId id="285" r:id="rId16"/>
    <p:sldId id="309" r:id="rId17"/>
    <p:sldId id="286" r:id="rId18"/>
    <p:sldId id="287" r:id="rId19"/>
    <p:sldId id="294" r:id="rId20"/>
    <p:sldId id="299" r:id="rId21"/>
    <p:sldId id="305" r:id="rId22"/>
    <p:sldId id="274" r:id="rId23"/>
    <p:sldId id="306" r:id="rId24"/>
    <p:sldId id="275" r:id="rId25"/>
    <p:sldId id="276" r:id="rId26"/>
    <p:sldId id="298" r:id="rId27"/>
    <p:sldId id="267" r:id="rId28"/>
    <p:sldId id="269" r:id="rId29"/>
    <p:sldId id="270" r:id="rId30"/>
    <p:sldId id="268" r:id="rId31"/>
    <p:sldId id="272" r:id="rId32"/>
    <p:sldId id="273" r:id="rId33"/>
    <p:sldId id="308" r:id="rId34"/>
    <p:sldId id="295" r:id="rId35"/>
    <p:sldId id="279" r:id="rId36"/>
    <p:sldId id="289" r:id="rId37"/>
    <p:sldId id="307" r:id="rId38"/>
    <p:sldId id="296" r:id="rId39"/>
  </p:sldIdLst>
  <p:sldSz cx="9906000" cy="6858000" type="A4"/>
  <p:notesSz cx="6858000" cy="9144000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pitchFamily="34" charset="-128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2" frameSlides="1"/>
  <p:clrMru>
    <a:srgbClr val="C109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312" y="-296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A06583-A1E7-7F44-A222-5F14E9042F4B}" type="datetimeFigureOut">
              <a:rPr lang="en-US" smtClean="0"/>
              <a:t>07.03.13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1FED0E-C58E-0F47-9137-963CB684B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8886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574342-1261-7742-BE35-049923691F12}" type="datetimeFigureOut">
              <a:rPr lang="en-US" smtClean="0"/>
              <a:t>07.03.13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2500" y="685800"/>
            <a:ext cx="4953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203CF-B10D-8D45-B45C-3BAE82BF67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45407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Relationship Id="rId3" Type="http://schemas.openxmlformats.org/officeDocument/2006/relationships/image" Target="../media/image6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4" descr="JGU-Logo_weiss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494088" y="1981200"/>
            <a:ext cx="29210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d 5" descr="Schriftzug_weiss.eps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494088" y="5816600"/>
            <a:ext cx="29432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270304"/>
            <a:ext cx="9906000" cy="558769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466339" y="2611"/>
            <a:ext cx="2439661" cy="126769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7466339" cy="1270305"/>
          </a:xfrm>
          <a:prstGeom prst="rect">
            <a:avLst/>
          </a:prstGeom>
          <a:solidFill>
            <a:srgbClr val="B30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393" tIns="48696" rIns="97393" bIns="48696" spcCol="0" rtlCol="0" anchor="ctr"/>
          <a:lstStyle/>
          <a:p>
            <a:pPr algn="ctr"/>
            <a:endParaRPr lang="en-US"/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78400" y="39769"/>
            <a:ext cx="7244278" cy="706467"/>
          </a:xfrm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de-DE" dirty="0" smtClean="0"/>
              <a:t>Folien Titel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4" descr="JGU-Logo_weiss.eps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3494088" y="1981200"/>
            <a:ext cx="2921000" cy="223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d 5" descr="Schriftzug_weiss.eps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3494088" y="5816600"/>
            <a:ext cx="2943225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66339" y="2611"/>
            <a:ext cx="2439661" cy="1267694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0" y="0"/>
            <a:ext cx="7466339" cy="1270305"/>
          </a:xfrm>
          <a:prstGeom prst="rect">
            <a:avLst/>
          </a:prstGeom>
          <a:solidFill>
            <a:srgbClr val="B309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7393" tIns="48696" rIns="97393" bIns="48696" spcCol="0" rtlCol="0" anchor="ctr"/>
          <a:lstStyle/>
          <a:p>
            <a:pPr algn="ctr"/>
            <a:endParaRPr lang="en-US"/>
          </a:p>
        </p:txBody>
      </p:sp>
      <p:sp>
        <p:nvSpPr>
          <p:cNvPr id="8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78400" y="39769"/>
            <a:ext cx="7244278" cy="706467"/>
          </a:xfrm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pPr lvl="0"/>
            <a:r>
              <a:rPr lang="de-DE" dirty="0" smtClean="0"/>
              <a:t>Folien Titel</a:t>
            </a:r>
          </a:p>
        </p:txBody>
      </p:sp>
    </p:spTree>
    <p:extLst>
      <p:ext uri="{BB962C8B-B14F-4D97-AF65-F5344CB8AC3E}">
        <p14:creationId xmlns:p14="http://schemas.microsoft.com/office/powerpoint/2010/main" val="13324756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ine Ecke des Rechtecks abrunden 4"/>
          <p:cNvSpPr/>
          <p:nvPr userDrawn="1"/>
        </p:nvSpPr>
        <p:spPr>
          <a:xfrm rot="5400000">
            <a:off x="4251731" y="-4259666"/>
            <a:ext cx="792940" cy="9296401"/>
          </a:xfrm>
          <a:prstGeom prst="round1Rect">
            <a:avLst>
              <a:gd name="adj" fmla="val 22937"/>
            </a:avLst>
          </a:prstGeom>
          <a:solidFill>
            <a:srgbClr val="C1002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5" name="Untertitel 2"/>
          <p:cNvSpPr>
            <a:spLocks/>
          </p:cNvSpPr>
          <p:nvPr userDrawn="1"/>
        </p:nvSpPr>
        <p:spPr bwMode="auto">
          <a:xfrm>
            <a:off x="94079" y="6246200"/>
            <a:ext cx="4705350" cy="566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 dirty="0" smtClean="0">
                <a:solidFill>
                  <a:schemeClr val="bg1">
                    <a:lumMod val="65000"/>
                  </a:schemeClr>
                </a:solidFill>
              </a:rPr>
              <a:t>Jun.-Prof.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 Dr. Matthias Schott</a:t>
            </a:r>
            <a:b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DPG Frühjahrstagung 2013 </a:t>
            </a:r>
            <a:r>
              <a:rPr lang="en-US" sz="1000" baseline="0" dirty="0" smtClean="0">
                <a:solidFill>
                  <a:schemeClr val="bg1">
                    <a:lumMod val="65000"/>
                  </a:schemeClr>
                </a:solidFill>
              </a:rPr>
              <a:t>–</a:t>
            </a: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 Dresden</a:t>
            </a:r>
            <a:endParaRPr lang="de-DE" sz="1000" baseline="0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de-DE" sz="1000" baseline="0" dirty="0" smtClean="0">
                <a:solidFill>
                  <a:schemeClr val="bg1">
                    <a:lumMod val="65000"/>
                  </a:schemeClr>
                </a:solidFill>
              </a:rPr>
              <a:t>Elektroschwache Präzisionsmessungen im Hinblick auf neue Physik</a:t>
            </a:r>
          </a:p>
        </p:txBody>
      </p:sp>
      <p:sp>
        <p:nvSpPr>
          <p:cNvPr id="6" name="Line 38"/>
          <p:cNvSpPr>
            <a:spLocks noChangeShapeType="1"/>
          </p:cNvSpPr>
          <p:nvPr userDrawn="1"/>
        </p:nvSpPr>
        <p:spPr bwMode="auto">
          <a:xfrm>
            <a:off x="1" y="6207327"/>
            <a:ext cx="9906000" cy="0"/>
          </a:xfrm>
          <a:prstGeom prst="line">
            <a:avLst/>
          </a:prstGeom>
          <a:noFill/>
          <a:ln w="9525">
            <a:solidFill>
              <a:srgbClr val="A6A6A6"/>
            </a:solidFill>
            <a:round/>
            <a:headEnd/>
            <a:tailEnd/>
          </a:ln>
        </p:spPr>
        <p:txBody>
          <a:bodyPr wrap="none" anchor="ctr"/>
          <a:lstStyle/>
          <a:p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0"/>
          </p:nvPr>
        </p:nvSpPr>
        <p:spPr>
          <a:xfrm>
            <a:off x="360647" y="956474"/>
            <a:ext cx="4509804" cy="5001891"/>
          </a:xfrm>
        </p:spPr>
        <p:txBody>
          <a:bodyPr/>
          <a:lstStyle>
            <a:lvl1pPr marL="0" indent="0">
              <a:buNone/>
              <a:defRPr sz="2200"/>
            </a:lvl1pPr>
            <a:lvl2pPr marL="360363" indent="-184150">
              <a:buClr>
                <a:srgbClr val="C00000"/>
              </a:buClr>
              <a:buFont typeface="Wingdings" pitchFamily="2" charset="2"/>
              <a:buChar char="§"/>
              <a:defRPr sz="22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2" hasCustomPrompt="1"/>
          </p:nvPr>
        </p:nvSpPr>
        <p:spPr>
          <a:xfrm>
            <a:off x="78399" y="39769"/>
            <a:ext cx="9047507" cy="706467"/>
          </a:xfrm>
          <a:ln>
            <a:noFill/>
          </a:ln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de-DE" dirty="0" smtClean="0"/>
              <a:t>Folien Titel</a:t>
            </a:r>
          </a:p>
        </p:txBody>
      </p:sp>
      <p:pic>
        <p:nvPicPr>
          <p:cNvPr id="10" name="Bild 14" descr="JGU_RGB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9296402" y="6244640"/>
            <a:ext cx="5842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Bild 16" descr="Schriftzug_hellgrau_RGB.jp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422985" y="6387320"/>
            <a:ext cx="17859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 userDrawn="1"/>
        </p:nvSpPr>
        <p:spPr>
          <a:xfrm>
            <a:off x="8822267" y="-16933"/>
            <a:ext cx="10837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34CFE5B-754A-0040-897C-FCA9EDE0C561}" type="slidenum">
              <a:rPr lang="en-US" smtClean="0">
                <a:solidFill>
                  <a:srgbClr val="C1092D"/>
                </a:solidFill>
              </a:rPr>
              <a:pPr algn="r"/>
              <a:t>‹#›</a:t>
            </a:fld>
            <a:endParaRPr lang="en-US" dirty="0">
              <a:solidFill>
                <a:srgbClr val="C1092D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12318ABD-B7BE-7647-BC65-7A93F8E94241}" type="datetime1">
              <a:rPr lang="de-CH" smtClean="0"/>
              <a:t>07.03.13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ＭＳ Ｐゴシック" charset="-128"/>
                <a:cs typeface="Arial" charset="0"/>
              </a:defRPr>
            </a:lvl1pPr>
          </a:lstStyle>
          <a:p>
            <a:pPr>
              <a:defRPr/>
            </a:pPr>
            <a:fld id="{3A913A4E-EDC9-44A7-86D6-D08EDA1D9A08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6" r:id="rId2"/>
    <p:sldLayoutId id="2147483695" r:id="rId3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bg1"/>
          </a:solidFill>
          <a:latin typeface="Garamond"/>
          <a:ea typeface="ＭＳ Ｐゴシック" charset="-128"/>
          <a:cs typeface="Garamond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  <a:cs typeface="Garamond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Garamond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/>
          <a:ea typeface="ＭＳ Ｐゴシック" charset="-128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image" Target="../media/image14.png"/><Relationship Id="rId7" Type="http://schemas.openxmlformats.org/officeDocument/2006/relationships/image" Target="../media/image15.png"/><Relationship Id="rId8" Type="http://schemas.openxmlformats.org/officeDocument/2006/relationships/image" Target="../media/image16.png"/><Relationship Id="rId9" Type="http://schemas.openxmlformats.org/officeDocument/2006/relationships/image" Target="../media/image17.png"/><Relationship Id="rId10" Type="http://schemas.openxmlformats.org/officeDocument/2006/relationships/oleObject" Target="../embeddings/oleObject1.bin"/><Relationship Id="rId11" Type="http://schemas.openxmlformats.org/officeDocument/2006/relationships/image" Target="../media/image10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4.emf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Relationship Id="rId3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6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27600" y="-61829"/>
            <a:ext cx="7372268" cy="1958362"/>
          </a:xfrm>
        </p:spPr>
        <p:txBody>
          <a:bodyPr/>
          <a:lstStyle/>
          <a:p>
            <a:r>
              <a:rPr lang="de-DE" dirty="0" smtClean="0"/>
              <a:t>Elektroschwache Präzisionsmessungen im Hinblick auf neue Physik</a:t>
            </a:r>
          </a:p>
          <a:p>
            <a:pPr algn="r"/>
            <a:r>
              <a:rPr lang="de-DE" sz="1600" dirty="0" smtClean="0"/>
              <a:t>DPG 2013 in Dresden </a:t>
            </a:r>
            <a:r>
              <a:rPr lang="en-US" sz="1600" dirty="0" smtClean="0"/>
              <a:t>–</a:t>
            </a:r>
            <a:r>
              <a:rPr lang="de-DE" sz="1600" dirty="0" smtClean="0"/>
              <a:t> Matthias Schott</a:t>
            </a:r>
            <a:endParaRPr lang="de-DE" sz="1600" dirty="0"/>
          </a:p>
        </p:txBody>
      </p:sp>
      <p:sp>
        <p:nvSpPr>
          <p:cNvPr id="3" name="Rectangle 2"/>
          <p:cNvSpPr/>
          <p:nvPr/>
        </p:nvSpPr>
        <p:spPr>
          <a:xfrm>
            <a:off x="0" y="6468536"/>
            <a:ext cx="9906000" cy="389468"/>
          </a:xfrm>
          <a:prstGeom prst="rect">
            <a:avLst/>
          </a:prstGeom>
          <a:solidFill>
            <a:srgbClr val="C1092D">
              <a:alpha val="5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468536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FFFF"/>
                </a:solidFill>
              </a:rPr>
              <a:t>Elektroschwacher Sektor  |  </a:t>
            </a:r>
            <a:r>
              <a:rPr lang="de-DE" dirty="0" err="1" smtClean="0">
                <a:solidFill>
                  <a:srgbClr val="BFBFBF"/>
                </a:solidFill>
              </a:rPr>
              <a:t>Boson</a:t>
            </a:r>
            <a:r>
              <a:rPr lang="de-DE" dirty="0">
                <a:solidFill>
                  <a:srgbClr val="BFBFBF"/>
                </a:solidFill>
              </a:rPr>
              <a:t>-</a:t>
            </a:r>
            <a:r>
              <a:rPr lang="de-DE" dirty="0" smtClean="0">
                <a:solidFill>
                  <a:srgbClr val="BFBFBF"/>
                </a:solidFill>
              </a:rPr>
              <a:t>Paarproduktion  |  Präzisionsmessungen  |  Konsistenztests</a:t>
            </a:r>
            <a:endParaRPr lang="de-DE" dirty="0">
              <a:solidFill>
                <a:srgbClr val="BFBFB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86267" y="3657595"/>
            <a:ext cx="3234266" cy="2641600"/>
          </a:xfrm>
          <a:prstGeom prst="rect">
            <a:avLst/>
          </a:prstGeom>
          <a:solidFill>
            <a:srgbClr val="C1092D">
              <a:alpha val="5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500" y="3780364"/>
            <a:ext cx="2880000" cy="10107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7500" y="5724725"/>
            <a:ext cx="2880000" cy="4559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500" y="4910666"/>
            <a:ext cx="2880000" cy="676627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Messungen am LHC: WW-Produktion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1292" y="922609"/>
            <a:ext cx="4347919" cy="4428324"/>
          </a:xfrm>
          <a:prstGeom prst="rect">
            <a:avLst/>
          </a:prstGeom>
        </p:spPr>
      </p:pic>
      <p:sp>
        <p:nvSpPr>
          <p:cNvPr id="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399" y="922609"/>
            <a:ext cx="5154001" cy="4885531"/>
          </a:xfrm>
        </p:spPr>
        <p:txBody>
          <a:bodyPr/>
          <a:lstStyle/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Zwei </a:t>
            </a:r>
            <a:r>
              <a:rPr lang="de-DE" dirty="0" err="1" smtClean="0"/>
              <a:t>Leptonen</a:t>
            </a:r>
            <a:r>
              <a:rPr lang="de-DE" dirty="0" smtClean="0"/>
              <a:t> in Endzustand</a:t>
            </a:r>
            <a:endParaRPr lang="de-DE" dirty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Wichtiger Untergrund im Kanal H</a:t>
            </a:r>
            <a:r>
              <a:rPr lang="pl-PL" dirty="0" smtClean="0"/>
              <a:t>→WW</a:t>
            </a:r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endParaRPr lang="pl-PL" dirty="0" smtClean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/>
              <a:t>Systematische Unsicherheiten aus Top-Untergrund dominieren</a:t>
            </a:r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endParaRPr lang="pl-PL" dirty="0" smtClean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pl-PL" dirty="0" err="1" smtClean="0"/>
              <a:t>Ergebnis</a:t>
            </a:r>
            <a:r>
              <a:rPr lang="pl-PL" dirty="0" smtClean="0"/>
              <a:t> von CMS </a:t>
            </a:r>
            <a:r>
              <a:rPr lang="pl-PL" dirty="0" err="1" smtClean="0"/>
              <a:t>bei</a:t>
            </a:r>
            <a:r>
              <a:rPr lang="pl-PL" dirty="0" smtClean="0"/>
              <a:t> √s = 8 </a:t>
            </a:r>
            <a:r>
              <a:rPr lang="pl-PL" dirty="0" err="1" smtClean="0"/>
              <a:t>TeV</a:t>
            </a:r>
            <a:endParaRPr lang="pl-PL" dirty="0" smtClean="0"/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pl-PL" dirty="0" err="1" smtClean="0"/>
              <a:t>σ</a:t>
            </a:r>
            <a:r>
              <a:rPr lang="pl-PL" dirty="0" smtClean="0"/>
              <a:t>(WW) = 69.9 ± 2.8 ± 5.6 ± 3.1 </a:t>
            </a:r>
            <a:r>
              <a:rPr lang="pl-PL" dirty="0" err="1" smtClean="0"/>
              <a:t>pb</a:t>
            </a:r>
            <a:endParaRPr lang="pl-PL" dirty="0" smtClean="0"/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pl-PL" dirty="0" err="1" smtClean="0"/>
              <a:t>Theorie</a:t>
            </a:r>
            <a:r>
              <a:rPr lang="pl-PL" dirty="0" smtClean="0"/>
              <a:t>	 57.3 ± 2.0 </a:t>
            </a:r>
            <a:r>
              <a:rPr lang="pl-PL" dirty="0" err="1" smtClean="0"/>
              <a:t>pb</a:t>
            </a:r>
            <a:endParaRPr lang="pl-PL" dirty="0" smtClean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endParaRPr lang="pl-PL" dirty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endParaRPr lang="pl-PL" dirty="0" smtClean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endParaRPr lang="pl-PL" dirty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207706330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Messungen am LHC: WZ Produktion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66565"/>
            <a:ext cx="9906001" cy="6934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46738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Messungen am LHC: WZ-Produktion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3138" y="956473"/>
            <a:ext cx="4818061" cy="3649394"/>
          </a:xfrm>
          <a:prstGeom prst="rect">
            <a:avLst/>
          </a:prstGeom>
        </p:spPr>
      </p:pic>
      <p:sp>
        <p:nvSpPr>
          <p:cNvPr id="9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399" y="956474"/>
            <a:ext cx="5154001" cy="4733136"/>
          </a:xfrm>
        </p:spPr>
        <p:txBody>
          <a:bodyPr/>
          <a:lstStyle/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Drei </a:t>
            </a:r>
            <a:r>
              <a:rPr lang="de-DE" dirty="0" err="1" smtClean="0"/>
              <a:t>Leptonen</a:t>
            </a:r>
            <a:r>
              <a:rPr lang="de-DE" dirty="0" smtClean="0"/>
              <a:t> in Endzustand</a:t>
            </a:r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endParaRPr lang="de-DE" dirty="0" smtClean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Dominante systematische Unsicherheit </a:t>
            </a:r>
            <a:r>
              <a:rPr lang="de-DE" dirty="0"/>
              <a:t>von </a:t>
            </a:r>
            <a:r>
              <a:rPr lang="de-DE" dirty="0" smtClean="0"/>
              <a:t>Untergrund </a:t>
            </a:r>
            <a:br>
              <a:rPr lang="de-DE" dirty="0" smtClean="0"/>
            </a:br>
            <a:r>
              <a:rPr lang="de-DE" dirty="0" err="1" smtClean="0"/>
              <a:t>Z+Jets</a:t>
            </a:r>
            <a:endParaRPr lang="de-DE" dirty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endParaRPr lang="de-DE" dirty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pl-PL" dirty="0" err="1"/>
              <a:t>Ergebniss</a:t>
            </a:r>
            <a:r>
              <a:rPr lang="pl-PL" dirty="0"/>
              <a:t> von </a:t>
            </a:r>
            <a:r>
              <a:rPr lang="pl-PL" dirty="0" smtClean="0"/>
              <a:t>ATLAS </a:t>
            </a:r>
            <a:r>
              <a:rPr lang="pl-PL" dirty="0" err="1"/>
              <a:t>b</a:t>
            </a:r>
            <a:r>
              <a:rPr lang="pl-PL" dirty="0" err="1" smtClean="0"/>
              <a:t>ei</a:t>
            </a:r>
            <a:r>
              <a:rPr lang="pl-PL" dirty="0" smtClean="0"/>
              <a:t> √</a:t>
            </a:r>
            <a:r>
              <a:rPr lang="pl-PL" dirty="0"/>
              <a:t>s = </a:t>
            </a:r>
            <a:r>
              <a:rPr lang="pl-PL" dirty="0" smtClean="0"/>
              <a:t>7 </a:t>
            </a:r>
            <a:r>
              <a:rPr lang="pl-PL" dirty="0" err="1" smtClean="0"/>
              <a:t>TeV</a:t>
            </a:r>
            <a:endParaRPr lang="pl-PL" dirty="0"/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pl-PL" dirty="0" err="1" smtClean="0"/>
              <a:t>σ</a:t>
            </a:r>
            <a:r>
              <a:rPr lang="pl-PL" dirty="0" smtClean="0"/>
              <a:t>(WZ) </a:t>
            </a:r>
            <a:r>
              <a:rPr lang="pl-PL" dirty="0"/>
              <a:t>= </a:t>
            </a:r>
            <a:r>
              <a:rPr lang="pl-PL" dirty="0" smtClean="0"/>
              <a:t>19.0 </a:t>
            </a:r>
            <a:r>
              <a:rPr lang="pl-PL" dirty="0"/>
              <a:t>± </a:t>
            </a:r>
            <a:r>
              <a:rPr lang="pl-PL" dirty="0" smtClean="0"/>
              <a:t>1.3 </a:t>
            </a:r>
            <a:r>
              <a:rPr lang="pl-PL" dirty="0"/>
              <a:t>± </a:t>
            </a:r>
            <a:r>
              <a:rPr lang="pl-PL" dirty="0" smtClean="0"/>
              <a:t>0.9 </a:t>
            </a:r>
            <a:r>
              <a:rPr lang="pl-PL" dirty="0"/>
              <a:t>± </a:t>
            </a:r>
            <a:r>
              <a:rPr lang="pl-PL" dirty="0" smtClean="0"/>
              <a:t>0.4 </a:t>
            </a:r>
            <a:r>
              <a:rPr lang="pl-PL" dirty="0" err="1" smtClean="0"/>
              <a:t>pb</a:t>
            </a:r>
            <a:endParaRPr lang="pl-PL" dirty="0"/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pl-PL" dirty="0" err="1"/>
              <a:t>Theorie</a:t>
            </a:r>
            <a:r>
              <a:rPr lang="pl-PL" dirty="0"/>
              <a:t>	</a:t>
            </a:r>
            <a:r>
              <a:rPr lang="pl-PL" dirty="0" smtClean="0"/>
              <a:t>17.6 </a:t>
            </a:r>
            <a:r>
              <a:rPr lang="pl-PL" dirty="0"/>
              <a:t>± </a:t>
            </a:r>
            <a:r>
              <a:rPr lang="pl-PL" dirty="0" smtClean="0"/>
              <a:t>1.0 </a:t>
            </a:r>
            <a:r>
              <a:rPr lang="pl-PL" dirty="0" err="1"/>
              <a:t>pb</a:t>
            </a:r>
            <a:endParaRPr lang="pl-PL" dirty="0"/>
          </a:p>
          <a:p>
            <a:pPr>
              <a:buClr>
                <a:srgbClr val="C1092D"/>
              </a:buClr>
            </a:pPr>
            <a:endParaRPr lang="de-DE" dirty="0"/>
          </a:p>
        </p:txBody>
      </p:sp>
      <p:sp>
        <p:nvSpPr>
          <p:cNvPr id="5" name="Rectangle 4"/>
          <p:cNvSpPr/>
          <p:nvPr/>
        </p:nvSpPr>
        <p:spPr>
          <a:xfrm>
            <a:off x="6096000" y="2099733"/>
            <a:ext cx="931333" cy="2116667"/>
          </a:xfrm>
          <a:prstGeom prst="rect">
            <a:avLst/>
          </a:prstGeom>
          <a:noFill/>
          <a:ln>
            <a:solidFill>
              <a:srgbClr val="C109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7399867" y="3302000"/>
            <a:ext cx="1726039" cy="914400"/>
          </a:xfrm>
          <a:prstGeom prst="rect">
            <a:avLst/>
          </a:prstGeom>
          <a:noFill/>
          <a:ln>
            <a:solidFill>
              <a:srgbClr val="C1092D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/>
          <p:cNvCxnSpPr>
            <a:endCxn id="14" idx="0"/>
          </p:cNvCxnSpPr>
          <p:nvPr/>
        </p:nvCxnSpPr>
        <p:spPr>
          <a:xfrm>
            <a:off x="6517759" y="4216400"/>
            <a:ext cx="0" cy="423345"/>
          </a:xfrm>
          <a:prstGeom prst="line">
            <a:avLst/>
          </a:prstGeom>
          <a:ln>
            <a:solidFill>
              <a:srgbClr val="C1092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111039" y="4216403"/>
            <a:ext cx="25400" cy="1007539"/>
          </a:xfrm>
          <a:prstGeom prst="line">
            <a:avLst/>
          </a:prstGeom>
          <a:ln>
            <a:solidFill>
              <a:srgbClr val="C1092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 Placeholder 1"/>
          <p:cNvSpPr txBox="1">
            <a:spLocks/>
          </p:cNvSpPr>
          <p:nvPr/>
        </p:nvSpPr>
        <p:spPr bwMode="auto">
          <a:xfrm>
            <a:off x="5229258" y="4639745"/>
            <a:ext cx="2577001" cy="116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360363" indent="-1841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C1092D"/>
              </a:buClr>
            </a:pPr>
            <a:r>
              <a:rPr lang="en-US" dirty="0"/>
              <a:t>u</a:t>
            </a:r>
            <a:r>
              <a:rPr lang="de-DE" dirty="0" smtClean="0"/>
              <a:t>- und t-Kanal dominant</a:t>
            </a:r>
          </a:p>
        </p:txBody>
      </p:sp>
      <p:sp>
        <p:nvSpPr>
          <p:cNvPr id="15" name="Text Placeholder 1"/>
          <p:cNvSpPr txBox="1">
            <a:spLocks/>
          </p:cNvSpPr>
          <p:nvPr/>
        </p:nvSpPr>
        <p:spPr bwMode="auto">
          <a:xfrm>
            <a:off x="7328999" y="5223942"/>
            <a:ext cx="2577001" cy="116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360363" indent="-1841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Clr>
                <a:srgbClr val="C1092D"/>
              </a:buClr>
            </a:pPr>
            <a:r>
              <a:rPr lang="en-US" dirty="0"/>
              <a:t>s</a:t>
            </a:r>
            <a:r>
              <a:rPr lang="de-DE" dirty="0" smtClean="0"/>
              <a:t>-Kanal dominant</a:t>
            </a:r>
          </a:p>
        </p:txBody>
      </p:sp>
    </p:spTree>
    <p:extLst>
      <p:ext uri="{BB962C8B-B14F-4D97-AF65-F5344CB8AC3E}">
        <p14:creationId xmlns:p14="http://schemas.microsoft.com/office/powerpoint/2010/main" val="64038381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Messungen am LHC: ZZ Produktion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910183" cy="6858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7867" y="6129867"/>
            <a:ext cx="5486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 smtClean="0">
                <a:solidFill>
                  <a:srgbClr val="FFFF00"/>
                </a:solidFill>
              </a:rPr>
              <a:t>ZZ</a:t>
            </a:r>
            <a:r>
              <a:rPr lang="pl-PL" sz="2800" dirty="0" smtClean="0">
                <a:solidFill>
                  <a:srgbClr val="FFFF00"/>
                </a:solidFill>
              </a:rPr>
              <a:t>→</a:t>
            </a:r>
            <a:r>
              <a:rPr lang="pl-PL" sz="2800" dirty="0" err="1" smtClean="0">
                <a:solidFill>
                  <a:srgbClr val="FFFF00"/>
                </a:solidFill>
              </a:rPr>
              <a:t>μμee</a:t>
            </a:r>
            <a:r>
              <a:rPr lang="pl-PL" sz="2800" dirty="0" smtClean="0">
                <a:solidFill>
                  <a:srgbClr val="FFFF00"/>
                </a:solidFill>
              </a:rPr>
              <a:t> </a:t>
            </a:r>
            <a:r>
              <a:rPr lang="pl-PL" sz="2800" dirty="0" err="1" smtClean="0">
                <a:solidFill>
                  <a:srgbClr val="FFFF00"/>
                </a:solidFill>
              </a:rPr>
              <a:t>Candidate</a:t>
            </a:r>
            <a:endParaRPr lang="en-US" sz="2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8080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Messungen am LHC: ZZ- und ZZ*-Produktion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2395" y="977900"/>
            <a:ext cx="4737982" cy="4711709"/>
          </a:xfrm>
          <a:prstGeom prst="rect">
            <a:avLst/>
          </a:prstGeom>
        </p:spPr>
      </p:pic>
      <p:sp>
        <p:nvSpPr>
          <p:cNvPr id="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399" y="977902"/>
            <a:ext cx="5154001" cy="4711708"/>
          </a:xfrm>
        </p:spPr>
        <p:txBody>
          <a:bodyPr/>
          <a:lstStyle/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Vier </a:t>
            </a:r>
            <a:r>
              <a:rPr lang="de-DE" dirty="0" err="1" smtClean="0"/>
              <a:t>Leptonen</a:t>
            </a:r>
            <a:r>
              <a:rPr lang="de-DE" dirty="0" smtClean="0"/>
              <a:t> in Endzustand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„Goldener“ Kanal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Schnitt auf invariante Masse </a:t>
            </a:r>
            <a:br>
              <a:rPr lang="de-DE" dirty="0" smtClean="0"/>
            </a:br>
            <a:r>
              <a:rPr lang="de-DE" dirty="0" smtClean="0"/>
              <a:t>von ein oder zwei </a:t>
            </a:r>
            <a:r>
              <a:rPr lang="de-DE" dirty="0" err="1" smtClean="0"/>
              <a:t>Leptonpaaren</a:t>
            </a:r>
            <a:endParaRPr lang="de-DE" dirty="0"/>
          </a:p>
          <a:p>
            <a:pPr lvl="1" indent="0">
              <a:buClr>
                <a:srgbClr val="C1092D"/>
              </a:buClr>
              <a:buNone/>
            </a:pPr>
            <a:r>
              <a:rPr lang="de-DE" dirty="0" smtClean="0"/>
              <a:t> </a:t>
            </a:r>
            <a:endParaRPr lang="de-DE" dirty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Irreduzibler Untergrund im Kanal H</a:t>
            </a:r>
            <a:r>
              <a:rPr lang="pl-PL" dirty="0" smtClean="0"/>
              <a:t>→ZZ*</a:t>
            </a:r>
          </a:p>
          <a:p>
            <a:pPr>
              <a:buClr>
                <a:srgbClr val="C1092D"/>
              </a:buClr>
            </a:pPr>
            <a:endParaRPr lang="de-DE" dirty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pl-PL" dirty="0" err="1" smtClean="0"/>
              <a:t>Ergebnis</a:t>
            </a:r>
            <a:r>
              <a:rPr lang="pl-PL" dirty="0" smtClean="0"/>
              <a:t> </a:t>
            </a:r>
            <a:r>
              <a:rPr lang="pl-PL" dirty="0"/>
              <a:t>von </a:t>
            </a:r>
            <a:r>
              <a:rPr lang="pl-PL" dirty="0" smtClean="0"/>
              <a:t>CMS </a:t>
            </a:r>
            <a:r>
              <a:rPr lang="pl-PL" dirty="0" err="1" smtClean="0"/>
              <a:t>bei</a:t>
            </a:r>
            <a:r>
              <a:rPr lang="pl-PL" dirty="0" smtClean="0"/>
              <a:t> </a:t>
            </a:r>
            <a:r>
              <a:rPr lang="pl-PL" dirty="0"/>
              <a:t>√s = </a:t>
            </a:r>
            <a:r>
              <a:rPr lang="pl-PL" dirty="0" smtClean="0"/>
              <a:t>8 </a:t>
            </a:r>
            <a:r>
              <a:rPr lang="pl-PL" dirty="0" err="1"/>
              <a:t>TeV</a:t>
            </a:r>
            <a:endParaRPr lang="pl-PL" dirty="0"/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pl-PL" dirty="0" err="1" smtClean="0"/>
              <a:t>σ</a:t>
            </a:r>
            <a:r>
              <a:rPr lang="pl-PL" dirty="0" smtClean="0"/>
              <a:t>(ZZ) </a:t>
            </a:r>
            <a:r>
              <a:rPr lang="pl-PL" dirty="0"/>
              <a:t>= </a:t>
            </a:r>
            <a:r>
              <a:rPr lang="pl-PL" dirty="0" smtClean="0"/>
              <a:t>	8.4 </a:t>
            </a:r>
            <a:r>
              <a:rPr lang="pl-PL" dirty="0"/>
              <a:t>± </a:t>
            </a:r>
            <a:r>
              <a:rPr lang="pl-PL" dirty="0" smtClean="0"/>
              <a:t>1.0 </a:t>
            </a:r>
            <a:r>
              <a:rPr lang="pl-PL" dirty="0"/>
              <a:t>± </a:t>
            </a:r>
            <a:r>
              <a:rPr lang="pl-PL" dirty="0" smtClean="0"/>
              <a:t>0.7 </a:t>
            </a:r>
            <a:r>
              <a:rPr lang="pl-PL" dirty="0"/>
              <a:t>± </a:t>
            </a:r>
            <a:r>
              <a:rPr lang="pl-PL" dirty="0" smtClean="0"/>
              <a:t>0.4 </a:t>
            </a:r>
            <a:r>
              <a:rPr lang="pl-PL" dirty="0" err="1" smtClean="0"/>
              <a:t>pb</a:t>
            </a:r>
            <a:endParaRPr lang="pl-PL" dirty="0"/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pl-PL" dirty="0" err="1" smtClean="0"/>
              <a:t>Theorie</a:t>
            </a:r>
            <a:r>
              <a:rPr lang="pl-PL" dirty="0" smtClean="0"/>
              <a:t>:</a:t>
            </a:r>
            <a:r>
              <a:rPr lang="pl-PL" dirty="0"/>
              <a:t>	</a:t>
            </a:r>
            <a:r>
              <a:rPr lang="pl-PL" dirty="0" smtClean="0"/>
              <a:t>7.7 </a:t>
            </a:r>
            <a:r>
              <a:rPr lang="pl-PL" dirty="0"/>
              <a:t>± </a:t>
            </a:r>
            <a:r>
              <a:rPr lang="pl-PL" dirty="0" smtClean="0"/>
              <a:t>0.4 </a:t>
            </a:r>
            <a:r>
              <a:rPr lang="pl-PL" dirty="0" err="1"/>
              <a:t>pb</a:t>
            </a:r>
            <a:endParaRPr lang="pl-PL" dirty="0"/>
          </a:p>
          <a:p>
            <a:pPr>
              <a:buClr>
                <a:srgbClr val="C1092D"/>
              </a:buClr>
            </a:pPr>
            <a:endParaRPr lang="de-DE" dirty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54018254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8630"/>
            <a:ext cx="9547200" cy="514338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Übersicht über Ergebnisse bei 7 und 8 </a:t>
            </a:r>
            <a:r>
              <a:rPr lang="de-DE" dirty="0" err="1" smtClean="0"/>
              <a:t>TeV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50092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18630"/>
            <a:ext cx="9547200" cy="5143386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Übersicht über Ergebnisse bei 7 und 8 </a:t>
            </a:r>
            <a:r>
              <a:rPr lang="de-DE" dirty="0" err="1" smtClean="0"/>
              <a:t>TeV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7653854" y="1727243"/>
            <a:ext cx="2098574" cy="1286933"/>
          </a:xfrm>
          <a:prstGeom prst="rect">
            <a:avLst/>
          </a:prstGeom>
          <a:solidFill>
            <a:srgbClr val="C1092D">
              <a:alpha val="51000"/>
            </a:srgbClr>
          </a:solidFill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653854" y="1811908"/>
            <a:ext cx="2252134" cy="1202268"/>
          </a:xfrm>
        </p:spPr>
        <p:txBody>
          <a:bodyPr/>
          <a:lstStyle/>
          <a:p>
            <a:pPr>
              <a:buClr>
                <a:srgbClr val="C1092D"/>
              </a:buClr>
            </a:pPr>
            <a:r>
              <a:rPr lang="de-DE" dirty="0" smtClean="0">
                <a:solidFill>
                  <a:schemeClr val="bg1"/>
                </a:solidFill>
              </a:rPr>
              <a:t>Messungen dominiert durch </a:t>
            </a:r>
            <a:r>
              <a:rPr lang="de-DE" dirty="0" err="1" smtClean="0">
                <a:solidFill>
                  <a:schemeClr val="bg1"/>
                </a:solidFill>
              </a:rPr>
              <a:t>u</a:t>
            </a:r>
            <a:r>
              <a:rPr lang="de-DE" dirty="0" smtClean="0">
                <a:solidFill>
                  <a:schemeClr val="bg1"/>
                </a:solidFill>
              </a:rPr>
              <a:t>- und t-Kanal</a:t>
            </a:r>
          </a:p>
        </p:txBody>
      </p:sp>
    </p:spTree>
    <p:extLst>
      <p:ext uri="{BB962C8B-B14F-4D97-AF65-F5344CB8AC3E}">
        <p14:creationId xmlns:p14="http://schemas.microsoft.com/office/powerpoint/2010/main" val="247131144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Grenzen auf anomale Kopplungen (1/2)</a:t>
            </a:r>
            <a:endParaRPr lang="en-US" dirty="0"/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399" y="914402"/>
            <a:ext cx="4425868" cy="5164665"/>
          </a:xfrm>
        </p:spPr>
        <p:txBody>
          <a:bodyPr/>
          <a:lstStyle/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Jede </a:t>
            </a:r>
            <a:r>
              <a:rPr lang="de-DE" dirty="0" err="1" smtClean="0"/>
              <a:t>Boson</a:t>
            </a:r>
            <a:r>
              <a:rPr lang="de-DE" dirty="0" smtClean="0"/>
              <a:t>-Paarproduktion ist sensitiv auf TGCs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WZ: WWZ-Vertex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WW: WWZ-, </a:t>
            </a:r>
            <a:r>
              <a:rPr lang="de-DE" dirty="0" err="1" smtClean="0"/>
              <a:t>WWγ</a:t>
            </a:r>
            <a:r>
              <a:rPr lang="de-DE" dirty="0"/>
              <a:t>-</a:t>
            </a:r>
            <a:r>
              <a:rPr lang="de-DE" dirty="0" smtClean="0"/>
              <a:t>Vertex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…</a:t>
            </a:r>
          </a:p>
          <a:p>
            <a:pPr>
              <a:buClr>
                <a:srgbClr val="C1092D"/>
              </a:buClr>
            </a:pPr>
            <a:endParaRPr lang="de-DE" dirty="0" smtClean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Änderungen der Kopplungen durch „neue“ Physik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Höhere Produktionsraten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Insbesondere bei hohen Transversalimpulsen der Bosonen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9512" y="2743200"/>
            <a:ext cx="5167020" cy="345677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8149" y="867039"/>
            <a:ext cx="4319049" cy="1859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1098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Grenzen auf anomale Kopplungen (2/2)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9827" y="956474"/>
            <a:ext cx="6018831" cy="5156458"/>
          </a:xfrm>
          <a:prstGeom prst="rect">
            <a:avLst/>
          </a:prstGeom>
        </p:spPr>
      </p:pic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398" y="956474"/>
            <a:ext cx="3122002" cy="5156458"/>
          </a:xfrm>
        </p:spPr>
        <p:txBody>
          <a:bodyPr/>
          <a:lstStyle/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/>
              <a:t>Kein Anzeichen auf anomale </a:t>
            </a:r>
            <a:r>
              <a:rPr lang="de-DE" dirty="0" smtClean="0"/>
              <a:t>trilineare Kopplungen in allen bisherigen Analysen</a:t>
            </a:r>
            <a:endParaRPr lang="de-DE" dirty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endParaRPr lang="de-DE" dirty="0" smtClean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Sensitivität inzwischen teilweise auf LEP-Niveau (modellabhängig)</a:t>
            </a:r>
          </a:p>
        </p:txBody>
      </p:sp>
    </p:spTree>
    <p:extLst>
      <p:ext uri="{BB962C8B-B14F-4D97-AF65-F5344CB8AC3E}">
        <p14:creationId xmlns:p14="http://schemas.microsoft.com/office/powerpoint/2010/main" val="288122240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78400" y="22836"/>
            <a:ext cx="7414600" cy="706467"/>
          </a:xfrm>
        </p:spPr>
        <p:txBody>
          <a:bodyPr/>
          <a:lstStyle/>
          <a:p>
            <a:r>
              <a:rPr lang="de-DE" sz="3600" dirty="0"/>
              <a:t>Elektroschwache </a:t>
            </a:r>
            <a:r>
              <a:rPr lang="de-DE" sz="3600" dirty="0" smtClean="0"/>
              <a:t>Präzisionsmessungen</a:t>
            </a:r>
            <a:endParaRPr lang="de-DE" sz="3600" dirty="0"/>
          </a:p>
          <a:p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9906000" cy="558799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68536"/>
            <a:ext cx="9906000" cy="389468"/>
          </a:xfrm>
          <a:prstGeom prst="rect">
            <a:avLst/>
          </a:prstGeom>
          <a:solidFill>
            <a:srgbClr val="C1092D">
              <a:alpha val="5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68536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BFBFBF"/>
                </a:solidFill>
              </a:rPr>
              <a:t>Elektroschwacher Sektor  |  </a:t>
            </a:r>
            <a:r>
              <a:rPr lang="de-DE" dirty="0" err="1" smtClean="0">
                <a:solidFill>
                  <a:srgbClr val="BFBFBF"/>
                </a:solidFill>
              </a:rPr>
              <a:t>Boson</a:t>
            </a:r>
            <a:r>
              <a:rPr lang="de-DE" dirty="0">
                <a:solidFill>
                  <a:srgbClr val="BFBFBF"/>
                </a:solidFill>
              </a:rPr>
              <a:t>-</a:t>
            </a:r>
            <a:r>
              <a:rPr lang="de-DE" dirty="0" smtClean="0">
                <a:solidFill>
                  <a:srgbClr val="BFBFBF"/>
                </a:solidFill>
              </a:rPr>
              <a:t>Paarproduktion  </a:t>
            </a:r>
            <a:r>
              <a:rPr lang="de-DE" dirty="0" smtClean="0">
                <a:solidFill>
                  <a:srgbClr val="FFFFFF"/>
                </a:solidFill>
              </a:rPr>
              <a:t>|  Präzisionsmessungen  |  </a:t>
            </a:r>
            <a:r>
              <a:rPr lang="de-DE" dirty="0" smtClean="0">
                <a:solidFill>
                  <a:srgbClr val="BFBFBF"/>
                </a:solidFill>
              </a:rPr>
              <a:t>Konsistenztests</a:t>
            </a:r>
            <a:endParaRPr lang="de-DE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39026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 smtClean="0"/>
              <a:t>Elektroschwacher</a:t>
            </a:r>
            <a:r>
              <a:rPr lang="en-US" dirty="0" smtClean="0"/>
              <a:t> </a:t>
            </a:r>
            <a:r>
              <a:rPr lang="en-US" dirty="0" err="1" smtClean="0"/>
              <a:t>Sektor</a:t>
            </a:r>
            <a:r>
              <a:rPr lang="en-US" dirty="0" smtClean="0"/>
              <a:t> des </a:t>
            </a:r>
            <a:r>
              <a:rPr lang="en-US" dirty="0" err="1" smtClean="0"/>
              <a:t>Standardmodells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171" y="960966"/>
            <a:ext cx="1343411" cy="15451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4071" y="960965"/>
            <a:ext cx="1277923" cy="15451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9171" y="960965"/>
            <a:ext cx="1383144" cy="15451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7401" y="960965"/>
            <a:ext cx="1201103" cy="15451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21272" y="960965"/>
            <a:ext cx="1198627" cy="15451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5363" y="960966"/>
            <a:ext cx="1224594" cy="15451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7950" y="960966"/>
            <a:ext cx="1182721" cy="1545168"/>
          </a:xfrm>
          <a:prstGeom prst="rect">
            <a:avLst/>
          </a:prstGeom>
        </p:spPr>
      </p:pic>
      <p:sp>
        <p:nvSpPr>
          <p:cNvPr id="1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399" y="2777062"/>
            <a:ext cx="5052401" cy="3454403"/>
          </a:xfrm>
        </p:spPr>
        <p:txBody>
          <a:bodyPr/>
          <a:lstStyle/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Vereinheitlichung der elektro-magnetischen U(1) und schwachen Kraft SU(2)</a:t>
            </a:r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endParaRPr lang="de-DE" dirty="0" smtClean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Fünf Präzisions</a:t>
            </a:r>
            <a:r>
              <a:rPr lang="de-DE" dirty="0"/>
              <a:t>-</a:t>
            </a:r>
            <a:r>
              <a:rPr lang="de-DE" dirty="0" smtClean="0"/>
              <a:t>Observablen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m</a:t>
            </a:r>
            <a:r>
              <a:rPr lang="de-DE" baseline="-25000" dirty="0" smtClean="0"/>
              <a:t>W</a:t>
            </a:r>
            <a:r>
              <a:rPr lang="de-DE" dirty="0" smtClean="0"/>
              <a:t>, </a:t>
            </a:r>
            <a:r>
              <a:rPr lang="de-DE" dirty="0" err="1" smtClean="0"/>
              <a:t>m</a:t>
            </a:r>
            <a:r>
              <a:rPr lang="de-DE" baseline="-25000" dirty="0" err="1" smtClean="0"/>
              <a:t>Z</a:t>
            </a:r>
            <a:r>
              <a:rPr lang="de-DE" dirty="0" smtClean="0"/>
              <a:t>, α</a:t>
            </a:r>
            <a:r>
              <a:rPr lang="de-DE" baseline="-25000" dirty="0" err="1" smtClean="0"/>
              <a:t>em</a:t>
            </a:r>
            <a:r>
              <a:rPr lang="de-DE" dirty="0" smtClean="0"/>
              <a:t>, G</a:t>
            </a:r>
            <a:r>
              <a:rPr lang="de-DE" baseline="-25000" dirty="0" smtClean="0"/>
              <a:t>F</a:t>
            </a:r>
            <a:r>
              <a:rPr lang="de-DE" dirty="0" smtClean="0"/>
              <a:t>, sin</a:t>
            </a:r>
            <a:r>
              <a:rPr lang="de-DE" baseline="30000" dirty="0" smtClean="0"/>
              <a:t>2</a:t>
            </a:r>
            <a:r>
              <a:rPr lang="de-DE" dirty="0" smtClean="0"/>
              <a:t>θ</a:t>
            </a:r>
            <a:r>
              <a:rPr lang="de-DE" baseline="-25000" dirty="0" smtClean="0"/>
              <a:t>W</a:t>
            </a:r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endParaRPr lang="de-DE" dirty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Higgs-Mechanismus</a:t>
            </a:r>
          </a:p>
        </p:txBody>
      </p:sp>
      <p:sp>
        <p:nvSpPr>
          <p:cNvPr id="12" name="Text Placeholder 1"/>
          <p:cNvSpPr txBox="1">
            <a:spLocks/>
          </p:cNvSpPr>
          <p:nvPr/>
        </p:nvSpPr>
        <p:spPr bwMode="auto">
          <a:xfrm>
            <a:off x="5130800" y="2777062"/>
            <a:ext cx="5052401" cy="3454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360363" indent="-1841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b="1" dirty="0" smtClean="0"/>
              <a:t>Zwei</a:t>
            </a:r>
            <a:r>
              <a:rPr lang="de-DE" dirty="0" smtClean="0"/>
              <a:t> Relationen und </a:t>
            </a:r>
            <a:r>
              <a:rPr lang="de-DE" b="1" dirty="0" smtClean="0"/>
              <a:t>drei</a:t>
            </a:r>
            <a:r>
              <a:rPr lang="de-DE" dirty="0" smtClean="0"/>
              <a:t> unabhängige Parameter</a:t>
            </a:r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29747833"/>
              </p:ext>
            </p:extLst>
          </p:nvPr>
        </p:nvGraphicFramePr>
        <p:xfrm>
          <a:off x="5587429" y="3590397"/>
          <a:ext cx="3268704" cy="21013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7" name="Equation" r:id="rId10" imgW="1600200" imgH="1028700" progId="Equation.3">
                  <p:embed/>
                </p:oleObj>
              </mc:Choice>
              <mc:Fallback>
                <p:oleObj name="Equation" r:id="rId10" imgW="1600200" imgH="1028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5587429" y="3590397"/>
                        <a:ext cx="3268704" cy="210131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47213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399" y="39769"/>
            <a:ext cx="9206712" cy="706467"/>
          </a:xfrm>
        </p:spPr>
        <p:txBody>
          <a:bodyPr/>
          <a:lstStyle/>
          <a:p>
            <a:r>
              <a:rPr lang="en-US" dirty="0" err="1" smtClean="0"/>
              <a:t>Warum</a:t>
            </a:r>
            <a:r>
              <a:rPr lang="en-US" dirty="0" smtClean="0"/>
              <a:t> </a:t>
            </a:r>
            <a:r>
              <a:rPr lang="en-US" dirty="0" err="1" smtClean="0"/>
              <a:t>Präzisionsmessungen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399" y="982134"/>
            <a:ext cx="4290401" cy="5080000"/>
          </a:xfrm>
        </p:spPr>
        <p:txBody>
          <a:bodyPr/>
          <a:lstStyle/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Strahlungskorrekturen auf die W-Massen</a:t>
            </a:r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endParaRPr lang="de-DE" dirty="0" smtClean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endParaRPr lang="de-DE" dirty="0"/>
          </a:p>
          <a:p>
            <a:pPr>
              <a:buClr>
                <a:srgbClr val="C1092D"/>
              </a:buClr>
            </a:pPr>
            <a:endParaRPr lang="de-DE" dirty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err="1" smtClean="0"/>
              <a:t>Δr</a:t>
            </a:r>
            <a:r>
              <a:rPr lang="de-DE" dirty="0" smtClean="0"/>
              <a:t> hat Größenordnung 3%</a:t>
            </a:r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endParaRPr lang="de-DE" dirty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endParaRPr lang="de-DE" dirty="0" smtClean="0"/>
          </a:p>
          <a:p>
            <a:pPr>
              <a:buClr>
                <a:srgbClr val="C1092D"/>
              </a:buClr>
            </a:pPr>
            <a:endParaRPr lang="de-DE" dirty="0"/>
          </a:p>
          <a:p>
            <a:pPr marL="342900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Bisher: Indirekte Bestimmung der SM-Higgs-</a:t>
            </a:r>
            <a:r>
              <a:rPr lang="de-DE" dirty="0" err="1" smtClean="0"/>
              <a:t>Boson</a:t>
            </a:r>
            <a:r>
              <a:rPr lang="de-DE" dirty="0"/>
              <a:t>-</a:t>
            </a:r>
            <a:r>
              <a:rPr lang="de-DE" dirty="0" smtClean="0"/>
              <a:t>Masse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1375734"/>
              </p:ext>
            </p:extLst>
          </p:nvPr>
        </p:nvGraphicFramePr>
        <p:xfrm>
          <a:off x="542927" y="1878012"/>
          <a:ext cx="3639608" cy="8856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4" name="Equation" r:id="rId3" imgW="1981200" imgH="482600" progId="Equation.3">
                  <p:embed/>
                </p:oleObj>
              </mc:Choice>
              <mc:Fallback>
                <p:oleObj name="Equation" r:id="rId3" imgW="1981200" imgH="482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42927" y="1878012"/>
                        <a:ext cx="3639608" cy="8856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927" y="3454958"/>
            <a:ext cx="3825873" cy="10377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8800" y="982134"/>
            <a:ext cx="5221472" cy="4809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66755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399" y="39769"/>
            <a:ext cx="9206712" cy="706467"/>
          </a:xfrm>
        </p:spPr>
        <p:txBody>
          <a:bodyPr/>
          <a:lstStyle/>
          <a:p>
            <a:r>
              <a:rPr lang="en-US" dirty="0" err="1" smtClean="0"/>
              <a:t>Warum</a:t>
            </a:r>
            <a:r>
              <a:rPr lang="en-US" dirty="0" smtClean="0"/>
              <a:t> </a:t>
            </a:r>
            <a:r>
              <a:rPr lang="en-US" dirty="0" err="1" smtClean="0"/>
              <a:t>Präzisionsmessungen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399" y="982134"/>
            <a:ext cx="4290401" cy="5080000"/>
          </a:xfrm>
        </p:spPr>
        <p:txBody>
          <a:bodyPr/>
          <a:lstStyle/>
          <a:p>
            <a:pPr marL="342900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b="1" dirty="0" smtClean="0"/>
              <a:t>Neue Ära der Präzisions-messungen nach Entdeckung eines SM-Higgs-Kandidaten</a:t>
            </a:r>
          </a:p>
          <a:p>
            <a:pPr marL="342900" lvl="1" indent="-342900">
              <a:buClr>
                <a:srgbClr val="C1092D"/>
              </a:buClr>
              <a:buFont typeface="Wingdings" charset="2"/>
              <a:buChar char="§"/>
            </a:pPr>
            <a:endParaRPr lang="de-DE" dirty="0"/>
          </a:p>
          <a:p>
            <a:pPr marL="342900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Ist der neue Teilchen verträglich mit den SM- Vorhersagen?</a:t>
            </a:r>
          </a:p>
          <a:p>
            <a:pPr marL="342900" lvl="1" indent="-342900">
              <a:buClr>
                <a:srgbClr val="C1092D"/>
              </a:buClr>
              <a:buFont typeface="Wingdings" charset="2"/>
              <a:buChar char="§"/>
            </a:pPr>
            <a:endParaRPr lang="de-DE" dirty="0"/>
          </a:p>
          <a:p>
            <a:pPr marL="342900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Können andere Theorien favorisiert oder ausgeschlossen werden?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6160" y="948268"/>
            <a:ext cx="5122505" cy="4842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89211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399" y="39769"/>
            <a:ext cx="9206712" cy="706467"/>
          </a:xfrm>
        </p:spPr>
        <p:txBody>
          <a:bodyPr/>
          <a:lstStyle/>
          <a:p>
            <a:r>
              <a:rPr lang="en-US" dirty="0" err="1" smtClean="0"/>
              <a:t>Zur</a:t>
            </a:r>
            <a:r>
              <a:rPr lang="en-US" dirty="0" smtClean="0"/>
              <a:t> </a:t>
            </a:r>
            <a:r>
              <a:rPr lang="en-US" dirty="0" err="1" smtClean="0"/>
              <a:t>Bestimmung</a:t>
            </a:r>
            <a:r>
              <a:rPr lang="en-US" dirty="0" smtClean="0"/>
              <a:t> der Top-Quark-Masse (1/2)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399" y="4859863"/>
            <a:ext cx="5052401" cy="1834287"/>
          </a:xfrm>
        </p:spPr>
        <p:txBody>
          <a:bodyPr/>
          <a:lstStyle/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Top-Paar-Produktion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en-US" dirty="0" smtClean="0"/>
              <a:t>“S</a:t>
            </a:r>
            <a:r>
              <a:rPr lang="de-DE" dirty="0" err="1" smtClean="0"/>
              <a:t>emi-leptonischer</a:t>
            </a:r>
            <a:r>
              <a:rPr lang="de-DE" dirty="0" smtClean="0"/>
              <a:t>“ Zerfallskanal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en-US" dirty="0" smtClean="0"/>
              <a:t>“L</a:t>
            </a:r>
            <a:r>
              <a:rPr lang="de-DE" dirty="0" err="1" smtClean="0"/>
              <a:t>eptonischer</a:t>
            </a:r>
            <a:r>
              <a:rPr lang="de-DE" dirty="0" smtClean="0"/>
              <a:t>“ Zerfallskanal</a:t>
            </a:r>
          </a:p>
        </p:txBody>
      </p:sp>
      <p:sp>
        <p:nvSpPr>
          <p:cNvPr id="7" name="Text Placeholder 1"/>
          <p:cNvSpPr txBox="1">
            <a:spLocks/>
          </p:cNvSpPr>
          <p:nvPr/>
        </p:nvSpPr>
        <p:spPr bwMode="auto">
          <a:xfrm>
            <a:off x="4938995" y="4857798"/>
            <a:ext cx="4509804" cy="1119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360363" indent="-1841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Massenrekonstruktion durch invariante Masse von drei Jets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3995" y="956474"/>
            <a:ext cx="4232778" cy="320886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7412" y="956474"/>
            <a:ext cx="4871387" cy="3784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80753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399" y="39769"/>
            <a:ext cx="9206712" cy="706467"/>
          </a:xfrm>
        </p:spPr>
        <p:txBody>
          <a:bodyPr/>
          <a:lstStyle/>
          <a:p>
            <a:r>
              <a:rPr lang="en-US" dirty="0" err="1" smtClean="0"/>
              <a:t>Zur</a:t>
            </a:r>
            <a:r>
              <a:rPr lang="en-US" dirty="0" smtClean="0"/>
              <a:t> </a:t>
            </a:r>
            <a:r>
              <a:rPr lang="en-US" dirty="0" err="1" smtClean="0"/>
              <a:t>Bestimmung</a:t>
            </a:r>
            <a:r>
              <a:rPr lang="en-US" dirty="0" smtClean="0"/>
              <a:t> der Top-Quark-Masse (2/2)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399" y="4842930"/>
            <a:ext cx="5052401" cy="1834287"/>
          </a:xfrm>
        </p:spPr>
        <p:txBody>
          <a:bodyPr/>
          <a:lstStyle/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Kalibration der Jets durch bekannte W-</a:t>
            </a:r>
            <a:r>
              <a:rPr lang="de-DE" dirty="0" err="1" smtClean="0"/>
              <a:t>Boson</a:t>
            </a:r>
            <a:r>
              <a:rPr lang="de-DE" dirty="0"/>
              <a:t>-</a:t>
            </a:r>
            <a:r>
              <a:rPr lang="de-DE" dirty="0" smtClean="0"/>
              <a:t>Masse</a:t>
            </a:r>
          </a:p>
        </p:txBody>
      </p:sp>
      <p:sp>
        <p:nvSpPr>
          <p:cNvPr id="7" name="Text Placeholder 1"/>
          <p:cNvSpPr txBox="1">
            <a:spLocks/>
          </p:cNvSpPr>
          <p:nvPr/>
        </p:nvSpPr>
        <p:spPr bwMode="auto">
          <a:xfrm>
            <a:off x="5079997" y="4857798"/>
            <a:ext cx="4504266" cy="1119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360363" indent="-1841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Anpassung der rekonstruierten Masse für unterschiedliche </a:t>
            </a:r>
            <a:r>
              <a:rPr lang="de-DE" dirty="0" err="1" smtClean="0"/>
              <a:t>m</a:t>
            </a:r>
            <a:r>
              <a:rPr lang="de-DE" baseline="-25000" dirty="0" err="1" smtClean="0"/>
              <a:t>Top</a:t>
            </a:r>
            <a:r>
              <a:rPr lang="de-DE" dirty="0" smtClean="0"/>
              <a:t>(MC) an </a:t>
            </a:r>
            <a:r>
              <a:rPr lang="de-DE" dirty="0"/>
              <a:t>D</a:t>
            </a:r>
            <a:r>
              <a:rPr lang="de-DE" dirty="0" smtClean="0"/>
              <a:t>aten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5007" y="871808"/>
            <a:ext cx="3803969" cy="358165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398" y="1049867"/>
            <a:ext cx="5010479" cy="340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71417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399" y="39769"/>
            <a:ext cx="9206712" cy="706467"/>
          </a:xfrm>
        </p:spPr>
        <p:txBody>
          <a:bodyPr/>
          <a:lstStyle/>
          <a:p>
            <a:r>
              <a:rPr lang="en-US" dirty="0" err="1" smtClean="0"/>
              <a:t>Ergebnisse</a:t>
            </a:r>
            <a:r>
              <a:rPr lang="en-US" dirty="0" smtClean="0"/>
              <a:t> </a:t>
            </a:r>
            <a:r>
              <a:rPr lang="en-US" dirty="0" err="1" smtClean="0"/>
              <a:t>vom</a:t>
            </a:r>
            <a:r>
              <a:rPr lang="en-US" dirty="0" smtClean="0"/>
              <a:t> </a:t>
            </a:r>
            <a:r>
              <a:rPr lang="en-US" dirty="0" err="1" smtClean="0"/>
              <a:t>Tevatron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625" y="990341"/>
            <a:ext cx="6321443" cy="4343658"/>
          </a:xfrm>
          <a:prstGeom prst="rect">
            <a:avLst/>
          </a:prstGeom>
        </p:spPr>
      </p:pic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0645" y="1041139"/>
            <a:ext cx="2534955" cy="5001891"/>
          </a:xfrm>
        </p:spPr>
        <p:txBody>
          <a:bodyPr/>
          <a:lstStyle/>
          <a:p>
            <a:pPr marL="0" lvl="1" indent="0">
              <a:buClr>
                <a:srgbClr val="C1092D"/>
              </a:buClr>
              <a:buNone/>
            </a:pPr>
            <a:r>
              <a:rPr lang="de-DE" dirty="0" smtClean="0"/>
              <a:t>Beste Ergebnisse im </a:t>
            </a:r>
            <a:r>
              <a:rPr lang="de-DE" dirty="0"/>
              <a:t>semi-</a:t>
            </a:r>
            <a:r>
              <a:rPr lang="de-DE" dirty="0" err="1"/>
              <a:t>leptonischen</a:t>
            </a:r>
            <a:r>
              <a:rPr lang="de-DE" dirty="0"/>
              <a:t> </a:t>
            </a:r>
            <a:r>
              <a:rPr lang="de-DE" dirty="0" smtClean="0"/>
              <a:t>Zerfallskanal</a:t>
            </a:r>
          </a:p>
          <a:p>
            <a:pPr marL="342900" lvl="1" indent="-342900">
              <a:buClr>
                <a:srgbClr val="C1092D"/>
              </a:buClr>
            </a:pPr>
            <a:r>
              <a:rPr lang="de-DE" dirty="0"/>
              <a:t>Theoretische Unsicherheiten dominieren</a:t>
            </a:r>
          </a:p>
          <a:p>
            <a:pPr>
              <a:buClr>
                <a:srgbClr val="C1092D"/>
              </a:buClr>
            </a:pPr>
            <a:endParaRPr lang="de-DE" dirty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D0 Experiment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Beste Messung mit Matrix-element- Methode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25758" y="5333999"/>
            <a:ext cx="68463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sz="2200" dirty="0" smtClean="0"/>
              <a:t>CDF-Experiment</a:t>
            </a:r>
            <a:endParaRPr lang="de-DE" sz="2200" dirty="0"/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en-US" sz="2200" dirty="0" err="1" smtClean="0"/>
              <a:t>m</a:t>
            </a:r>
            <a:r>
              <a:rPr lang="en-US" sz="2200" baseline="-25000" dirty="0" err="1" smtClean="0"/>
              <a:t>top</a:t>
            </a:r>
            <a:r>
              <a:rPr lang="en-US" sz="2200" dirty="0" smtClean="0"/>
              <a:t> </a:t>
            </a:r>
            <a:r>
              <a:rPr lang="en-US" sz="2200" dirty="0"/>
              <a:t>= 172.85 ± 0.71 (stat) ± 0.84 (</a:t>
            </a:r>
            <a:r>
              <a:rPr lang="en-US" sz="2200" dirty="0" err="1"/>
              <a:t>syst</a:t>
            </a:r>
            <a:r>
              <a:rPr lang="en-US" sz="2200" dirty="0"/>
              <a:t>) </a:t>
            </a:r>
            <a:r>
              <a:rPr lang="en-US" sz="2200" dirty="0" err="1" smtClean="0"/>
              <a:t>GeV</a:t>
            </a:r>
            <a:endParaRPr lang="de-DE" sz="2200" dirty="0"/>
          </a:p>
        </p:txBody>
      </p:sp>
    </p:spTree>
    <p:extLst>
      <p:ext uri="{BB962C8B-B14F-4D97-AF65-F5344CB8AC3E}">
        <p14:creationId xmlns:p14="http://schemas.microsoft.com/office/powerpoint/2010/main" val="407003345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399" y="39769"/>
            <a:ext cx="9206712" cy="706467"/>
          </a:xfrm>
        </p:spPr>
        <p:txBody>
          <a:bodyPr/>
          <a:lstStyle/>
          <a:p>
            <a:r>
              <a:rPr lang="en-US" dirty="0" err="1" smtClean="0"/>
              <a:t>Ergebnisse</a:t>
            </a:r>
            <a:r>
              <a:rPr lang="en-US" dirty="0" smtClean="0"/>
              <a:t> </a:t>
            </a:r>
            <a:r>
              <a:rPr lang="en-US" dirty="0" err="1" smtClean="0"/>
              <a:t>vom</a:t>
            </a:r>
            <a:r>
              <a:rPr lang="en-US" dirty="0" smtClean="0"/>
              <a:t> LHC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399" y="948266"/>
            <a:ext cx="4527468" cy="303158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794" y="1083733"/>
            <a:ext cx="4297318" cy="2896116"/>
          </a:xfrm>
          <a:prstGeom prst="rect">
            <a:avLst/>
          </a:prstGeom>
        </p:spPr>
      </p:pic>
      <p:sp>
        <p:nvSpPr>
          <p:cNvPr id="9" name="Text Placeholder 1"/>
          <p:cNvSpPr txBox="1">
            <a:spLocks/>
          </p:cNvSpPr>
          <p:nvPr/>
        </p:nvSpPr>
        <p:spPr bwMode="auto">
          <a:xfrm>
            <a:off x="360646" y="4250266"/>
            <a:ext cx="8924466" cy="1758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360363" indent="-1841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Beste aktuelle LHC-Messung von CMS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Systematische Unsicherheit schon unter 1 </a:t>
            </a:r>
            <a:r>
              <a:rPr lang="de-DE" dirty="0" err="1" smtClean="0"/>
              <a:t>GeV</a:t>
            </a:r>
            <a:endParaRPr lang="de-DE" dirty="0" smtClean="0"/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endParaRPr lang="de-DE" dirty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Neue Ergebnisse von beiden Experimenten bald erwartet </a:t>
            </a:r>
          </a:p>
        </p:txBody>
      </p:sp>
    </p:spTree>
    <p:extLst>
      <p:ext uri="{BB962C8B-B14F-4D97-AF65-F5344CB8AC3E}">
        <p14:creationId xmlns:p14="http://schemas.microsoft.com/office/powerpoint/2010/main" val="254802194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399" y="39769"/>
            <a:ext cx="9206712" cy="706467"/>
          </a:xfrm>
        </p:spPr>
        <p:txBody>
          <a:bodyPr/>
          <a:lstStyle/>
          <a:p>
            <a:r>
              <a:rPr lang="en-US" dirty="0" err="1" smtClean="0"/>
              <a:t>Bestimmung</a:t>
            </a:r>
            <a:r>
              <a:rPr lang="en-US" dirty="0" smtClean="0"/>
              <a:t> der Top-Quark-Masse via </a:t>
            </a:r>
            <a:r>
              <a:rPr lang="en-US" dirty="0" err="1" smtClean="0"/>
              <a:t>σ</a:t>
            </a:r>
            <a:r>
              <a:rPr lang="en-US" dirty="0" smtClean="0"/>
              <a:t>(</a:t>
            </a:r>
            <a:r>
              <a:rPr lang="en-US" dirty="0" err="1" smtClean="0"/>
              <a:t>tt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9" name="Text Placeholder 1"/>
          <p:cNvSpPr txBox="1">
            <a:spLocks/>
          </p:cNvSpPr>
          <p:nvPr/>
        </p:nvSpPr>
        <p:spPr bwMode="auto">
          <a:xfrm>
            <a:off x="360647" y="956474"/>
            <a:ext cx="3923486" cy="50018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360363" indent="-1841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Beschriebene </a:t>
            </a:r>
            <a:r>
              <a:rPr lang="de-DE" dirty="0" err="1" smtClean="0"/>
              <a:t>m</a:t>
            </a:r>
            <a:r>
              <a:rPr lang="de-DE" baseline="-25000" dirty="0" err="1" smtClean="0"/>
              <a:t>top</a:t>
            </a:r>
            <a:r>
              <a:rPr lang="de-DE" dirty="0" smtClean="0"/>
              <a:t>-Messungen bestimmen </a:t>
            </a:r>
            <a:r>
              <a:rPr lang="de-DE" dirty="0" err="1" smtClean="0"/>
              <a:t>m</a:t>
            </a:r>
            <a:r>
              <a:rPr lang="de-DE" baseline="-25000" dirty="0" err="1" smtClean="0"/>
              <a:t>top</a:t>
            </a:r>
            <a:r>
              <a:rPr lang="de-DE" dirty="0" smtClean="0"/>
              <a:t>(MC)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Theo. Zusammenhang zwischen </a:t>
            </a:r>
            <a:r>
              <a:rPr lang="de-DE" dirty="0" err="1" smtClean="0"/>
              <a:t>m</a:t>
            </a:r>
            <a:r>
              <a:rPr lang="de-DE" baseline="-25000" dirty="0" err="1" smtClean="0"/>
              <a:t>top</a:t>
            </a:r>
            <a:r>
              <a:rPr lang="de-DE" dirty="0" smtClean="0"/>
              <a:t>(MC) und </a:t>
            </a:r>
            <a:r>
              <a:rPr lang="de-DE" dirty="0" err="1" smtClean="0"/>
              <a:t>m</a:t>
            </a:r>
            <a:r>
              <a:rPr lang="de-DE" baseline="-25000" dirty="0" err="1" smtClean="0"/>
              <a:t>top</a:t>
            </a:r>
            <a:r>
              <a:rPr lang="de-DE" baseline="30000" dirty="0" err="1" smtClean="0"/>
              <a:t>Pole</a:t>
            </a:r>
            <a:r>
              <a:rPr lang="de-DE" dirty="0" smtClean="0"/>
              <a:t> unklar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endParaRPr lang="de-DE" dirty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Alternativer Ansatz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Bestimmt </a:t>
            </a:r>
            <a:r>
              <a:rPr lang="de-DE" dirty="0" err="1" smtClean="0"/>
              <a:t>m</a:t>
            </a:r>
            <a:r>
              <a:rPr lang="de-DE" baseline="-25000" dirty="0" err="1" smtClean="0"/>
              <a:t>top</a:t>
            </a:r>
            <a:r>
              <a:rPr lang="de-DE" baseline="30000" dirty="0" err="1" smtClean="0"/>
              <a:t>Pole</a:t>
            </a:r>
            <a:r>
              <a:rPr lang="de-DE" dirty="0" smtClean="0"/>
              <a:t> mittels Wirkungsquerschnitts-messung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Benötigen NNLO-QCD- Rechnungen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133" y="956473"/>
            <a:ext cx="5401876" cy="5065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084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0647" y="1041139"/>
            <a:ext cx="4109758" cy="5001891"/>
          </a:xfrm>
        </p:spPr>
        <p:txBody>
          <a:bodyPr/>
          <a:lstStyle/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Wahl des </a:t>
            </a:r>
            <a:r>
              <a:rPr lang="de-DE" dirty="0" err="1" smtClean="0"/>
              <a:t>leptonischen</a:t>
            </a:r>
            <a:r>
              <a:rPr lang="de-DE" dirty="0" smtClean="0"/>
              <a:t> </a:t>
            </a:r>
            <a:r>
              <a:rPr lang="de-DE" dirty="0" err="1" smtClean="0"/>
              <a:t>Zerfallkanals</a:t>
            </a:r>
            <a:r>
              <a:rPr lang="de-DE" dirty="0" smtClean="0"/>
              <a:t> wegen kleinen Untergrunds</a:t>
            </a:r>
          </a:p>
          <a:p>
            <a:pPr>
              <a:buClr>
                <a:srgbClr val="C1092D"/>
              </a:buClr>
            </a:pPr>
            <a:endParaRPr lang="de-DE" dirty="0" smtClean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Direkte Massen-rekonstruktion nicht möglich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Neutrino im Endzustand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endParaRPr lang="de-DE" dirty="0" smtClean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Suche nach Observablen die sensitiv auf m</a:t>
            </a:r>
            <a:r>
              <a:rPr lang="de-DE" baseline="-25000" dirty="0" smtClean="0"/>
              <a:t>W</a:t>
            </a:r>
            <a:r>
              <a:rPr lang="de-DE" dirty="0" smtClean="0"/>
              <a:t> sind</a:t>
            </a:r>
          </a:p>
          <a:p>
            <a:pPr>
              <a:buClr>
                <a:srgbClr val="C1092D"/>
              </a:buClr>
            </a:pP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399" y="39769"/>
            <a:ext cx="9206712" cy="706467"/>
          </a:xfrm>
        </p:spPr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bestimmt</a:t>
            </a:r>
            <a:r>
              <a:rPr lang="en-US" dirty="0" smtClean="0"/>
              <a:t> man die W-Boson-Masse? (1/</a:t>
            </a:r>
            <a:r>
              <a:rPr lang="en-US" dirty="0"/>
              <a:t>3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0405" y="847833"/>
            <a:ext cx="5008032" cy="5241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1583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0647" y="956474"/>
            <a:ext cx="4289076" cy="5001891"/>
          </a:xfrm>
        </p:spPr>
        <p:txBody>
          <a:bodyPr/>
          <a:lstStyle/>
          <a:p>
            <a:r>
              <a:rPr lang="de-DE" dirty="0" smtClean="0"/>
              <a:t>Anpassung von drei Verteilungen in Abhängigkeit von m</a:t>
            </a:r>
            <a:r>
              <a:rPr lang="de-DE" baseline="-25000" dirty="0" smtClean="0"/>
              <a:t>W</a:t>
            </a:r>
            <a:r>
              <a:rPr lang="de-DE" dirty="0" smtClean="0"/>
              <a:t> und Γ</a:t>
            </a:r>
            <a:r>
              <a:rPr lang="de-DE" baseline="-25000" dirty="0" smtClean="0"/>
              <a:t>W</a:t>
            </a:r>
          </a:p>
          <a:p>
            <a:endParaRPr lang="de-DE" dirty="0" smtClean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Transversale Masse </a:t>
            </a:r>
            <a:r>
              <a:rPr lang="de-DE" dirty="0" err="1" smtClean="0"/>
              <a:t>m</a:t>
            </a:r>
            <a:r>
              <a:rPr lang="de-DE" baseline="-25000" dirty="0" err="1" smtClean="0"/>
              <a:t>T</a:t>
            </a:r>
            <a:r>
              <a:rPr lang="de-DE" dirty="0" smtClean="0"/>
              <a:t>(W)</a:t>
            </a:r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Transversaler Impuls der </a:t>
            </a:r>
            <a:r>
              <a:rPr lang="de-DE" dirty="0" err="1" smtClean="0"/>
              <a:t>Leptonen</a:t>
            </a:r>
            <a:r>
              <a:rPr lang="de-DE" dirty="0" smtClean="0"/>
              <a:t> </a:t>
            </a:r>
            <a:r>
              <a:rPr lang="de-DE" dirty="0" err="1" smtClean="0"/>
              <a:t>p</a:t>
            </a:r>
            <a:r>
              <a:rPr lang="de-DE" baseline="-25000" dirty="0" err="1" smtClean="0"/>
              <a:t>T</a:t>
            </a:r>
            <a:r>
              <a:rPr lang="de-DE" dirty="0" smtClean="0"/>
              <a:t>(l)</a:t>
            </a:r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Fehlende transversale Energie </a:t>
            </a:r>
            <a:r>
              <a:rPr lang="en-US" dirty="0" err="1" smtClean="0"/>
              <a:t>E</a:t>
            </a:r>
            <a:r>
              <a:rPr lang="en-US" baseline="-25000" dirty="0" err="1" smtClean="0"/>
              <a:t>T</a:t>
            </a:r>
            <a:r>
              <a:rPr lang="en-US" baseline="30000" dirty="0" err="1" smtClean="0"/>
              <a:t>Miss</a:t>
            </a:r>
            <a:endParaRPr lang="de-DE" baseline="30000" dirty="0" smtClean="0"/>
          </a:p>
          <a:p>
            <a:pPr marL="342900" indent="-342900">
              <a:buFont typeface="Arial"/>
              <a:buChar char="•"/>
            </a:pPr>
            <a:endParaRPr lang="de-DE" dirty="0" smtClean="0"/>
          </a:p>
          <a:p>
            <a:r>
              <a:rPr lang="de-DE" dirty="0" smtClean="0"/>
              <a:t>Kombination der Ergebnisse</a:t>
            </a:r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Elektronen &amp; Myonen</a:t>
            </a:r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Korrelationen von 70-80%</a:t>
            </a:r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399" y="39769"/>
            <a:ext cx="9206712" cy="706467"/>
          </a:xfrm>
        </p:spPr>
        <p:txBody>
          <a:bodyPr/>
          <a:lstStyle/>
          <a:p>
            <a:r>
              <a:rPr lang="en-US" dirty="0" err="1" smtClean="0"/>
              <a:t>Wie</a:t>
            </a:r>
            <a:r>
              <a:rPr lang="en-US" dirty="0" smtClean="0"/>
              <a:t> </a:t>
            </a:r>
            <a:r>
              <a:rPr lang="en-US" dirty="0" err="1" smtClean="0"/>
              <a:t>bestimmt</a:t>
            </a:r>
            <a:r>
              <a:rPr lang="en-US" dirty="0" smtClean="0"/>
              <a:t> man die W-Boson-Masse? (2/3)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323" y="956474"/>
            <a:ext cx="3613744" cy="26246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2524" y="3361409"/>
            <a:ext cx="3654543" cy="2664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39103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Genaues theoretisches Verständnis der Verteilungen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Viele “Hilfs”-Messungen 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(Vortrag von J. </a:t>
            </a:r>
            <a:r>
              <a:rPr lang="de-DE" sz="1800" dirty="0" err="1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Katzy</a:t>
            </a:r>
            <a:r>
              <a:rPr lang="de-DE" sz="18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endParaRPr lang="de-DE" dirty="0" smtClean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Kalibration der Spurdetektoren und Kalorimeter durch bekannte Resonanzen</a:t>
            </a:r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endParaRPr lang="de-DE" dirty="0" smtClean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Essentiell: Verständnis von </a:t>
            </a:r>
            <a:r>
              <a:rPr lang="de-DE" dirty="0" err="1" smtClean="0"/>
              <a:t>hadronischer</a:t>
            </a:r>
            <a:r>
              <a:rPr lang="de-DE" dirty="0" smtClean="0"/>
              <a:t> Aktivität für </a:t>
            </a:r>
            <a:r>
              <a:rPr lang="de-DE" dirty="0" err="1" smtClean="0"/>
              <a:t>E</a:t>
            </a:r>
            <a:r>
              <a:rPr lang="de-DE" baseline="-25000" dirty="0" err="1" smtClean="0"/>
              <a:t>T</a:t>
            </a:r>
            <a:r>
              <a:rPr lang="de-DE" baseline="30000" dirty="0" err="1" smtClean="0"/>
              <a:t>Miss</a:t>
            </a:r>
            <a:endParaRPr lang="de-DE" baseline="30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399" y="39769"/>
            <a:ext cx="9206712" cy="706467"/>
          </a:xfrm>
        </p:spPr>
        <p:txBody>
          <a:bodyPr/>
          <a:lstStyle/>
          <a:p>
            <a:r>
              <a:rPr lang="en-US" dirty="0" err="1"/>
              <a:t>Wie</a:t>
            </a:r>
            <a:r>
              <a:rPr lang="en-US" dirty="0"/>
              <a:t> </a:t>
            </a:r>
            <a:r>
              <a:rPr lang="en-US" dirty="0" err="1"/>
              <a:t>bestimmt</a:t>
            </a:r>
            <a:r>
              <a:rPr lang="en-US" dirty="0"/>
              <a:t> man die W-</a:t>
            </a:r>
            <a:r>
              <a:rPr lang="en-US" dirty="0" smtClean="0"/>
              <a:t>Boson-Masse</a:t>
            </a:r>
            <a:r>
              <a:rPr lang="en-US" dirty="0"/>
              <a:t>? </a:t>
            </a:r>
            <a:r>
              <a:rPr lang="en-US" dirty="0" smtClean="0"/>
              <a:t>(3/3)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4450" y="1010374"/>
            <a:ext cx="4465459" cy="406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4205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 smtClean="0"/>
              <a:t>Eichstruktur</a:t>
            </a:r>
            <a:r>
              <a:rPr lang="en-US" dirty="0" smtClean="0"/>
              <a:t> und </a:t>
            </a:r>
            <a:r>
              <a:rPr lang="en-US" dirty="0" err="1" smtClean="0"/>
              <a:t>Schleifenkorrekturen</a:t>
            </a:r>
            <a:endParaRPr lang="en-US" dirty="0"/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399" y="948268"/>
            <a:ext cx="5052401" cy="5283198"/>
          </a:xfrm>
        </p:spPr>
        <p:txBody>
          <a:bodyPr/>
          <a:lstStyle/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U(1)</a:t>
            </a:r>
            <a:r>
              <a:rPr lang="de-DE" dirty="0" err="1" smtClean="0"/>
              <a:t>xSU</a:t>
            </a:r>
            <a:r>
              <a:rPr lang="de-DE" dirty="0" smtClean="0"/>
              <a:t>(2)-Struktur erlaubt trilineare Eichkopplungen</a:t>
            </a:r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endParaRPr lang="de-DE" dirty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Schleifenkorrekturen beeinflussen Propagatoren und </a:t>
            </a:r>
            <a:r>
              <a:rPr lang="de-DE" dirty="0" err="1" smtClean="0"/>
              <a:t>Vertizes</a:t>
            </a:r>
            <a:r>
              <a:rPr lang="de-DE" dirty="0" smtClean="0"/>
              <a:t> 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Vorhersage der Observablen hängt z.B. von </a:t>
            </a:r>
            <a:r>
              <a:rPr lang="de-DE" dirty="0" err="1" smtClean="0"/>
              <a:t>m</a:t>
            </a:r>
            <a:r>
              <a:rPr lang="de-DE" baseline="-25000" dirty="0" err="1" smtClean="0"/>
              <a:t>H</a:t>
            </a:r>
            <a:r>
              <a:rPr lang="de-DE" dirty="0" smtClean="0"/>
              <a:t> und </a:t>
            </a:r>
            <a:r>
              <a:rPr lang="de-DE" dirty="0" err="1" smtClean="0"/>
              <a:t>m</a:t>
            </a:r>
            <a:r>
              <a:rPr lang="de-DE" baseline="-25000" dirty="0" err="1" smtClean="0"/>
              <a:t>top</a:t>
            </a:r>
            <a:r>
              <a:rPr lang="de-DE" dirty="0" smtClean="0"/>
              <a:t> ab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endParaRPr lang="de-DE" dirty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Präzisionsmessungen erlauben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Tests des elektroschwachen Sektors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Indirekte Bestimmung von Observablen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6834" y="948268"/>
            <a:ext cx="1799166" cy="16635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2" y="2578098"/>
            <a:ext cx="3183466" cy="176582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63605" y="4292600"/>
            <a:ext cx="3434393" cy="1889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9259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399" y="39769"/>
            <a:ext cx="9206712" cy="706467"/>
          </a:xfrm>
        </p:spPr>
        <p:txBody>
          <a:bodyPr/>
          <a:lstStyle/>
          <a:p>
            <a:r>
              <a:rPr lang="en-US" dirty="0" err="1" smtClean="0"/>
              <a:t>Ergebnisse</a:t>
            </a:r>
            <a:r>
              <a:rPr lang="en-US" dirty="0" smtClean="0"/>
              <a:t> der CDF-</a:t>
            </a:r>
            <a:r>
              <a:rPr lang="en-US" dirty="0" err="1" smtClean="0"/>
              <a:t>Analyse</a:t>
            </a:r>
            <a:endParaRPr lang="en-US" dirty="0"/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0647" y="956474"/>
            <a:ext cx="4509804" cy="5001891"/>
          </a:xfrm>
        </p:spPr>
        <p:txBody>
          <a:bodyPr/>
          <a:lstStyle/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Analyse von allen sechs Verteilungen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en-US" b="1" dirty="0" err="1" smtClean="0"/>
              <a:t>m</a:t>
            </a:r>
            <a:r>
              <a:rPr lang="en-US" b="1" baseline="-25000" dirty="0" err="1" smtClean="0"/>
              <a:t>W</a:t>
            </a:r>
            <a:r>
              <a:rPr lang="en-US" b="1" dirty="0" smtClean="0"/>
              <a:t> = 80387±19 MeV </a:t>
            </a:r>
            <a:endParaRPr lang="de-DE" b="1" dirty="0" smtClean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endParaRPr lang="de-DE" dirty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Genauste Messung in der </a:t>
            </a:r>
            <a:r>
              <a:rPr lang="de-DE" dirty="0" err="1" smtClean="0"/>
              <a:t>m</a:t>
            </a:r>
            <a:r>
              <a:rPr lang="de-DE" baseline="-25000" dirty="0" err="1" smtClean="0"/>
              <a:t>T</a:t>
            </a:r>
            <a:r>
              <a:rPr lang="de-DE" dirty="0" smtClean="0"/>
              <a:t>-Verteilung</a:t>
            </a:r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endParaRPr lang="de-DE" dirty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Dom. syst. Unsicherheiten: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Energieskala der </a:t>
            </a:r>
            <a:r>
              <a:rPr lang="de-DE" dirty="0" err="1" smtClean="0"/>
              <a:t>Leptonen</a:t>
            </a:r>
            <a:endParaRPr lang="de-DE" dirty="0" smtClean="0"/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err="1" smtClean="0"/>
              <a:t>Partondichte</a:t>
            </a:r>
            <a:r>
              <a:rPr lang="de-DE" dirty="0"/>
              <a:t>-</a:t>
            </a:r>
            <a:r>
              <a:rPr lang="de-DE" dirty="0" smtClean="0"/>
              <a:t>Funktionen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endParaRPr lang="de-DE" dirty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Syst. Unsicherheiten skalieren mit Anzahl der Z-Bosonen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934" y="898633"/>
            <a:ext cx="4177333" cy="27948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6935" y="3403599"/>
            <a:ext cx="4126533" cy="2777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5898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399" y="39769"/>
            <a:ext cx="9206712" cy="706467"/>
          </a:xfrm>
        </p:spPr>
        <p:txBody>
          <a:bodyPr/>
          <a:lstStyle/>
          <a:p>
            <a:r>
              <a:rPr lang="en-US" dirty="0" err="1" smtClean="0"/>
              <a:t>Ergebnisse</a:t>
            </a:r>
            <a:r>
              <a:rPr lang="en-US" dirty="0" smtClean="0"/>
              <a:t> der D0-Analyse</a:t>
            </a:r>
            <a:endParaRPr lang="en-US" dirty="0"/>
          </a:p>
        </p:txBody>
      </p:sp>
      <p:sp>
        <p:nvSpPr>
          <p:cNvPr id="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399" y="4137685"/>
            <a:ext cx="5052401" cy="1834287"/>
          </a:xfrm>
        </p:spPr>
        <p:txBody>
          <a:bodyPr/>
          <a:lstStyle/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Analyse nur im Elektron-</a:t>
            </a:r>
            <a:r>
              <a:rPr lang="de-DE" dirty="0"/>
              <a:t>E</a:t>
            </a:r>
            <a:r>
              <a:rPr lang="de-DE" dirty="0" smtClean="0"/>
              <a:t>ndzustand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en-US" b="1" dirty="0" err="1" smtClean="0"/>
              <a:t>m</a:t>
            </a:r>
            <a:r>
              <a:rPr lang="en-US" b="1" baseline="-25000" dirty="0" err="1" smtClean="0"/>
              <a:t>W</a:t>
            </a:r>
            <a:r>
              <a:rPr lang="en-US" b="1" dirty="0" smtClean="0"/>
              <a:t> = 80375±23 MeV </a:t>
            </a:r>
            <a:endParaRPr lang="de-DE" dirty="0" smtClean="0"/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Doppelte Statistik i.V. zu CDF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Ähnliche Systematiken</a:t>
            </a:r>
          </a:p>
        </p:txBody>
      </p:sp>
      <p:sp>
        <p:nvSpPr>
          <p:cNvPr id="7" name="Text Placeholder 1"/>
          <p:cNvSpPr txBox="1">
            <a:spLocks/>
          </p:cNvSpPr>
          <p:nvPr/>
        </p:nvSpPr>
        <p:spPr bwMode="auto">
          <a:xfrm>
            <a:off x="5232398" y="4160105"/>
            <a:ext cx="4509804" cy="1887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360363" indent="-1841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Mögliche Verbesserung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Analyse von Elektronen im Vorwärtsbereich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" y="922867"/>
            <a:ext cx="9465734" cy="2813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13074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399" y="39769"/>
            <a:ext cx="9206712" cy="706467"/>
          </a:xfrm>
        </p:spPr>
        <p:txBody>
          <a:bodyPr/>
          <a:lstStyle/>
          <a:p>
            <a:r>
              <a:rPr lang="en-US" dirty="0" err="1" smtClean="0"/>
              <a:t>Zusammenfassung</a:t>
            </a:r>
            <a:r>
              <a:rPr lang="en-US" dirty="0" smtClean="0"/>
              <a:t> der W-Boson-Masse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269" y="956474"/>
            <a:ext cx="3877734" cy="3663745"/>
          </a:xfrm>
          <a:prstGeom prst="rect">
            <a:avLst/>
          </a:prstGeom>
        </p:spPr>
      </p:pic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399" y="4745766"/>
            <a:ext cx="3985604" cy="1226206"/>
          </a:xfrm>
        </p:spPr>
        <p:txBody>
          <a:bodyPr/>
          <a:lstStyle/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err="1" smtClean="0"/>
              <a:t>Δm</a:t>
            </a:r>
            <a:r>
              <a:rPr lang="de-DE" baseline="-25000" dirty="0" err="1" smtClean="0"/>
              <a:t>W</a:t>
            </a:r>
            <a:r>
              <a:rPr lang="de-DE" dirty="0" smtClean="0"/>
              <a:t> </a:t>
            </a:r>
            <a:r>
              <a:rPr lang="de-DE">
                <a:latin typeface="ＭＳ ゴシック"/>
                <a:ea typeface="ＭＳ ゴシック"/>
                <a:cs typeface="ＭＳ ゴシック"/>
              </a:rPr>
              <a:t>=</a:t>
            </a:r>
            <a:r>
              <a:rPr lang="de-DE" smtClean="0">
                <a:latin typeface="ＭＳ ゴシック"/>
                <a:ea typeface="ＭＳ ゴシック"/>
                <a:cs typeface="ＭＳ ゴシック"/>
              </a:rPr>
              <a:t> </a:t>
            </a:r>
            <a:r>
              <a:rPr lang="de-DE" smtClean="0"/>
              <a:t>15 </a:t>
            </a:r>
            <a:r>
              <a:rPr lang="de-DE" dirty="0" err="1" smtClean="0"/>
              <a:t>MeV</a:t>
            </a:r>
            <a:endParaRPr lang="de-DE" dirty="0" smtClean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Genauigkeit inzwischen besser als 0.02%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4003" y="956474"/>
            <a:ext cx="5367089" cy="5058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20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399" y="39769"/>
            <a:ext cx="9206712" cy="706467"/>
          </a:xfrm>
        </p:spPr>
        <p:txBody>
          <a:bodyPr/>
          <a:lstStyle/>
          <a:p>
            <a:r>
              <a:rPr lang="en-US" dirty="0" smtClean="0"/>
              <a:t>Die </a:t>
            </a:r>
            <a:r>
              <a:rPr lang="en-US" dirty="0" err="1" smtClean="0"/>
              <a:t>Zukunft</a:t>
            </a:r>
            <a:r>
              <a:rPr lang="en-US" dirty="0" smtClean="0"/>
              <a:t> der W-Boson-</a:t>
            </a:r>
            <a:r>
              <a:rPr lang="en-US" dirty="0" err="1" smtClean="0"/>
              <a:t>Massenmessung</a:t>
            </a:r>
            <a:endParaRPr lang="en-US" dirty="0"/>
          </a:p>
        </p:txBody>
      </p:sp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8399" y="956474"/>
            <a:ext cx="4307334" cy="5015498"/>
          </a:xfrm>
        </p:spPr>
        <p:txBody>
          <a:bodyPr/>
          <a:lstStyle/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b="1" dirty="0" smtClean="0"/>
              <a:t>Ziel am LHC: </a:t>
            </a:r>
            <a:r>
              <a:rPr lang="de-DE" b="1" dirty="0" err="1"/>
              <a:t>Δm</a:t>
            </a:r>
            <a:r>
              <a:rPr lang="de-DE" b="1" baseline="-25000" dirty="0" err="1"/>
              <a:t>W</a:t>
            </a:r>
            <a:r>
              <a:rPr lang="de-DE" b="1" dirty="0"/>
              <a:t> </a:t>
            </a:r>
            <a:r>
              <a:rPr lang="de-DE" b="1" dirty="0">
                <a:ea typeface="ＭＳ ゴシック"/>
              </a:rPr>
              <a:t>= </a:t>
            </a:r>
            <a:r>
              <a:rPr lang="de-DE" b="1" dirty="0" smtClean="0">
                <a:ea typeface="ＭＳ ゴシック"/>
              </a:rPr>
              <a:t>7 </a:t>
            </a:r>
            <a:r>
              <a:rPr lang="de-DE" b="1" dirty="0" err="1" smtClean="0">
                <a:ea typeface="ＭＳ ゴシック"/>
              </a:rPr>
              <a:t>MeV</a:t>
            </a:r>
            <a:endParaRPr lang="de-DE" b="1" dirty="0" smtClean="0">
              <a:ea typeface="ＭＳ ゴシック"/>
            </a:endParaRP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>
                <a:ea typeface="ＭＳ ゴシック"/>
              </a:rPr>
              <a:t>Größenordnung der </a:t>
            </a:r>
            <a:r>
              <a:rPr lang="de-DE" dirty="0" err="1" smtClean="0">
                <a:ea typeface="ＭＳ ゴシック"/>
              </a:rPr>
              <a:t>theo</a:t>
            </a:r>
            <a:r>
              <a:rPr lang="de-DE" dirty="0" smtClean="0">
                <a:ea typeface="ＭＳ ゴシック"/>
              </a:rPr>
              <a:t>. Unsicherheiten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>
                <a:ea typeface="ＭＳ ゴシック"/>
              </a:rPr>
              <a:t>Dann gleicher Einfluss </a:t>
            </a:r>
            <a:br>
              <a:rPr lang="de-DE" dirty="0" smtClean="0">
                <a:ea typeface="ＭＳ ゴシック"/>
              </a:rPr>
            </a:br>
            <a:r>
              <a:rPr lang="de-DE" dirty="0" smtClean="0">
                <a:ea typeface="ＭＳ ゴシック"/>
              </a:rPr>
              <a:t>auf </a:t>
            </a:r>
            <a:r>
              <a:rPr lang="de-DE" dirty="0" err="1" smtClean="0">
                <a:ea typeface="ＭＳ ゴシック"/>
              </a:rPr>
              <a:t>m</a:t>
            </a:r>
            <a:r>
              <a:rPr lang="de-DE" baseline="-25000" dirty="0" err="1" smtClean="0">
                <a:ea typeface="ＭＳ ゴシック"/>
              </a:rPr>
              <a:t>H</a:t>
            </a:r>
            <a:r>
              <a:rPr lang="de-DE" dirty="0" smtClean="0">
                <a:ea typeface="ＭＳ ゴシック"/>
              </a:rPr>
              <a:t> </a:t>
            </a:r>
            <a:r>
              <a:rPr lang="de-DE" dirty="0" err="1" smtClean="0">
                <a:ea typeface="ＭＳ ゴシック"/>
              </a:rPr>
              <a:t>with</a:t>
            </a:r>
            <a:r>
              <a:rPr lang="de-DE" dirty="0" smtClean="0">
                <a:ea typeface="ＭＳ ゴシック"/>
              </a:rPr>
              <a:t> </a:t>
            </a:r>
            <a:r>
              <a:rPr lang="de-DE" dirty="0" err="1" smtClean="0"/>
              <a:t>Δm</a:t>
            </a:r>
            <a:r>
              <a:rPr lang="de-DE" baseline="-25000" dirty="0" err="1" smtClean="0"/>
              <a:t>top</a:t>
            </a:r>
            <a:r>
              <a:rPr lang="de-DE" dirty="0" smtClean="0"/>
              <a:t>=1 </a:t>
            </a:r>
            <a:r>
              <a:rPr lang="de-DE" dirty="0" err="1" smtClean="0"/>
              <a:t>GeV</a:t>
            </a:r>
            <a:endParaRPr lang="de-DE" dirty="0" smtClean="0"/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endParaRPr lang="de-DE" dirty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Sehr anspruchsvolle Messungen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PDFs, </a:t>
            </a:r>
            <a:r>
              <a:rPr lang="de-DE" dirty="0" err="1" smtClean="0"/>
              <a:t>pQCD</a:t>
            </a:r>
            <a:r>
              <a:rPr lang="de-DE" dirty="0" smtClean="0"/>
              <a:t>, ...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Pile-</a:t>
            </a:r>
            <a:r>
              <a:rPr lang="de-DE" dirty="0" err="1" smtClean="0"/>
              <a:t>Up</a:t>
            </a:r>
            <a:r>
              <a:rPr lang="de-DE" dirty="0" smtClean="0"/>
              <a:t>, Detektor, ...</a:t>
            </a:r>
            <a:endParaRPr lang="de-DE" dirty="0"/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endParaRPr lang="de-DE" dirty="0" smtClean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b="1" dirty="0" smtClean="0"/>
              <a:t>Aber: Vielleicht Hinweis </a:t>
            </a:r>
            <a:br>
              <a:rPr lang="de-DE" b="1" dirty="0" smtClean="0"/>
            </a:br>
            <a:r>
              <a:rPr lang="de-DE" b="1" dirty="0" smtClean="0"/>
              <a:t>auf neue Physik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47065" y="990339"/>
            <a:ext cx="5364000" cy="5045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76569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78400" y="336100"/>
            <a:ext cx="7414600" cy="706467"/>
          </a:xfrm>
        </p:spPr>
        <p:txBody>
          <a:bodyPr/>
          <a:lstStyle/>
          <a:p>
            <a:r>
              <a:rPr lang="de-DE" dirty="0"/>
              <a:t>Konsistenztests des </a:t>
            </a:r>
            <a:r>
              <a:rPr lang="de-DE" dirty="0" smtClean="0"/>
              <a:t>Standardmodells</a:t>
            </a:r>
            <a:endParaRPr lang="de-DE" dirty="0"/>
          </a:p>
          <a:p>
            <a:endParaRPr lang="de-DE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0"/>
            <a:ext cx="9906000" cy="558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6468536"/>
            <a:ext cx="9906000" cy="389468"/>
          </a:xfrm>
          <a:prstGeom prst="rect">
            <a:avLst/>
          </a:prstGeom>
          <a:solidFill>
            <a:srgbClr val="C1092D">
              <a:alpha val="5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0" y="6468536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BFBFBF"/>
                </a:solidFill>
              </a:rPr>
              <a:t>Elektroschwacher Sektor  |  </a:t>
            </a:r>
            <a:r>
              <a:rPr lang="de-DE" dirty="0" err="1" smtClean="0">
                <a:solidFill>
                  <a:srgbClr val="BFBFBF"/>
                </a:solidFill>
              </a:rPr>
              <a:t>Boson</a:t>
            </a:r>
            <a:r>
              <a:rPr lang="de-DE" dirty="0">
                <a:solidFill>
                  <a:srgbClr val="BFBFBF"/>
                </a:solidFill>
              </a:rPr>
              <a:t>-</a:t>
            </a:r>
            <a:r>
              <a:rPr lang="de-DE" dirty="0" smtClean="0">
                <a:solidFill>
                  <a:srgbClr val="BFBFBF"/>
                </a:solidFill>
              </a:rPr>
              <a:t>Paarproduktion  |  Präzisionsmessungen  </a:t>
            </a:r>
            <a:r>
              <a:rPr lang="de-DE" dirty="0" smtClean="0">
                <a:solidFill>
                  <a:srgbClr val="FFFFFF"/>
                </a:solidFill>
              </a:rPr>
              <a:t>|  Konsistenztests</a:t>
            </a:r>
            <a:endParaRPr lang="de-DE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5138277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399" y="39769"/>
            <a:ext cx="9206712" cy="706467"/>
          </a:xfrm>
        </p:spPr>
        <p:txBody>
          <a:bodyPr/>
          <a:lstStyle/>
          <a:p>
            <a:r>
              <a:rPr lang="de-DE" dirty="0" smtClean="0"/>
              <a:t>Idee der globalen elektroschwachen </a:t>
            </a:r>
            <a:r>
              <a:rPr lang="de-DE" dirty="0" err="1" smtClean="0"/>
              <a:t>Fits</a:t>
            </a:r>
            <a:endParaRPr lang="de-DE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147567" y="937631"/>
            <a:ext cx="5203366" cy="449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r>
              <a:rPr lang="de-DE" sz="2200" dirty="0" smtClean="0"/>
              <a:t>Verwende alle relevanten Messungen f</a:t>
            </a:r>
            <a:r>
              <a:rPr lang="tr-TR" sz="2200" dirty="0" smtClean="0"/>
              <a:t>ü</a:t>
            </a:r>
            <a:r>
              <a:rPr lang="de-DE" sz="2200" dirty="0" err="1" smtClean="0"/>
              <a:t>r</a:t>
            </a:r>
            <a:r>
              <a:rPr lang="de-DE" sz="2200" dirty="0" smtClean="0"/>
              <a:t> den elektroschwachen Sektor</a:t>
            </a:r>
          </a:p>
          <a:p>
            <a:pPr marL="742950" lvl="1" indent="-285750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r>
              <a:rPr lang="de-DE" sz="2200" dirty="0" smtClean="0"/>
              <a:t>Z-Pol-Messungen am LEP / SLAC</a:t>
            </a:r>
          </a:p>
          <a:p>
            <a:pPr marL="742950" lvl="1" indent="-285750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r>
              <a:rPr lang="de-DE" sz="2200" dirty="0"/>
              <a:t>α</a:t>
            </a:r>
            <a:r>
              <a:rPr lang="de-DE" sz="2200" baseline="-25000" dirty="0" err="1"/>
              <a:t>em</a:t>
            </a:r>
            <a:r>
              <a:rPr lang="de-DE" sz="2200" dirty="0"/>
              <a:t>, </a:t>
            </a:r>
            <a:r>
              <a:rPr lang="de-DE" sz="2200" dirty="0" smtClean="0"/>
              <a:t>G</a:t>
            </a:r>
            <a:r>
              <a:rPr lang="de-DE" sz="2200" baseline="-25000" dirty="0" smtClean="0"/>
              <a:t>F</a:t>
            </a:r>
          </a:p>
          <a:p>
            <a:pPr marL="742950" lvl="1" indent="-285750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r>
              <a:rPr lang="de-DE" sz="2200" dirty="0" err="1" smtClean="0"/>
              <a:t>m</a:t>
            </a:r>
            <a:r>
              <a:rPr lang="de-DE" sz="2200" baseline="-25000" dirty="0" err="1" smtClean="0"/>
              <a:t>top</a:t>
            </a:r>
            <a:r>
              <a:rPr lang="de-DE" sz="2200" dirty="0" smtClean="0"/>
              <a:t>, m</a:t>
            </a:r>
            <a:r>
              <a:rPr lang="de-DE" sz="2200" baseline="-25000" dirty="0" smtClean="0"/>
              <a:t>W</a:t>
            </a:r>
          </a:p>
          <a:p>
            <a:pPr marL="742950" lvl="1" indent="-285750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r>
              <a:rPr lang="de-DE" sz="2200" dirty="0" smtClean="0"/>
              <a:t>...</a:t>
            </a:r>
          </a:p>
          <a:p>
            <a:pPr marL="742950" lvl="1" indent="-285750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endParaRPr lang="de-DE" sz="2200" dirty="0"/>
          </a:p>
          <a:p>
            <a:pPr marL="285750" indent="-285750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r>
              <a:rPr lang="de-DE" sz="2200" dirty="0" smtClean="0"/>
              <a:t>Verwende theoretische Vorhersagen</a:t>
            </a:r>
            <a:endParaRPr lang="de-DE" sz="2200" dirty="0"/>
          </a:p>
          <a:p>
            <a:pPr marL="742950" lvl="1" indent="-285750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r>
              <a:rPr lang="de-DE" sz="2200" dirty="0" smtClean="0"/>
              <a:t>m</a:t>
            </a:r>
            <a:r>
              <a:rPr lang="de-DE" sz="2200" baseline="-25000" dirty="0" smtClean="0"/>
              <a:t>W</a:t>
            </a:r>
          </a:p>
          <a:p>
            <a:pPr marL="742950" lvl="1" indent="-285750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r>
              <a:rPr lang="de-DE" sz="2200" dirty="0" smtClean="0"/>
              <a:t>sin</a:t>
            </a:r>
            <a:r>
              <a:rPr lang="de-DE" sz="2200" baseline="30000" dirty="0" smtClean="0"/>
              <a:t>2</a:t>
            </a:r>
            <a:r>
              <a:rPr lang="de-DE" sz="2200" dirty="0" smtClean="0"/>
              <a:t>θ</a:t>
            </a:r>
            <a:r>
              <a:rPr lang="de-DE" sz="2200" baseline="-25000" dirty="0" smtClean="0"/>
              <a:t>W</a:t>
            </a:r>
          </a:p>
          <a:p>
            <a:pPr marL="742950" lvl="1" indent="-285750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r>
              <a:rPr lang="de-DE" sz="2200" dirty="0" smtClean="0"/>
              <a:t>....</a:t>
            </a:r>
          </a:p>
          <a:p>
            <a:pPr marL="742950" lvl="1" indent="-285750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endParaRPr lang="de-DE" sz="2200" dirty="0"/>
          </a:p>
          <a:p>
            <a:pPr marL="285750" indent="-285750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r>
              <a:rPr lang="de-DE" sz="2200" dirty="0" smtClean="0"/>
              <a:t>Überprüfe Konsistenz mit globalen Fit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817036"/>
            <a:ext cx="4138081" cy="4094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7358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399" y="39769"/>
            <a:ext cx="9206712" cy="706467"/>
          </a:xfrm>
        </p:spPr>
        <p:txBody>
          <a:bodyPr/>
          <a:lstStyle/>
          <a:p>
            <a:r>
              <a:rPr lang="de-DE" dirty="0" smtClean="0"/>
              <a:t>Resultate unter der Annahme </a:t>
            </a:r>
            <a:r>
              <a:rPr lang="de-DE" dirty="0" err="1" smtClean="0"/>
              <a:t>m</a:t>
            </a:r>
            <a:r>
              <a:rPr lang="de-DE" baseline="-25000" dirty="0" err="1" smtClean="0"/>
              <a:t>H</a:t>
            </a:r>
            <a:r>
              <a:rPr lang="de-DE" dirty="0" smtClean="0"/>
              <a:t> = 126 </a:t>
            </a:r>
            <a:r>
              <a:rPr lang="de-DE" dirty="0" err="1" smtClean="0"/>
              <a:t>GeV</a:t>
            </a:r>
            <a:endParaRPr lang="de-DE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7088" y="903765"/>
            <a:ext cx="3074286" cy="5080000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147568" y="903765"/>
            <a:ext cx="3281428" cy="5386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r>
              <a:rPr lang="de-DE" sz="2200" dirty="0" smtClean="0"/>
              <a:t>Annahme: Neues Teilchen ist SM-Higgs mit einer Masse von </a:t>
            </a:r>
            <a:r>
              <a:rPr lang="en-US" sz="2200" dirty="0" smtClean="0"/>
              <a:t>125.7±0.4 </a:t>
            </a:r>
            <a:r>
              <a:rPr lang="en-US" sz="2200" dirty="0" err="1" smtClean="0"/>
              <a:t>GeV</a:t>
            </a:r>
            <a:endParaRPr lang="en-US" sz="2200" dirty="0" smtClean="0"/>
          </a:p>
          <a:p>
            <a:pPr>
              <a:buClr>
                <a:srgbClr val="C1092D"/>
              </a:buClr>
              <a:tabLst>
                <a:tab pos="1160463" algn="l"/>
              </a:tabLst>
            </a:pPr>
            <a:endParaRPr lang="de-DE" sz="2200" dirty="0" smtClean="0"/>
          </a:p>
          <a:p>
            <a:pPr marL="285750" indent="-285750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r>
              <a:rPr lang="de-DE" sz="2200" b="1" dirty="0" err="1" smtClean="0">
                <a:solidFill>
                  <a:srgbClr val="800000"/>
                </a:solidFill>
              </a:rPr>
              <a:t>Gfitter</a:t>
            </a:r>
            <a:r>
              <a:rPr lang="de-DE" sz="2200" b="1" dirty="0" smtClean="0">
                <a:solidFill>
                  <a:srgbClr val="800000"/>
                </a:solidFill>
              </a:rPr>
              <a:t> </a:t>
            </a:r>
          </a:p>
          <a:p>
            <a:pPr marL="742950" lvl="1" indent="-285750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r>
              <a:rPr lang="en-US" dirty="0" smtClean="0"/>
              <a:t>χ</a:t>
            </a:r>
            <a:r>
              <a:rPr lang="en-US" baseline="30000" dirty="0" smtClean="0"/>
              <a:t>2</a:t>
            </a:r>
            <a:r>
              <a:rPr lang="en-US" baseline="-25000" dirty="0" smtClean="0"/>
              <a:t>min</a:t>
            </a:r>
            <a:r>
              <a:rPr lang="en-US" dirty="0" smtClean="0"/>
              <a:t> </a:t>
            </a:r>
            <a:r>
              <a:rPr lang="en-US" dirty="0"/>
              <a:t>= 21.8 </a:t>
            </a:r>
            <a:r>
              <a:rPr lang="en-US" dirty="0" smtClean="0"/>
              <a:t> (</a:t>
            </a:r>
            <a:r>
              <a:rPr lang="en-US" dirty="0"/>
              <a:t>14 </a:t>
            </a:r>
            <a:r>
              <a:rPr lang="en-US" dirty="0" err="1"/>
              <a:t>d.o.f</a:t>
            </a:r>
            <a:r>
              <a:rPr lang="en-US" dirty="0" smtClean="0"/>
              <a:t>)</a:t>
            </a:r>
          </a:p>
          <a:p>
            <a:pPr marL="742950" lvl="1" indent="-285750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r>
              <a:rPr lang="en-US" b="1" dirty="0" err="1" smtClean="0"/>
              <a:t>Prob</a:t>
            </a:r>
            <a:r>
              <a:rPr lang="en-US" b="1" dirty="0"/>
              <a:t>(21.8, 14) = </a:t>
            </a:r>
            <a:r>
              <a:rPr lang="en-US" b="1" dirty="0" smtClean="0"/>
              <a:t>0.08</a:t>
            </a:r>
          </a:p>
          <a:p>
            <a:pPr lvl="1">
              <a:buClr>
                <a:srgbClr val="C1092D"/>
              </a:buClr>
              <a:tabLst>
                <a:tab pos="1160463" algn="l"/>
              </a:tabLst>
            </a:pPr>
            <a:endParaRPr lang="en-US" sz="2200" b="1" dirty="0"/>
          </a:p>
          <a:p>
            <a:pPr marL="285750" indent="-285750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r>
              <a:rPr lang="en-US" sz="2200" b="1" dirty="0" err="1" smtClean="0"/>
              <a:t>Neue</a:t>
            </a:r>
            <a:r>
              <a:rPr lang="en-US" sz="2200" b="1" dirty="0" smtClean="0"/>
              <a:t> </a:t>
            </a:r>
            <a:r>
              <a:rPr lang="en-US" sz="2200" b="1" dirty="0" err="1" smtClean="0"/>
              <a:t>Messungen</a:t>
            </a:r>
            <a:r>
              <a:rPr lang="en-US" sz="2200" b="1" dirty="0" smtClean="0"/>
              <a:t> von A</a:t>
            </a:r>
            <a:r>
              <a:rPr lang="en-US" sz="2200" b="1" baseline="-25000" dirty="0" smtClean="0"/>
              <a:t>FB</a:t>
            </a:r>
          </a:p>
          <a:p>
            <a:pPr marL="742950" lvl="1" indent="-285750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r>
              <a:rPr lang="en-US" sz="2200" dirty="0" err="1" smtClean="0"/>
              <a:t>Erste</a:t>
            </a:r>
            <a:r>
              <a:rPr lang="en-US" sz="2200" dirty="0" smtClean="0"/>
              <a:t> </a:t>
            </a:r>
            <a:r>
              <a:rPr lang="en-US" sz="2200" dirty="0" err="1" smtClean="0"/>
              <a:t>Ergebnisse</a:t>
            </a:r>
            <a:r>
              <a:rPr lang="en-US" sz="2200" dirty="0" smtClean="0"/>
              <a:t> von CMS </a:t>
            </a:r>
            <a:r>
              <a:rPr lang="en-US" sz="2200" dirty="0" err="1" smtClean="0"/>
              <a:t>liegen</a:t>
            </a:r>
            <a:r>
              <a:rPr lang="en-US" sz="2200" dirty="0" smtClean="0"/>
              <a:t> </a:t>
            </a:r>
            <a:r>
              <a:rPr lang="en-US" sz="2200" dirty="0" err="1" smtClean="0"/>
              <a:t>bereits</a:t>
            </a:r>
            <a:r>
              <a:rPr lang="en-US" sz="2200" dirty="0" smtClean="0"/>
              <a:t> </a:t>
            </a:r>
            <a:r>
              <a:rPr lang="en-US" sz="2200" dirty="0" err="1" smtClean="0"/>
              <a:t>vor</a:t>
            </a:r>
            <a:endParaRPr lang="en-US" sz="2200" dirty="0"/>
          </a:p>
          <a:p>
            <a:pPr marL="285750" indent="-285750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endParaRPr lang="en-US" sz="2200" dirty="0"/>
          </a:p>
          <a:p>
            <a:pPr marL="742950" lvl="1" indent="-285750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endParaRPr lang="de-DE" sz="2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8995" y="983299"/>
            <a:ext cx="2974298" cy="5163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23896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78399" y="39769"/>
            <a:ext cx="9206712" cy="706467"/>
          </a:xfrm>
        </p:spPr>
        <p:txBody>
          <a:bodyPr/>
          <a:lstStyle/>
          <a:p>
            <a:r>
              <a:rPr lang="de-DE" dirty="0" smtClean="0"/>
              <a:t>Indirekte Bestimmung von Observablen</a:t>
            </a:r>
            <a:endParaRPr lang="de-DE" dirty="0"/>
          </a:p>
        </p:txBody>
      </p:sp>
      <p:sp>
        <p:nvSpPr>
          <p:cNvPr id="8" name="Text Box 2"/>
          <p:cNvSpPr txBox="1">
            <a:spLocks noChangeArrowheads="1"/>
          </p:cNvSpPr>
          <p:nvPr/>
        </p:nvSpPr>
        <p:spPr bwMode="auto">
          <a:xfrm>
            <a:off x="147567" y="1092200"/>
            <a:ext cx="4813899" cy="212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r>
              <a:rPr lang="de-DE" sz="2200" b="1" dirty="0" err="1" smtClean="0">
                <a:solidFill>
                  <a:srgbClr val="800000"/>
                </a:solidFill>
              </a:rPr>
              <a:t>Gfitter</a:t>
            </a:r>
            <a:r>
              <a:rPr lang="de-DE" sz="2200" b="1" dirty="0" smtClean="0">
                <a:solidFill>
                  <a:srgbClr val="800000"/>
                </a:solidFill>
              </a:rPr>
              <a:t>: </a:t>
            </a:r>
            <a:r>
              <a:rPr lang="de-DE" sz="2200" dirty="0" smtClean="0"/>
              <a:t>Fit </a:t>
            </a:r>
            <a:r>
              <a:rPr lang="de-DE" sz="2200" dirty="0" smtClean="0"/>
              <a:t>aller Daten ohne Hinzunahme der zu bestimmenden </a:t>
            </a:r>
            <a:r>
              <a:rPr lang="de-DE" sz="2200" dirty="0" smtClean="0"/>
              <a:t>Observable</a:t>
            </a:r>
            <a:endParaRPr lang="de-DE" sz="2200" dirty="0" smtClean="0"/>
          </a:p>
          <a:p>
            <a:pPr marL="742950" lvl="1" indent="-285750" algn="just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r>
              <a:rPr lang="de-DE" sz="2200" dirty="0" err="1" smtClean="0"/>
              <a:t>m</a:t>
            </a:r>
            <a:r>
              <a:rPr lang="de-DE" sz="2200" baseline="-25000" dirty="0" err="1" smtClean="0"/>
              <a:t>H</a:t>
            </a:r>
            <a:r>
              <a:rPr lang="de-DE" sz="2200" dirty="0" smtClean="0"/>
              <a:t> = 94 (+25,−22) </a:t>
            </a:r>
            <a:r>
              <a:rPr lang="de-DE" sz="2200" dirty="0" err="1" smtClean="0"/>
              <a:t>GeV</a:t>
            </a:r>
            <a:endParaRPr lang="de-DE" sz="2200" dirty="0" smtClean="0"/>
          </a:p>
          <a:p>
            <a:pPr marL="742950" lvl="1" indent="-285750" algn="just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r>
              <a:rPr lang="de-DE" sz="2200" dirty="0" smtClean="0"/>
              <a:t>m</a:t>
            </a:r>
            <a:r>
              <a:rPr lang="de-DE" sz="2200" baseline="-25000" dirty="0" smtClean="0"/>
              <a:t>W</a:t>
            </a:r>
            <a:r>
              <a:rPr lang="de-DE" sz="2200" dirty="0" smtClean="0"/>
              <a:t> =80.359 ± 0.011 </a:t>
            </a:r>
            <a:r>
              <a:rPr lang="de-DE" sz="2200" dirty="0" err="1" smtClean="0"/>
              <a:t>GeV</a:t>
            </a:r>
            <a:endParaRPr lang="de-DE" sz="2200" dirty="0" smtClean="0"/>
          </a:p>
          <a:p>
            <a:pPr marL="742950" lvl="1" indent="-285750" algn="just">
              <a:buClr>
                <a:srgbClr val="C1092D"/>
              </a:buClr>
              <a:buFont typeface="Wingdings" charset="2"/>
              <a:buChar char="§"/>
              <a:tabLst>
                <a:tab pos="1160463" algn="l"/>
              </a:tabLst>
            </a:pPr>
            <a:r>
              <a:rPr lang="de-DE" sz="2200" dirty="0" err="1" smtClean="0"/>
              <a:t>m</a:t>
            </a:r>
            <a:r>
              <a:rPr lang="de-DE" sz="2200" baseline="-25000" dirty="0" err="1" smtClean="0"/>
              <a:t>t</a:t>
            </a:r>
            <a:r>
              <a:rPr lang="de-DE" sz="2200" dirty="0" smtClean="0"/>
              <a:t> = 175.8 (+2.7,-2.4) </a:t>
            </a:r>
            <a:r>
              <a:rPr lang="de-DE" sz="2200" dirty="0" err="1" smtClean="0"/>
              <a:t>GeV</a:t>
            </a:r>
            <a:endParaRPr lang="de-DE" sz="2200" dirty="0" smtClean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5111" y="990602"/>
            <a:ext cx="3960000" cy="26004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700" y="3559307"/>
            <a:ext cx="4005411" cy="26160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660" y="3509851"/>
            <a:ext cx="4158012" cy="2716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357093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78400" y="336100"/>
            <a:ext cx="7414600" cy="706467"/>
          </a:xfrm>
        </p:spPr>
        <p:txBody>
          <a:bodyPr/>
          <a:lstStyle/>
          <a:p>
            <a:r>
              <a:rPr lang="de-DE" dirty="0" smtClean="0"/>
              <a:t>Zusammenfassung</a:t>
            </a:r>
            <a:endParaRPr lang="de-DE" dirty="0"/>
          </a:p>
          <a:p>
            <a:endParaRPr lang="de-D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3342"/>
            <a:ext cx="9906000" cy="558465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776133" y="1540934"/>
            <a:ext cx="5842000" cy="4470399"/>
          </a:xfrm>
          <a:prstGeom prst="rect">
            <a:avLst/>
          </a:prstGeom>
          <a:solidFill>
            <a:srgbClr val="C1092D">
              <a:alpha val="5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3776133" y="1540934"/>
            <a:ext cx="5842001" cy="449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285750" indent="-285750">
              <a:buFont typeface="Wingdings" charset="2"/>
              <a:buChar char="§"/>
              <a:tabLst>
                <a:tab pos="1160463" algn="l"/>
              </a:tabLst>
            </a:pPr>
            <a:r>
              <a:rPr lang="de-DE" sz="2200" dirty="0" smtClean="0">
                <a:solidFill>
                  <a:schemeClr val="bg1"/>
                </a:solidFill>
              </a:rPr>
              <a:t>Messung der Produktion von </a:t>
            </a:r>
            <a:r>
              <a:rPr lang="de-DE" sz="2200" dirty="0" err="1" smtClean="0">
                <a:solidFill>
                  <a:schemeClr val="bg1"/>
                </a:solidFill>
              </a:rPr>
              <a:t>Vektorboson</a:t>
            </a:r>
            <a:r>
              <a:rPr lang="de-DE" sz="2200" dirty="0">
                <a:solidFill>
                  <a:schemeClr val="bg1"/>
                </a:solidFill>
              </a:rPr>
              <a:t>-</a:t>
            </a:r>
            <a:r>
              <a:rPr lang="de-DE" sz="2200" dirty="0" smtClean="0">
                <a:solidFill>
                  <a:schemeClr val="bg1"/>
                </a:solidFill>
              </a:rPr>
              <a:t>Paaren erreicht Präzisionsniveau </a:t>
            </a:r>
          </a:p>
          <a:p>
            <a:pPr marL="742950" lvl="1" indent="-285750">
              <a:buFont typeface="Wingdings" charset="2"/>
              <a:buChar char="§"/>
              <a:tabLst>
                <a:tab pos="1160463" algn="l"/>
              </a:tabLst>
            </a:pPr>
            <a:r>
              <a:rPr lang="de-DE" sz="2200" dirty="0" smtClean="0">
                <a:solidFill>
                  <a:schemeClr val="bg1"/>
                </a:solidFill>
              </a:rPr>
              <a:t>Kein Anzeichen f</a:t>
            </a:r>
            <a:r>
              <a:rPr lang="tr-TR" sz="2200" dirty="0" smtClean="0">
                <a:solidFill>
                  <a:schemeClr val="bg1"/>
                </a:solidFill>
              </a:rPr>
              <a:t>ü</a:t>
            </a:r>
            <a:r>
              <a:rPr lang="de-DE" sz="2200" dirty="0" err="1" smtClean="0">
                <a:solidFill>
                  <a:schemeClr val="bg1"/>
                </a:solidFill>
              </a:rPr>
              <a:t>r</a:t>
            </a:r>
            <a:r>
              <a:rPr lang="de-DE" sz="2200" dirty="0">
                <a:solidFill>
                  <a:schemeClr val="bg1"/>
                </a:solidFill>
              </a:rPr>
              <a:t> </a:t>
            </a:r>
            <a:r>
              <a:rPr lang="de-DE" sz="2200" dirty="0" smtClean="0">
                <a:solidFill>
                  <a:schemeClr val="bg1"/>
                </a:solidFill>
              </a:rPr>
              <a:t>neue Physik</a:t>
            </a:r>
          </a:p>
          <a:p>
            <a:pPr marL="742950" lvl="1" indent="-285750">
              <a:buFont typeface="Wingdings" charset="2"/>
              <a:buChar char="§"/>
              <a:tabLst>
                <a:tab pos="1160463" algn="l"/>
              </a:tabLst>
            </a:pPr>
            <a:endParaRPr lang="de-DE" sz="2200" dirty="0" smtClean="0">
              <a:solidFill>
                <a:schemeClr val="bg1"/>
              </a:solidFill>
            </a:endParaRPr>
          </a:p>
          <a:p>
            <a:pPr marL="285750" indent="-285750">
              <a:buFont typeface="Wingdings" charset="2"/>
              <a:buChar char="§"/>
              <a:tabLst>
                <a:tab pos="1160463" algn="l"/>
              </a:tabLst>
            </a:pPr>
            <a:r>
              <a:rPr lang="de-DE" sz="2200" b="1" dirty="0" smtClean="0">
                <a:solidFill>
                  <a:schemeClr val="bg1"/>
                </a:solidFill>
              </a:rPr>
              <a:t>Neue Ära </a:t>
            </a:r>
            <a:r>
              <a:rPr lang="de-DE" sz="2200" dirty="0" smtClean="0">
                <a:solidFill>
                  <a:schemeClr val="bg1"/>
                </a:solidFill>
              </a:rPr>
              <a:t>der elektroschwachen Präzisionsmessungen nach Entdeckung des Higgs-Kandidaten am LHC</a:t>
            </a:r>
            <a:endParaRPr lang="de-DE" sz="2200" dirty="0">
              <a:solidFill>
                <a:schemeClr val="bg1"/>
              </a:solidFill>
            </a:endParaRPr>
          </a:p>
          <a:p>
            <a:pPr marL="742950" lvl="1" indent="-285750">
              <a:buFont typeface="Wingdings" charset="2"/>
              <a:buChar char="§"/>
              <a:tabLst>
                <a:tab pos="1160463" algn="l"/>
              </a:tabLst>
            </a:pPr>
            <a:r>
              <a:rPr lang="de-DE" sz="2200" dirty="0" smtClean="0">
                <a:solidFill>
                  <a:schemeClr val="bg1"/>
                </a:solidFill>
              </a:rPr>
              <a:t>Unsicherheit auf </a:t>
            </a:r>
            <a:r>
              <a:rPr lang="de-DE" sz="2200" b="1" dirty="0" smtClean="0">
                <a:solidFill>
                  <a:schemeClr val="bg1"/>
                </a:solidFill>
              </a:rPr>
              <a:t>W-</a:t>
            </a:r>
            <a:r>
              <a:rPr lang="de-DE" sz="2200" b="1" dirty="0" err="1" smtClean="0">
                <a:solidFill>
                  <a:schemeClr val="bg1"/>
                </a:solidFill>
              </a:rPr>
              <a:t>Boson</a:t>
            </a:r>
            <a:r>
              <a:rPr lang="de-DE" sz="2200" b="1" dirty="0">
                <a:solidFill>
                  <a:schemeClr val="bg1"/>
                </a:solidFill>
              </a:rPr>
              <a:t> </a:t>
            </a:r>
            <a:r>
              <a:rPr lang="de-DE" sz="2200" b="1" dirty="0" smtClean="0">
                <a:solidFill>
                  <a:schemeClr val="bg1"/>
                </a:solidFill>
              </a:rPr>
              <a:t>Masse bei 15 </a:t>
            </a:r>
            <a:r>
              <a:rPr lang="de-DE" sz="2200" b="1" dirty="0" err="1" smtClean="0">
                <a:solidFill>
                  <a:schemeClr val="bg1"/>
                </a:solidFill>
              </a:rPr>
              <a:t>MeV</a:t>
            </a:r>
            <a:endParaRPr lang="de-DE" sz="2200" b="1" dirty="0">
              <a:solidFill>
                <a:schemeClr val="bg1"/>
              </a:solidFill>
            </a:endParaRPr>
          </a:p>
          <a:p>
            <a:pPr marL="742950" lvl="1" indent="-285750">
              <a:buFont typeface="Wingdings" charset="2"/>
              <a:buChar char="§"/>
              <a:tabLst>
                <a:tab pos="1160463" algn="l"/>
              </a:tabLst>
            </a:pPr>
            <a:r>
              <a:rPr lang="de-DE" sz="2200" dirty="0">
                <a:solidFill>
                  <a:schemeClr val="bg1"/>
                </a:solidFill>
              </a:rPr>
              <a:t>Systematische Unsicherheiten bei </a:t>
            </a:r>
            <a:r>
              <a:rPr lang="de-DE" sz="2200" dirty="0" err="1">
                <a:solidFill>
                  <a:schemeClr val="bg1"/>
                </a:solidFill>
              </a:rPr>
              <a:t>m</a:t>
            </a:r>
            <a:r>
              <a:rPr lang="de-DE" sz="2200" baseline="-25000" dirty="0" err="1">
                <a:solidFill>
                  <a:schemeClr val="bg1"/>
                </a:solidFill>
              </a:rPr>
              <a:t>Top</a:t>
            </a:r>
            <a:r>
              <a:rPr lang="de-DE" sz="2200" dirty="0">
                <a:solidFill>
                  <a:schemeClr val="bg1"/>
                </a:solidFill>
              </a:rPr>
              <a:t> am </a:t>
            </a:r>
            <a:r>
              <a:rPr lang="de-DE" sz="2200" b="1" dirty="0">
                <a:solidFill>
                  <a:schemeClr val="bg1"/>
                </a:solidFill>
              </a:rPr>
              <a:t>LHC unter 1 </a:t>
            </a:r>
            <a:r>
              <a:rPr lang="de-DE" sz="2200" b="1" dirty="0" err="1">
                <a:solidFill>
                  <a:schemeClr val="bg1"/>
                </a:solidFill>
              </a:rPr>
              <a:t>GeV</a:t>
            </a:r>
            <a:endParaRPr lang="de-DE" sz="2200" b="1" dirty="0">
              <a:solidFill>
                <a:schemeClr val="bg1"/>
              </a:solidFill>
            </a:endParaRPr>
          </a:p>
          <a:p>
            <a:pPr marL="742950" lvl="1" indent="-285750">
              <a:buFont typeface="Wingdings" charset="2"/>
              <a:buChar char="§"/>
              <a:tabLst>
                <a:tab pos="1160463" algn="l"/>
              </a:tabLst>
            </a:pPr>
            <a:r>
              <a:rPr lang="de-DE" sz="2200" dirty="0" smtClean="0">
                <a:solidFill>
                  <a:schemeClr val="bg1"/>
                </a:solidFill>
              </a:rPr>
              <a:t>Neues Teilchen </a:t>
            </a:r>
            <a:r>
              <a:rPr lang="de-DE" sz="2200" b="1" dirty="0" smtClean="0">
                <a:solidFill>
                  <a:schemeClr val="bg1"/>
                </a:solidFill>
              </a:rPr>
              <a:t>konsistent</a:t>
            </a:r>
            <a:r>
              <a:rPr lang="de-DE" sz="2200" dirty="0" smtClean="0">
                <a:solidFill>
                  <a:schemeClr val="bg1"/>
                </a:solidFill>
              </a:rPr>
              <a:t> mit SM-Higgs in elektroschwachen </a:t>
            </a:r>
            <a:r>
              <a:rPr lang="de-DE" sz="2200" dirty="0" err="1" smtClean="0">
                <a:solidFill>
                  <a:schemeClr val="bg1"/>
                </a:solidFill>
              </a:rPr>
              <a:t>Fits</a:t>
            </a:r>
            <a:endParaRPr lang="de-DE" sz="2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4180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 smtClean="0"/>
              <a:t>Tevatron</a:t>
            </a:r>
            <a:r>
              <a:rPr lang="en-US" dirty="0" err="1"/>
              <a:t>-</a:t>
            </a:r>
            <a:r>
              <a:rPr lang="en-US" dirty="0" err="1" smtClean="0"/>
              <a:t>Beschleuniger</a:t>
            </a:r>
            <a:r>
              <a:rPr lang="en-US" dirty="0" smtClean="0"/>
              <a:t> und seine </a:t>
            </a:r>
            <a:r>
              <a:rPr lang="en-US" dirty="0" err="1" smtClean="0"/>
              <a:t>Experimente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235" y="960966"/>
            <a:ext cx="3931367" cy="2531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918630"/>
            <a:ext cx="4062837" cy="2573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235" y="3727827"/>
            <a:ext cx="3931367" cy="229543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58234" y="960966"/>
            <a:ext cx="393136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Proton-Antiproton </a:t>
            </a:r>
            <a:r>
              <a:rPr lang="en-US" sz="2000" dirty="0" err="1" smtClean="0">
                <a:solidFill>
                  <a:schemeClr val="bg1"/>
                </a:solidFill>
              </a:rPr>
              <a:t>Beschleuniger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√s = 1.96 </a:t>
            </a:r>
            <a:r>
              <a:rPr lang="en-US" sz="2000" dirty="0" err="1" smtClean="0">
                <a:solidFill>
                  <a:schemeClr val="bg1"/>
                </a:solidFill>
              </a:rPr>
              <a:t>TeV</a:t>
            </a:r>
            <a:endParaRPr lang="en-US" sz="20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7234777" y="2857500"/>
            <a:ext cx="2010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ym typeface="Symbol"/>
              </a:rPr>
              <a:t></a:t>
            </a:r>
            <a:r>
              <a:rPr lang="de-DE" sz="2400" dirty="0"/>
              <a:t> </a:t>
            </a:r>
            <a:r>
              <a:rPr lang="de-DE" sz="2400" dirty="0" smtClean="0"/>
              <a:t>L </a:t>
            </a:r>
            <a:r>
              <a:rPr lang="de-DE" sz="2400" dirty="0" err="1" smtClean="0"/>
              <a:t>dt</a:t>
            </a:r>
            <a:r>
              <a:rPr lang="de-DE" sz="2400" dirty="0" smtClean="0"/>
              <a:t> ≈ </a:t>
            </a:r>
            <a:r>
              <a:rPr lang="en-US" sz="2200" dirty="0" smtClean="0"/>
              <a:t>12 fb</a:t>
            </a:r>
            <a:r>
              <a:rPr lang="en-US" sz="2200" baseline="30000" dirty="0" smtClean="0"/>
              <a:t>-1</a:t>
            </a:r>
            <a:endParaRPr lang="en-US" sz="2200" baseline="30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3069" y="3727826"/>
            <a:ext cx="3931368" cy="228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726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smtClean="0"/>
              <a:t>LHC und seine </a:t>
            </a:r>
            <a:r>
              <a:rPr lang="en-US" dirty="0" err="1" smtClean="0"/>
              <a:t>Experimente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116" y="949865"/>
            <a:ext cx="2866111" cy="21320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2001" y="949865"/>
            <a:ext cx="2808003" cy="21320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2689" y="932931"/>
            <a:ext cx="2935614" cy="214893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76452" y="3201802"/>
            <a:ext cx="4232166" cy="295045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0938" y="3352800"/>
            <a:ext cx="3896929" cy="28502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4777" y="4212169"/>
            <a:ext cx="2010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ym typeface="Symbol"/>
              </a:rPr>
              <a:t></a:t>
            </a:r>
            <a:r>
              <a:rPr lang="de-DE" sz="2400" dirty="0"/>
              <a:t> </a:t>
            </a:r>
            <a:r>
              <a:rPr lang="de-DE" sz="2400" dirty="0" smtClean="0"/>
              <a:t>L </a:t>
            </a:r>
            <a:r>
              <a:rPr lang="de-DE" sz="2400" dirty="0" err="1" smtClean="0"/>
              <a:t>dt</a:t>
            </a:r>
            <a:r>
              <a:rPr lang="de-DE" sz="2400" dirty="0" smtClean="0"/>
              <a:t> ≈ </a:t>
            </a:r>
            <a:r>
              <a:rPr lang="en-US" sz="2200" dirty="0" smtClean="0"/>
              <a:t>23 fb</a:t>
            </a:r>
            <a:r>
              <a:rPr lang="en-US" sz="2200" baseline="30000" dirty="0" smtClean="0"/>
              <a:t>-1</a:t>
            </a:r>
            <a:endParaRPr lang="en-US" sz="2200" baseline="30000" dirty="0"/>
          </a:p>
        </p:txBody>
      </p:sp>
      <p:sp>
        <p:nvSpPr>
          <p:cNvPr id="9" name="TextBox 8"/>
          <p:cNvSpPr txBox="1"/>
          <p:nvPr/>
        </p:nvSpPr>
        <p:spPr>
          <a:xfrm>
            <a:off x="5761580" y="4212169"/>
            <a:ext cx="20108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>
                <a:sym typeface="Symbol"/>
              </a:rPr>
              <a:t></a:t>
            </a:r>
            <a:r>
              <a:rPr lang="de-DE" sz="2400" dirty="0"/>
              <a:t> </a:t>
            </a:r>
            <a:r>
              <a:rPr lang="de-DE" sz="2400" dirty="0" smtClean="0"/>
              <a:t>L </a:t>
            </a:r>
            <a:r>
              <a:rPr lang="de-DE" sz="2400" dirty="0" err="1" smtClean="0"/>
              <a:t>dt</a:t>
            </a:r>
            <a:r>
              <a:rPr lang="de-DE" sz="2400" dirty="0" smtClean="0"/>
              <a:t> ≈ </a:t>
            </a:r>
            <a:r>
              <a:rPr lang="en-US" sz="2200" dirty="0" smtClean="0"/>
              <a:t>23 fb</a:t>
            </a:r>
            <a:r>
              <a:rPr lang="en-US" sz="2200" baseline="30000" dirty="0" smtClean="0"/>
              <a:t>-1</a:t>
            </a:r>
            <a:endParaRPr lang="en-US" sz="2200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258234" y="960966"/>
            <a:ext cx="393136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Proton-Proton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√s = 7/8 </a:t>
            </a:r>
            <a:r>
              <a:rPr lang="en-US" sz="2000" dirty="0" err="1" smtClean="0">
                <a:solidFill>
                  <a:schemeClr val="bg1"/>
                </a:solidFill>
              </a:rPr>
              <a:t>TeV</a:t>
            </a:r>
            <a:endParaRPr lang="en-US" sz="2000" dirty="0" smtClean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749385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Produktion von W- und Z-Bosonen am LHC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801" y="897470"/>
            <a:ext cx="7317410" cy="5218618"/>
          </a:xfrm>
          <a:prstGeom prst="rect">
            <a:avLst/>
          </a:prstGeom>
        </p:spPr>
      </p:pic>
      <p:sp>
        <p:nvSpPr>
          <p:cNvPr id="7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-1" y="1286934"/>
            <a:ext cx="2082802" cy="1168395"/>
          </a:xfrm>
        </p:spPr>
        <p:txBody>
          <a:bodyPr/>
          <a:lstStyle/>
          <a:p>
            <a:pPr>
              <a:buClr>
                <a:srgbClr val="C1092D"/>
              </a:buClr>
            </a:pPr>
            <a:r>
              <a:rPr lang="de-DE" sz="2000" dirty="0" smtClean="0">
                <a:solidFill>
                  <a:srgbClr val="C1092D"/>
                </a:solidFill>
              </a:rPr>
              <a:t>Präziser Test der QCD (NNLO)</a:t>
            </a:r>
          </a:p>
        </p:txBody>
      </p:sp>
      <p:sp>
        <p:nvSpPr>
          <p:cNvPr id="8" name="Rectangle 7"/>
          <p:cNvSpPr/>
          <p:nvPr/>
        </p:nvSpPr>
        <p:spPr>
          <a:xfrm>
            <a:off x="3149600" y="1320800"/>
            <a:ext cx="2353733" cy="3437467"/>
          </a:xfrm>
          <a:prstGeom prst="rect">
            <a:avLst/>
          </a:prstGeom>
          <a:noFill/>
          <a:ln w="19050" cmpd="sng">
            <a:solidFill>
              <a:srgbClr val="C1092D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655733" y="3039534"/>
            <a:ext cx="3470173" cy="1871140"/>
          </a:xfrm>
          <a:prstGeom prst="rect">
            <a:avLst/>
          </a:prstGeom>
          <a:noFill/>
          <a:ln w="19050" cmpd="sng">
            <a:solidFill>
              <a:srgbClr val="C1092D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flipH="1">
            <a:off x="1625600" y="1744134"/>
            <a:ext cx="1524000" cy="0"/>
          </a:xfrm>
          <a:prstGeom prst="line">
            <a:avLst/>
          </a:prstGeom>
          <a:ln>
            <a:solidFill>
              <a:srgbClr val="C1092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H="1">
            <a:off x="1625600" y="4893740"/>
            <a:ext cx="4030133" cy="16934"/>
          </a:xfrm>
          <a:prstGeom prst="line">
            <a:avLst/>
          </a:prstGeom>
          <a:ln>
            <a:solidFill>
              <a:srgbClr val="C1092D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 Placeholder 1"/>
          <p:cNvSpPr txBox="1">
            <a:spLocks/>
          </p:cNvSpPr>
          <p:nvPr/>
        </p:nvSpPr>
        <p:spPr bwMode="auto">
          <a:xfrm>
            <a:off x="33865" y="4411131"/>
            <a:ext cx="2235201" cy="116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360363" indent="-1841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C1092D"/>
              </a:buClr>
            </a:pPr>
            <a:r>
              <a:rPr lang="de-DE" sz="2000" dirty="0" smtClean="0">
                <a:solidFill>
                  <a:srgbClr val="C1092D"/>
                </a:solidFill>
              </a:rPr>
              <a:t>Test der Eich-struktur des elektroschwachen Sektors</a:t>
            </a:r>
          </a:p>
        </p:txBody>
      </p:sp>
    </p:spTree>
    <p:extLst>
      <p:ext uri="{BB962C8B-B14F-4D97-AF65-F5344CB8AC3E}">
        <p14:creationId xmlns:p14="http://schemas.microsoft.com/office/powerpoint/2010/main" val="1892809660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>
          <a:xfrm>
            <a:off x="78400" y="39769"/>
            <a:ext cx="7414600" cy="706467"/>
          </a:xfrm>
        </p:spPr>
        <p:txBody>
          <a:bodyPr/>
          <a:lstStyle/>
          <a:p>
            <a:r>
              <a:rPr lang="de-DE" dirty="0" err="1"/>
              <a:t>Boson</a:t>
            </a:r>
            <a:r>
              <a:rPr lang="de-DE" dirty="0"/>
              <a:t>-</a:t>
            </a:r>
            <a:r>
              <a:rPr lang="de-DE" dirty="0" smtClean="0"/>
              <a:t>Paarproduktion </a:t>
            </a:r>
            <a:r>
              <a:rPr lang="de-DE" dirty="0"/>
              <a:t>und Messungen von </a:t>
            </a:r>
            <a:r>
              <a:rPr lang="de-DE" dirty="0" smtClean="0"/>
              <a:t>trilinearen </a:t>
            </a:r>
            <a:r>
              <a:rPr lang="de-DE" dirty="0"/>
              <a:t>Kopplungen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01"/>
            <a:ext cx="9906000" cy="558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468536"/>
            <a:ext cx="9906000" cy="389468"/>
          </a:xfrm>
          <a:prstGeom prst="rect">
            <a:avLst/>
          </a:prstGeom>
          <a:solidFill>
            <a:srgbClr val="C1092D">
              <a:alpha val="51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6468536"/>
            <a:ext cx="9906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bg1">
                    <a:lumMod val="75000"/>
                  </a:schemeClr>
                </a:solidFill>
              </a:rPr>
              <a:t>Elektroschwacher Sektor  </a:t>
            </a:r>
            <a:r>
              <a:rPr lang="de-DE" dirty="0" smtClean="0">
                <a:solidFill>
                  <a:srgbClr val="FFFFFF"/>
                </a:solidFill>
              </a:rPr>
              <a:t>|  </a:t>
            </a:r>
            <a:r>
              <a:rPr lang="de-DE" dirty="0" err="1" smtClean="0">
                <a:solidFill>
                  <a:srgbClr val="FFFFFF"/>
                </a:solidFill>
              </a:rPr>
              <a:t>Boson</a:t>
            </a:r>
            <a:r>
              <a:rPr lang="de-DE" dirty="0">
                <a:solidFill>
                  <a:srgbClr val="FFFFFF"/>
                </a:solidFill>
              </a:rPr>
              <a:t>-</a:t>
            </a:r>
            <a:r>
              <a:rPr lang="de-DE" dirty="0" smtClean="0">
                <a:solidFill>
                  <a:srgbClr val="FFFFFF"/>
                </a:solidFill>
              </a:rPr>
              <a:t>Paarproduktion  |  </a:t>
            </a:r>
            <a:r>
              <a:rPr lang="de-DE" dirty="0" smtClean="0">
                <a:solidFill>
                  <a:srgbClr val="BFBFBF"/>
                </a:solidFill>
              </a:rPr>
              <a:t>Präzisionsmessungen  |  Konsistenztests</a:t>
            </a:r>
            <a:endParaRPr lang="de-DE" dirty="0">
              <a:solidFill>
                <a:srgbClr val="BFBFB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958381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60646" y="3759200"/>
            <a:ext cx="8765259" cy="880533"/>
          </a:xfrm>
        </p:spPr>
        <p:txBody>
          <a:bodyPr/>
          <a:lstStyle/>
          <a:p>
            <a:r>
              <a:rPr lang="de-DE" dirty="0" smtClean="0"/>
              <a:t>Paarproduktion von Eichbosonen testet die Eichstruktur der elektroschwachen Wechselwirkung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/>
              <a:t>Trilineare Eichkopplungen (TGC)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700"/>
            <a:ext cx="9330267" cy="2543704"/>
          </a:xfrm>
          <a:prstGeom prst="rect">
            <a:avLst/>
          </a:prstGeom>
        </p:spPr>
      </p:pic>
      <p:sp>
        <p:nvSpPr>
          <p:cNvPr id="6" name="Text Placeholder 1"/>
          <p:cNvSpPr txBox="1">
            <a:spLocks/>
          </p:cNvSpPr>
          <p:nvPr/>
        </p:nvSpPr>
        <p:spPr bwMode="auto">
          <a:xfrm>
            <a:off x="394513" y="4504273"/>
            <a:ext cx="4634688" cy="116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360363" indent="-1841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 smtClean="0"/>
              <a:t>Prozesse im Standardmodell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pl-PL" dirty="0"/>
              <a:t>W → </a:t>
            </a:r>
            <a:r>
              <a:rPr lang="pl-PL" dirty="0" smtClean="0"/>
              <a:t>WZ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pl-PL" dirty="0" smtClean="0"/>
              <a:t>Z → WW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pl-PL" dirty="0" smtClean="0"/>
              <a:t>W </a:t>
            </a:r>
            <a:r>
              <a:rPr lang="pl-PL" dirty="0"/>
              <a:t>→ </a:t>
            </a:r>
            <a:r>
              <a:rPr lang="pl-PL" dirty="0" err="1" smtClean="0"/>
              <a:t>Wγ</a:t>
            </a:r>
            <a:r>
              <a:rPr lang="pl-PL" dirty="0" smtClean="0"/>
              <a:t> </a:t>
            </a:r>
            <a:endParaRPr lang="pl-PL" dirty="0"/>
          </a:p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endParaRPr lang="de-DE" dirty="0" smtClean="0"/>
          </a:p>
        </p:txBody>
      </p:sp>
      <p:sp>
        <p:nvSpPr>
          <p:cNvPr id="7" name="Text Placeholder 1"/>
          <p:cNvSpPr txBox="1">
            <a:spLocks/>
          </p:cNvSpPr>
          <p:nvPr/>
        </p:nvSpPr>
        <p:spPr bwMode="auto">
          <a:xfrm>
            <a:off x="5017310" y="4504279"/>
            <a:ext cx="4634688" cy="1168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2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360363" indent="-1841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22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9144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3716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1828800" indent="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sz="1800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Clr>
                <a:srgbClr val="C1092D"/>
              </a:buClr>
              <a:buFont typeface="Wingdings" charset="2"/>
              <a:buChar char="§"/>
            </a:pPr>
            <a:r>
              <a:rPr lang="de-DE" dirty="0"/>
              <a:t>t</a:t>
            </a:r>
            <a:r>
              <a:rPr lang="de-DE" dirty="0" smtClean="0"/>
              <a:t>- und </a:t>
            </a:r>
            <a:r>
              <a:rPr lang="de-DE" dirty="0" err="1" smtClean="0"/>
              <a:t>u</a:t>
            </a:r>
            <a:r>
              <a:rPr lang="de-DE" dirty="0" smtClean="0"/>
              <a:t>-Kanal erlauben zudem die Endzustände 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pl-PL" dirty="0" smtClean="0"/>
              <a:t>ZZ</a:t>
            </a:r>
          </a:p>
          <a:p>
            <a:pPr marL="703263" lvl="1" indent="-342900">
              <a:buClr>
                <a:srgbClr val="C1092D"/>
              </a:buClr>
              <a:buFont typeface="Wingdings" charset="2"/>
              <a:buChar char="§"/>
            </a:pPr>
            <a:r>
              <a:rPr lang="pl-PL" dirty="0" err="1" smtClean="0"/>
              <a:t>Zγ</a:t>
            </a:r>
            <a:endParaRPr lang="de-DE" dirty="0" smtClean="0"/>
          </a:p>
        </p:txBody>
      </p:sp>
    </p:spTree>
    <p:extLst>
      <p:ext uri="{BB962C8B-B14F-4D97-AF65-F5344CB8AC3E}">
        <p14:creationId xmlns:p14="http://schemas.microsoft.com/office/powerpoint/2010/main" val="752754864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e-DE" dirty="0" smtClean="0"/>
              <a:t>Messungen am LHC: WW Produktion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116532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11404</TotalTime>
  <Words>1183</Words>
  <Application>Microsoft Macintosh PowerPoint</Application>
  <PresentationFormat>A4 Paper (210x297 mm)</PresentationFormat>
  <Paragraphs>232</Paragraphs>
  <Slides>38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0" baseType="lpstr">
      <vt:lpstr>Office-Design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Peakom GmbH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fd fds</dc:creator>
  <cp:lastModifiedBy>Matthias Schott</cp:lastModifiedBy>
  <cp:revision>108</cp:revision>
  <cp:lastPrinted>2013-02-21T18:22:20Z</cp:lastPrinted>
  <dcterms:created xsi:type="dcterms:W3CDTF">2011-08-27T16:08:40Z</dcterms:created>
  <dcterms:modified xsi:type="dcterms:W3CDTF">2013-03-07T11:07:58Z</dcterms:modified>
</cp:coreProperties>
</file>