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handoutMasterIdLst>
    <p:handoutMasterId r:id="rId36"/>
  </p:handoutMasterIdLst>
  <p:sldIdLst>
    <p:sldId id="256" r:id="rId2"/>
    <p:sldId id="310" r:id="rId3"/>
    <p:sldId id="306" r:id="rId4"/>
    <p:sldId id="311" r:id="rId5"/>
    <p:sldId id="315" r:id="rId6"/>
    <p:sldId id="316" r:id="rId7"/>
    <p:sldId id="269" r:id="rId8"/>
    <p:sldId id="317" r:id="rId9"/>
    <p:sldId id="283" r:id="rId10"/>
    <p:sldId id="288" r:id="rId11"/>
    <p:sldId id="287" r:id="rId12"/>
    <p:sldId id="302" r:id="rId13"/>
    <p:sldId id="308" r:id="rId14"/>
    <p:sldId id="277" r:id="rId15"/>
    <p:sldId id="320" r:id="rId16"/>
    <p:sldId id="281" r:id="rId17"/>
    <p:sldId id="272" r:id="rId18"/>
    <p:sldId id="321" r:id="rId19"/>
    <p:sldId id="275" r:id="rId20"/>
    <p:sldId id="304" r:id="rId21"/>
    <p:sldId id="307" r:id="rId22"/>
    <p:sldId id="276" r:id="rId23"/>
    <p:sldId id="322" r:id="rId24"/>
    <p:sldId id="274" r:id="rId25"/>
    <p:sldId id="271" r:id="rId26"/>
    <p:sldId id="309" r:id="rId27"/>
    <p:sldId id="312" r:id="rId28"/>
    <p:sldId id="284" r:id="rId29"/>
    <p:sldId id="313" r:id="rId30"/>
    <p:sldId id="314" r:id="rId31"/>
    <p:sldId id="280" r:id="rId32"/>
    <p:sldId id="268" r:id="rId33"/>
    <p:sldId id="286"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clrMru>
    <a:srgbClr val="1C0BE9"/>
    <a:srgbClr val="FFFF49"/>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107" autoAdjust="0"/>
  </p:normalViewPr>
  <p:slideViewPr>
    <p:cSldViewPr snapToGrid="0" snapToObjects="1">
      <p:cViewPr varScale="1">
        <p:scale>
          <a:sx n="114" d="100"/>
          <a:sy n="114" d="100"/>
        </p:scale>
        <p:origin x="-117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1772C42-D347-DB4F-BBFB-31B204454844}" type="datetimeFigureOut">
              <a:rPr lang="en-US" smtClean="0"/>
              <a:t>3/4/13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D4384B-2772-B84B-971A-2BA6CF9DC6E6}" type="slidenum">
              <a:rPr lang="en-US" smtClean="0"/>
              <a:t>‹#›</a:t>
            </a:fld>
            <a:endParaRPr lang="en-US"/>
          </a:p>
        </p:txBody>
      </p:sp>
    </p:spTree>
    <p:extLst>
      <p:ext uri="{BB962C8B-B14F-4D97-AF65-F5344CB8AC3E}">
        <p14:creationId xmlns:p14="http://schemas.microsoft.com/office/powerpoint/2010/main" val="42096799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B7C87FB-A178-4343-A716-AE29F79ACD34}" type="datetimeFigureOut">
              <a:rPr lang="en-US" smtClean="0"/>
              <a:t>3/4/13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E615B8-D996-2643-A0E9-320555EECF0A}" type="slidenum">
              <a:rPr lang="en-US" smtClean="0"/>
              <a:t>‹#›</a:t>
            </a:fld>
            <a:endParaRPr lang="en-US"/>
          </a:p>
        </p:txBody>
      </p:sp>
    </p:spTree>
    <p:extLst>
      <p:ext uri="{BB962C8B-B14F-4D97-AF65-F5344CB8AC3E}">
        <p14:creationId xmlns:p14="http://schemas.microsoft.com/office/powerpoint/2010/main" val="12647307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E615B8-D996-2643-A0E9-320555EECF0A}" type="slidenum">
              <a:rPr lang="en-US" smtClean="0"/>
              <a:t>2</a:t>
            </a:fld>
            <a:endParaRPr lang="en-US"/>
          </a:p>
        </p:txBody>
      </p:sp>
    </p:spTree>
    <p:extLst>
      <p:ext uri="{BB962C8B-B14F-4D97-AF65-F5344CB8AC3E}">
        <p14:creationId xmlns:p14="http://schemas.microsoft.com/office/powerpoint/2010/main" val="911351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Larger scale</a:t>
            </a:r>
            <a:r>
              <a:rPr lang="en-US" baseline="0" dirty="0" smtClean="0"/>
              <a:t> uncertainties close to pi/2 where effectively 4 jets contribute calculated at LO in </a:t>
            </a:r>
            <a:r>
              <a:rPr lang="en-US" baseline="0" dirty="0" err="1" smtClean="0"/>
              <a:t>NLOJet</a:t>
            </a:r>
            <a:r>
              <a:rPr lang="en-US" baseline="0" dirty="0" smtClean="0"/>
              <a:t>++</a:t>
            </a:r>
          </a:p>
          <a:p>
            <a:r>
              <a:rPr lang="en-US" baseline="0" dirty="0" smtClean="0"/>
              <a:t>No fixed order NLO calculation close to pi due to large contribution from soft processes  with enhanced logarithms</a:t>
            </a:r>
            <a:endParaRPr lang="en-US" dirty="0"/>
          </a:p>
        </p:txBody>
      </p:sp>
      <p:sp>
        <p:nvSpPr>
          <p:cNvPr id="4" name="Slide Number Placeholder 3"/>
          <p:cNvSpPr>
            <a:spLocks noGrp="1"/>
          </p:cNvSpPr>
          <p:nvPr>
            <p:ph type="sldNum" sz="quarter" idx="10"/>
          </p:nvPr>
        </p:nvSpPr>
        <p:spPr/>
        <p:txBody>
          <a:bodyPr/>
          <a:lstStyle/>
          <a:p>
            <a:fld id="{23E615B8-D996-2643-A0E9-320555EECF0A}" type="slidenum">
              <a:rPr lang="en-US" smtClean="0"/>
              <a:t>17</a:t>
            </a:fld>
            <a:endParaRPr lang="en-US"/>
          </a:p>
        </p:txBody>
      </p:sp>
    </p:spTree>
    <p:extLst>
      <p:ext uri="{BB962C8B-B14F-4D97-AF65-F5344CB8AC3E}">
        <p14:creationId xmlns:p14="http://schemas.microsoft.com/office/powerpoint/2010/main" val="2232299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Jet</a:t>
            </a:r>
            <a:r>
              <a:rPr lang="en-US" baseline="0" dirty="0" smtClean="0"/>
              <a:t> </a:t>
            </a:r>
            <a:r>
              <a:rPr lang="en-US" baseline="0" dirty="0" err="1" smtClean="0"/>
              <a:t>pt</a:t>
            </a:r>
            <a:r>
              <a:rPr lang="en-US" baseline="0" dirty="0" smtClean="0"/>
              <a:t>&gt;25 </a:t>
            </a:r>
            <a:r>
              <a:rPr lang="en-US" baseline="0" dirty="0" err="1" smtClean="0"/>
              <a:t>GeV</a:t>
            </a:r>
            <a:endParaRPr lang="en-US" dirty="0" smtClean="0"/>
          </a:p>
          <a:p>
            <a:endParaRPr lang="en-US" dirty="0" smtClean="0"/>
          </a:p>
          <a:p>
            <a:r>
              <a:rPr lang="en-US" dirty="0" smtClean="0"/>
              <a:t>DPI correction 25%</a:t>
            </a:r>
          </a:p>
          <a:p>
            <a:r>
              <a:rPr lang="en-US" dirty="0" smtClean="0"/>
              <a:t>On total cross section</a:t>
            </a:r>
          </a:p>
          <a:p>
            <a:r>
              <a:rPr lang="en-US" dirty="0" smtClean="0"/>
              <a:t>Concentrated in lowest </a:t>
            </a:r>
          </a:p>
          <a:p>
            <a:r>
              <a:rPr lang="en-US" dirty="0" err="1" smtClean="0"/>
              <a:t>Pt</a:t>
            </a:r>
            <a:r>
              <a:rPr lang="en-US" dirty="0" smtClean="0"/>
              <a:t> bin of 1 jet sample</a:t>
            </a:r>
            <a:endParaRPr lang="en-US" dirty="0"/>
          </a:p>
        </p:txBody>
      </p:sp>
      <p:sp>
        <p:nvSpPr>
          <p:cNvPr id="4" name="Slide Number Placeholder 3"/>
          <p:cNvSpPr>
            <a:spLocks noGrp="1"/>
          </p:cNvSpPr>
          <p:nvPr>
            <p:ph type="sldNum" sz="quarter" idx="10"/>
          </p:nvPr>
        </p:nvSpPr>
        <p:spPr/>
        <p:txBody>
          <a:bodyPr/>
          <a:lstStyle/>
          <a:p>
            <a:fld id="{23E615B8-D996-2643-A0E9-320555EECF0A}" type="slidenum">
              <a:rPr lang="en-US" smtClean="0"/>
              <a:t>19</a:t>
            </a:fld>
            <a:endParaRPr lang="en-US"/>
          </a:p>
        </p:txBody>
      </p:sp>
    </p:spTree>
    <p:extLst>
      <p:ext uri="{BB962C8B-B14F-4D97-AF65-F5344CB8AC3E}">
        <p14:creationId xmlns:p14="http://schemas.microsoft.com/office/powerpoint/2010/main" val="266169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Need</a:t>
            </a:r>
            <a:r>
              <a:rPr lang="en-US" baseline="0" dirty="0" smtClean="0"/>
              <a:t> to differentiate DP jets from W+2jets.</a:t>
            </a:r>
          </a:p>
          <a:p>
            <a:r>
              <a:rPr lang="en-US" baseline="0" dirty="0" smtClean="0"/>
              <a:t>2 jets back-to-back most natural but suffers from experimental resolution effects</a:t>
            </a:r>
          </a:p>
          <a:p>
            <a:r>
              <a:rPr lang="en-US" baseline="0" dirty="0" smtClean="0"/>
              <a:t>Use vector sum of 2 leading jets instead!</a:t>
            </a:r>
          </a:p>
          <a:p>
            <a:endParaRPr lang="en-US" baseline="0" dirty="0" smtClean="0"/>
          </a:p>
          <a:p>
            <a:r>
              <a:rPr lang="en-US" baseline="0" dirty="0" smtClean="0"/>
              <a:t>A+H+J = </a:t>
            </a:r>
            <a:r>
              <a:rPr lang="en-US" baseline="0" dirty="0" err="1" smtClean="0"/>
              <a:t>Alpgen+herwig+jimmy</a:t>
            </a:r>
            <a:endParaRPr lang="en-US" baseline="0" dirty="0" smtClean="0"/>
          </a:p>
        </p:txBody>
      </p:sp>
      <p:sp>
        <p:nvSpPr>
          <p:cNvPr id="4" name="Slide Number Placeholder 3"/>
          <p:cNvSpPr>
            <a:spLocks noGrp="1"/>
          </p:cNvSpPr>
          <p:nvPr>
            <p:ph type="sldNum" sz="quarter" idx="10"/>
          </p:nvPr>
        </p:nvSpPr>
        <p:spPr/>
        <p:txBody>
          <a:bodyPr/>
          <a:lstStyle/>
          <a:p>
            <a:fld id="{23E615B8-D996-2643-A0E9-320555EECF0A}" type="slidenum">
              <a:rPr lang="en-US" smtClean="0"/>
              <a:t>22</a:t>
            </a:fld>
            <a:endParaRPr lang="en-US"/>
          </a:p>
        </p:txBody>
      </p:sp>
    </p:spTree>
    <p:extLst>
      <p:ext uri="{BB962C8B-B14F-4D97-AF65-F5344CB8AC3E}">
        <p14:creationId xmlns:p14="http://schemas.microsoft.com/office/powerpoint/2010/main" val="33452483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MPI has been studied in minimum bias scatters and in underlying event of </a:t>
            </a:r>
            <a:r>
              <a:rPr lang="en-US" dirty="0" err="1" smtClean="0"/>
              <a:t>dijet</a:t>
            </a:r>
            <a:r>
              <a:rPr lang="en-US" dirty="0" smtClean="0"/>
              <a:t> events.</a:t>
            </a:r>
          </a:p>
          <a:p>
            <a:r>
              <a:rPr lang="en-US" dirty="0" smtClean="0"/>
              <a:t>Leading jet analysis:</a:t>
            </a:r>
          </a:p>
          <a:p>
            <a:r>
              <a:rPr lang="en-US" dirty="0" smtClean="0"/>
              <a:t>FSR radiation and </a:t>
            </a:r>
          </a:p>
          <a:p>
            <a:r>
              <a:rPr lang="en-US" dirty="0" smtClean="0"/>
              <a:t>Gluon induced radiation</a:t>
            </a:r>
          </a:p>
          <a:p>
            <a:r>
              <a:rPr lang="en-US" dirty="0" smtClean="0"/>
              <a:t>-&gt; softer fragmentation</a:t>
            </a:r>
          </a:p>
          <a:p>
            <a:r>
              <a:rPr lang="en-US" dirty="0" smtClean="0"/>
              <a:t>-&gt;more particles</a:t>
            </a:r>
          </a:p>
          <a:p>
            <a:r>
              <a:rPr lang="en-US" dirty="0" smtClean="0"/>
              <a:t>DY:</a:t>
            </a:r>
          </a:p>
          <a:p>
            <a:r>
              <a:rPr lang="en-US" dirty="0" smtClean="0"/>
              <a:t>Quark induced radiation</a:t>
            </a:r>
          </a:p>
          <a:p>
            <a:r>
              <a:rPr lang="en-US" dirty="0" smtClean="0"/>
              <a:t>-&gt; harder fragmentation</a:t>
            </a:r>
          </a:p>
          <a:p>
            <a:r>
              <a:rPr lang="en-US" smtClean="0"/>
              <a:t>-&gt;less particles</a:t>
            </a:r>
          </a:p>
          <a:p>
            <a:endParaRPr lang="en-US"/>
          </a:p>
        </p:txBody>
      </p:sp>
      <p:sp>
        <p:nvSpPr>
          <p:cNvPr id="4" name="Slide Number Placeholder 3"/>
          <p:cNvSpPr>
            <a:spLocks noGrp="1"/>
          </p:cNvSpPr>
          <p:nvPr>
            <p:ph type="sldNum" sz="quarter" idx="10"/>
          </p:nvPr>
        </p:nvSpPr>
        <p:spPr/>
        <p:txBody>
          <a:bodyPr/>
          <a:lstStyle/>
          <a:p>
            <a:fld id="{23E615B8-D996-2643-A0E9-320555EECF0A}" type="slidenum">
              <a:rPr lang="en-US" smtClean="0"/>
              <a:t>23</a:t>
            </a:fld>
            <a:endParaRPr lang="en-US"/>
          </a:p>
        </p:txBody>
      </p:sp>
    </p:spTree>
    <p:extLst>
      <p:ext uri="{BB962C8B-B14F-4D97-AF65-F5344CB8AC3E}">
        <p14:creationId xmlns:p14="http://schemas.microsoft.com/office/powerpoint/2010/main" val="122379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MPI has been studied in minimum bias scatters and in underlying event of </a:t>
            </a:r>
            <a:r>
              <a:rPr lang="en-US" dirty="0" err="1" smtClean="0"/>
              <a:t>dijet</a:t>
            </a:r>
            <a:r>
              <a:rPr lang="en-US" dirty="0" smtClean="0"/>
              <a:t> events.</a:t>
            </a:r>
          </a:p>
          <a:p>
            <a:r>
              <a:rPr lang="en-US" dirty="0" smtClean="0"/>
              <a:t>Leading jet analysis:</a:t>
            </a:r>
          </a:p>
          <a:p>
            <a:r>
              <a:rPr lang="en-US" dirty="0" smtClean="0"/>
              <a:t>FSR radiation and </a:t>
            </a:r>
          </a:p>
          <a:p>
            <a:r>
              <a:rPr lang="en-US" dirty="0" smtClean="0"/>
              <a:t>Gluon induced radiation</a:t>
            </a:r>
          </a:p>
          <a:p>
            <a:r>
              <a:rPr lang="en-US" dirty="0" smtClean="0"/>
              <a:t>-&gt; softer fragmentation</a:t>
            </a:r>
          </a:p>
          <a:p>
            <a:r>
              <a:rPr lang="en-US" dirty="0" smtClean="0"/>
              <a:t>-&gt;more particles</a:t>
            </a:r>
          </a:p>
          <a:p>
            <a:r>
              <a:rPr lang="en-US" dirty="0" smtClean="0"/>
              <a:t>DY:</a:t>
            </a:r>
          </a:p>
          <a:p>
            <a:r>
              <a:rPr lang="en-US" dirty="0" smtClean="0"/>
              <a:t>Quark induced radiation</a:t>
            </a:r>
          </a:p>
          <a:p>
            <a:r>
              <a:rPr lang="en-US" dirty="0" smtClean="0"/>
              <a:t>-&gt; harder fragmentation</a:t>
            </a:r>
          </a:p>
          <a:p>
            <a:r>
              <a:rPr lang="en-US" dirty="0" smtClean="0"/>
              <a:t>-&gt;less particles</a:t>
            </a:r>
          </a:p>
          <a:p>
            <a:endParaRPr lang="en-US" dirty="0"/>
          </a:p>
        </p:txBody>
      </p:sp>
      <p:sp>
        <p:nvSpPr>
          <p:cNvPr id="4" name="Slide Number Placeholder 3"/>
          <p:cNvSpPr>
            <a:spLocks noGrp="1"/>
          </p:cNvSpPr>
          <p:nvPr>
            <p:ph type="sldNum" sz="quarter" idx="10"/>
          </p:nvPr>
        </p:nvSpPr>
        <p:spPr/>
        <p:txBody>
          <a:bodyPr/>
          <a:lstStyle/>
          <a:p>
            <a:fld id="{23E615B8-D996-2643-A0E9-320555EECF0A}" type="slidenum">
              <a:rPr lang="en-US" smtClean="0"/>
              <a:t>24</a:t>
            </a:fld>
            <a:endParaRPr lang="en-US"/>
          </a:p>
        </p:txBody>
      </p:sp>
    </p:spTree>
    <p:extLst>
      <p:ext uri="{BB962C8B-B14F-4D97-AF65-F5344CB8AC3E}">
        <p14:creationId xmlns:p14="http://schemas.microsoft.com/office/powerpoint/2010/main" val="1223799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Dijet mass limit </a:t>
            </a:r>
            <a:r>
              <a:rPr lang="en-US" dirty="0" err="1" smtClean="0"/>
              <a:t>tevatron</a:t>
            </a:r>
            <a:r>
              <a:rPr lang="en-US" dirty="0" smtClean="0"/>
              <a:t> 1.3 </a:t>
            </a:r>
            <a:r>
              <a:rPr lang="en-US" dirty="0" err="1" smtClean="0"/>
              <a:t>TeV</a:t>
            </a:r>
            <a:endParaRPr lang="en-US" dirty="0"/>
          </a:p>
        </p:txBody>
      </p:sp>
      <p:sp>
        <p:nvSpPr>
          <p:cNvPr id="4" name="Slide Number Placeholder 3"/>
          <p:cNvSpPr>
            <a:spLocks noGrp="1"/>
          </p:cNvSpPr>
          <p:nvPr>
            <p:ph type="sldNum" sz="quarter" idx="10"/>
          </p:nvPr>
        </p:nvSpPr>
        <p:spPr/>
        <p:txBody>
          <a:bodyPr/>
          <a:lstStyle/>
          <a:p>
            <a:fld id="{23E615B8-D996-2643-A0E9-320555EECF0A}" type="slidenum">
              <a:rPr lang="en-US" smtClean="0"/>
              <a:t>29</a:t>
            </a:fld>
            <a:endParaRPr lang="en-US"/>
          </a:p>
        </p:txBody>
      </p:sp>
    </p:spTree>
    <p:extLst>
      <p:ext uri="{BB962C8B-B14F-4D97-AF65-F5344CB8AC3E}">
        <p14:creationId xmlns:p14="http://schemas.microsoft.com/office/powerpoint/2010/main" val="21644681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Dijet mass limit </a:t>
            </a:r>
            <a:r>
              <a:rPr lang="en-US" dirty="0" err="1" smtClean="0"/>
              <a:t>tevatron</a:t>
            </a:r>
            <a:r>
              <a:rPr lang="en-US" dirty="0" smtClean="0"/>
              <a:t> 1.3 </a:t>
            </a:r>
            <a:r>
              <a:rPr lang="en-US" dirty="0" err="1" smtClean="0"/>
              <a:t>TeV</a:t>
            </a:r>
            <a:endParaRPr lang="en-US" dirty="0" smtClean="0"/>
          </a:p>
          <a:p>
            <a:r>
              <a:rPr lang="en-US" dirty="0" smtClean="0"/>
              <a:t>Production cross</a:t>
            </a:r>
            <a:r>
              <a:rPr lang="en-US" baseline="0" dirty="0" smtClean="0"/>
              <a:t> section measured with a precision of 6-20%</a:t>
            </a:r>
            <a:endParaRPr lang="en-US" dirty="0"/>
          </a:p>
        </p:txBody>
      </p:sp>
      <p:sp>
        <p:nvSpPr>
          <p:cNvPr id="4" name="Slide Number Placeholder 3"/>
          <p:cNvSpPr>
            <a:spLocks noGrp="1"/>
          </p:cNvSpPr>
          <p:nvPr>
            <p:ph type="sldNum" sz="quarter" idx="10"/>
          </p:nvPr>
        </p:nvSpPr>
        <p:spPr/>
        <p:txBody>
          <a:bodyPr/>
          <a:lstStyle/>
          <a:p>
            <a:fld id="{23E615B8-D996-2643-A0E9-320555EECF0A}" type="slidenum">
              <a:rPr lang="en-US" smtClean="0"/>
              <a:t>5</a:t>
            </a:fld>
            <a:endParaRPr lang="en-US"/>
          </a:p>
        </p:txBody>
      </p:sp>
    </p:spTree>
    <p:extLst>
      <p:ext uri="{BB962C8B-B14F-4D97-AF65-F5344CB8AC3E}">
        <p14:creationId xmlns:p14="http://schemas.microsoft.com/office/powerpoint/2010/main" val="2164468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smtClean="0"/>
              <a:t>Pt</a:t>
            </a:r>
            <a:r>
              <a:rPr lang="en-US" dirty="0" smtClean="0"/>
              <a:t>&gt;150</a:t>
            </a:r>
            <a:r>
              <a:rPr lang="en-US" baseline="0" dirty="0" smtClean="0"/>
              <a:t> </a:t>
            </a:r>
            <a:r>
              <a:rPr lang="en-US" baseline="0" dirty="0" err="1" smtClean="0"/>
              <a:t>GeV</a:t>
            </a:r>
            <a:endParaRPr lang="en-US" dirty="0"/>
          </a:p>
        </p:txBody>
      </p:sp>
      <p:sp>
        <p:nvSpPr>
          <p:cNvPr id="4" name="Slide Number Placeholder 3"/>
          <p:cNvSpPr>
            <a:spLocks noGrp="1"/>
          </p:cNvSpPr>
          <p:nvPr>
            <p:ph type="sldNum" sz="quarter" idx="10"/>
          </p:nvPr>
        </p:nvSpPr>
        <p:spPr/>
        <p:txBody>
          <a:bodyPr/>
          <a:lstStyle/>
          <a:p>
            <a:fld id="{23E615B8-D996-2643-A0E9-320555EECF0A}" type="slidenum">
              <a:rPr lang="en-US" smtClean="0"/>
              <a:t>7</a:t>
            </a:fld>
            <a:endParaRPr lang="en-US"/>
          </a:p>
        </p:txBody>
      </p:sp>
    </p:spTree>
    <p:extLst>
      <p:ext uri="{BB962C8B-B14F-4D97-AF65-F5344CB8AC3E}">
        <p14:creationId xmlns:p14="http://schemas.microsoft.com/office/powerpoint/2010/main" val="4040963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Different cross section for </a:t>
            </a:r>
            <a:r>
              <a:rPr lang="en-US" dirty="0" err="1" smtClean="0"/>
              <a:t>pp</a:t>
            </a:r>
            <a:r>
              <a:rPr lang="en-US" dirty="0" smtClean="0"/>
              <a:t> and </a:t>
            </a:r>
            <a:r>
              <a:rPr lang="en-US" dirty="0" err="1" smtClean="0"/>
              <a:t>pbarp</a:t>
            </a:r>
            <a:r>
              <a:rPr lang="en-US" dirty="0" smtClean="0"/>
              <a:t> at low </a:t>
            </a:r>
            <a:r>
              <a:rPr lang="en-US" dirty="0" err="1" smtClean="0"/>
              <a:t>cms</a:t>
            </a:r>
            <a:r>
              <a:rPr lang="en-US" dirty="0" smtClean="0"/>
              <a:t> energies due to production via </a:t>
            </a:r>
            <a:r>
              <a:rPr lang="en-US" dirty="0" err="1" smtClean="0"/>
              <a:t>qqbar</a:t>
            </a:r>
            <a:r>
              <a:rPr lang="en-US" dirty="0" smtClean="0"/>
              <a:t> pair </a:t>
            </a:r>
          </a:p>
          <a:p>
            <a:endParaRPr lang="en-US" dirty="0"/>
          </a:p>
        </p:txBody>
      </p:sp>
      <p:sp>
        <p:nvSpPr>
          <p:cNvPr id="4" name="Slide Number Placeholder 3"/>
          <p:cNvSpPr>
            <a:spLocks noGrp="1"/>
          </p:cNvSpPr>
          <p:nvPr>
            <p:ph type="sldNum" sz="quarter" idx="10"/>
          </p:nvPr>
        </p:nvSpPr>
        <p:spPr/>
        <p:txBody>
          <a:bodyPr/>
          <a:lstStyle/>
          <a:p>
            <a:fld id="{23E615B8-D996-2643-A0E9-320555EECF0A}" type="slidenum">
              <a:rPr lang="en-US" smtClean="0"/>
              <a:t>9</a:t>
            </a:fld>
            <a:endParaRPr lang="en-US"/>
          </a:p>
        </p:txBody>
      </p:sp>
    </p:spTree>
    <p:extLst>
      <p:ext uri="{BB962C8B-B14F-4D97-AF65-F5344CB8AC3E}">
        <p14:creationId xmlns:p14="http://schemas.microsoft.com/office/powerpoint/2010/main" val="345449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smtClean="0"/>
              <a:t>Hathor+Top</a:t>
            </a:r>
            <a:r>
              <a:rPr lang="en-US" dirty="0" smtClean="0"/>
              <a:t>++ exact</a:t>
            </a:r>
            <a:r>
              <a:rPr lang="en-US" baseline="0" dirty="0" smtClean="0"/>
              <a:t> NNLO calculations for </a:t>
            </a:r>
            <a:r>
              <a:rPr lang="en-US" baseline="0" dirty="0" err="1" smtClean="0"/>
              <a:t>qqbar</a:t>
            </a:r>
            <a:r>
              <a:rPr lang="en-US" baseline="0" dirty="0" smtClean="0"/>
              <a:t>-&gt;</a:t>
            </a:r>
            <a:r>
              <a:rPr lang="en-US" baseline="0" dirty="0" err="1" smtClean="0"/>
              <a:t>ttbar</a:t>
            </a:r>
            <a:r>
              <a:rPr lang="en-US" baseline="0" dirty="0" smtClean="0"/>
              <a:t>; approximations for other production channels; </a:t>
            </a:r>
            <a:r>
              <a:rPr lang="en-US" baseline="0" dirty="0" err="1" smtClean="0"/>
              <a:t>Hathor</a:t>
            </a:r>
            <a:r>
              <a:rPr lang="en-US" baseline="0" dirty="0" smtClean="0"/>
              <a:t> new high energy approximations using soft gluon </a:t>
            </a:r>
            <a:r>
              <a:rPr lang="en-US" baseline="0" dirty="0" err="1" smtClean="0"/>
              <a:t>resummations</a:t>
            </a:r>
            <a:r>
              <a:rPr lang="en-US" baseline="0" dirty="0" smtClean="0"/>
              <a:t> </a:t>
            </a:r>
            <a:endParaRPr lang="en-US" dirty="0" smtClean="0"/>
          </a:p>
          <a:p>
            <a:endParaRPr lang="en-US" dirty="0" smtClean="0"/>
          </a:p>
          <a:p>
            <a:r>
              <a:rPr lang="en-US" dirty="0" smtClean="0"/>
              <a:t>Complementary</a:t>
            </a:r>
            <a:r>
              <a:rPr lang="en-US" baseline="0" dirty="0" smtClean="0"/>
              <a:t> information to top mass from top decay products -&gt; mc mass through kinematic fits  or calibrate the measurement</a:t>
            </a:r>
          </a:p>
          <a:p>
            <a:r>
              <a:rPr lang="en-US" baseline="0" dirty="0" smtClean="0"/>
              <a:t>Theory uncertainties contain </a:t>
            </a:r>
            <a:r>
              <a:rPr lang="en-US" baseline="0" dirty="0" err="1" smtClean="0"/>
              <a:t>pdf</a:t>
            </a:r>
            <a:r>
              <a:rPr lang="en-US" baseline="0" dirty="0" smtClean="0"/>
              <a:t>, scale uncertainty; assumed to be independent of experimental uncertainty (correlation due to </a:t>
            </a:r>
            <a:r>
              <a:rPr lang="en-US" baseline="0" dirty="0" err="1" smtClean="0"/>
              <a:t>pdf</a:t>
            </a:r>
            <a:r>
              <a:rPr lang="en-US" baseline="0" dirty="0" smtClean="0"/>
              <a:t> uncertainty can be neglected)</a:t>
            </a:r>
            <a:endParaRPr lang="en-US" dirty="0"/>
          </a:p>
        </p:txBody>
      </p:sp>
      <p:sp>
        <p:nvSpPr>
          <p:cNvPr id="4" name="Slide Number Placeholder 3"/>
          <p:cNvSpPr>
            <a:spLocks noGrp="1"/>
          </p:cNvSpPr>
          <p:nvPr>
            <p:ph type="sldNum" sz="quarter" idx="10"/>
          </p:nvPr>
        </p:nvSpPr>
        <p:spPr/>
        <p:txBody>
          <a:bodyPr/>
          <a:lstStyle/>
          <a:p>
            <a:fld id="{23E615B8-D996-2643-A0E9-320555EECF0A}" type="slidenum">
              <a:rPr lang="en-US" smtClean="0"/>
              <a:t>10</a:t>
            </a:fld>
            <a:endParaRPr lang="en-US"/>
          </a:p>
        </p:txBody>
      </p:sp>
    </p:spTree>
    <p:extLst>
      <p:ext uri="{BB962C8B-B14F-4D97-AF65-F5344CB8AC3E}">
        <p14:creationId xmlns:p14="http://schemas.microsoft.com/office/powerpoint/2010/main" val="4284367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~20000 events in </a:t>
            </a:r>
            <a:r>
              <a:rPr lang="en-US" dirty="0" err="1" smtClean="0"/>
              <a:t>e+mu+jets</a:t>
            </a:r>
            <a:r>
              <a:rPr lang="en-US" baseline="0" dirty="0" smtClean="0"/>
              <a:t> combined (require 2 </a:t>
            </a:r>
            <a:r>
              <a:rPr lang="en-US" baseline="0" dirty="0" err="1" smtClean="0"/>
              <a:t>bjets</a:t>
            </a:r>
            <a:r>
              <a:rPr lang="en-US" baseline="0" dirty="0" smtClean="0"/>
              <a:t>!)</a:t>
            </a:r>
          </a:p>
          <a:p>
            <a:r>
              <a:rPr lang="en-US" baseline="0" dirty="0" smtClean="0"/>
              <a:t>Final event sample ~80% single lepton events</a:t>
            </a:r>
          </a:p>
          <a:p>
            <a:r>
              <a:rPr lang="en-US" baseline="0" dirty="0" smtClean="0"/>
              <a:t>13% top from other decays</a:t>
            </a:r>
          </a:p>
          <a:p>
            <a:r>
              <a:rPr lang="en-US" baseline="0" dirty="0" smtClean="0"/>
              <a:t>3% </a:t>
            </a:r>
            <a:r>
              <a:rPr lang="en-US" baseline="0" dirty="0" err="1" smtClean="0"/>
              <a:t>w+jets</a:t>
            </a:r>
            <a:endParaRPr lang="en-US" baseline="0" dirty="0" smtClean="0"/>
          </a:p>
          <a:p>
            <a:r>
              <a:rPr lang="en-US" baseline="0" dirty="0" smtClean="0"/>
              <a:t>Measurement in visible phase space</a:t>
            </a:r>
            <a:endParaRPr lang="en-US" dirty="0"/>
          </a:p>
        </p:txBody>
      </p:sp>
      <p:sp>
        <p:nvSpPr>
          <p:cNvPr id="4" name="Slide Number Placeholder 3"/>
          <p:cNvSpPr>
            <a:spLocks noGrp="1"/>
          </p:cNvSpPr>
          <p:nvPr>
            <p:ph type="sldNum" sz="quarter" idx="10"/>
          </p:nvPr>
        </p:nvSpPr>
        <p:spPr/>
        <p:txBody>
          <a:bodyPr/>
          <a:lstStyle/>
          <a:p>
            <a:fld id="{23E615B8-D996-2643-A0E9-320555EECF0A}" type="slidenum">
              <a:rPr lang="en-US" smtClean="0"/>
              <a:t>11</a:t>
            </a:fld>
            <a:endParaRPr lang="en-US"/>
          </a:p>
        </p:txBody>
      </p:sp>
    </p:spTree>
    <p:extLst>
      <p:ext uri="{BB962C8B-B14F-4D97-AF65-F5344CB8AC3E}">
        <p14:creationId xmlns:p14="http://schemas.microsoft.com/office/powerpoint/2010/main" val="1798907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smtClean="0"/>
              <a:t>Dilepton</a:t>
            </a:r>
            <a:r>
              <a:rPr lang="en-US" baseline="0" dirty="0" smtClean="0"/>
              <a:t> channel</a:t>
            </a:r>
          </a:p>
          <a:p>
            <a:r>
              <a:rPr lang="en-US" baseline="0" dirty="0" smtClean="0"/>
              <a:t>Signal MC: </a:t>
            </a:r>
            <a:r>
              <a:rPr lang="en-US" baseline="0" dirty="0" err="1" smtClean="0"/>
              <a:t>mc@nlo</a:t>
            </a:r>
            <a:endParaRPr lang="en-US" baseline="0" dirty="0" smtClean="0"/>
          </a:p>
          <a:p>
            <a:r>
              <a:rPr lang="en-US" baseline="0" dirty="0" smtClean="0"/>
              <a:t>Analysis done with template fit with coefficients assuming SM (</a:t>
            </a:r>
            <a:r>
              <a:rPr lang="en-US" baseline="0" dirty="0" err="1" smtClean="0"/>
              <a:t>fSM</a:t>
            </a:r>
            <a:r>
              <a:rPr lang="en-US" baseline="0" dirty="0" smtClean="0"/>
              <a:t>) or uncorrelated spin (1-fSM)</a:t>
            </a:r>
          </a:p>
          <a:p>
            <a:r>
              <a:rPr lang="en-US" baseline="0" dirty="0" err="1" smtClean="0"/>
              <a:t>Helicity</a:t>
            </a:r>
            <a:r>
              <a:rPr lang="en-US" baseline="0" dirty="0" smtClean="0"/>
              <a:t> basis: cm frame of top pair, direction of flight of top </a:t>
            </a:r>
          </a:p>
          <a:p>
            <a:endParaRPr lang="en-US" baseline="0" dirty="0" smtClean="0"/>
          </a:p>
          <a:p>
            <a:r>
              <a:rPr lang="en-US" baseline="0" dirty="0" smtClean="0"/>
              <a:t>Check paper: NLO calculation? Uncertainty due to </a:t>
            </a:r>
            <a:r>
              <a:rPr lang="en-US" baseline="0" dirty="0" err="1" smtClean="0"/>
              <a:t>scale+pdf</a:t>
            </a:r>
            <a:r>
              <a:rPr lang="en-US" baseline="0" dirty="0" smtClean="0"/>
              <a:t> 1%?</a:t>
            </a:r>
            <a:endParaRPr lang="en-US" dirty="0"/>
          </a:p>
        </p:txBody>
      </p:sp>
      <p:sp>
        <p:nvSpPr>
          <p:cNvPr id="4" name="Slide Number Placeholder 3"/>
          <p:cNvSpPr>
            <a:spLocks noGrp="1"/>
          </p:cNvSpPr>
          <p:nvPr>
            <p:ph type="sldNum" sz="quarter" idx="10"/>
          </p:nvPr>
        </p:nvSpPr>
        <p:spPr/>
        <p:txBody>
          <a:bodyPr/>
          <a:lstStyle/>
          <a:p>
            <a:fld id="{23E615B8-D996-2643-A0E9-320555EECF0A}" type="slidenum">
              <a:rPr lang="en-US" smtClean="0"/>
              <a:t>12</a:t>
            </a:fld>
            <a:endParaRPr lang="en-US"/>
          </a:p>
        </p:txBody>
      </p:sp>
    </p:spTree>
    <p:extLst>
      <p:ext uri="{BB962C8B-B14F-4D97-AF65-F5344CB8AC3E}">
        <p14:creationId xmlns:p14="http://schemas.microsoft.com/office/powerpoint/2010/main" val="3054645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ATLAS results</a:t>
            </a:r>
            <a:r>
              <a:rPr lang="en-US" baseline="0" dirty="0" smtClean="0"/>
              <a:t> </a:t>
            </a:r>
            <a:r>
              <a:rPr lang="en-US" baseline="0" dirty="0" err="1" smtClean="0"/>
              <a:t>Z+jets</a:t>
            </a:r>
            <a:r>
              <a:rPr lang="en-US" baseline="0" dirty="0" smtClean="0"/>
              <a:t> up to &gt;=4 using 36pb-1.</a:t>
            </a:r>
            <a:endParaRPr lang="en-US" dirty="0"/>
          </a:p>
        </p:txBody>
      </p:sp>
      <p:sp>
        <p:nvSpPr>
          <p:cNvPr id="4" name="Slide Number Placeholder 3"/>
          <p:cNvSpPr>
            <a:spLocks noGrp="1"/>
          </p:cNvSpPr>
          <p:nvPr>
            <p:ph type="sldNum" sz="quarter" idx="10"/>
          </p:nvPr>
        </p:nvSpPr>
        <p:spPr/>
        <p:txBody>
          <a:bodyPr/>
          <a:lstStyle/>
          <a:p>
            <a:fld id="{23E615B8-D996-2643-A0E9-320555EECF0A}" type="slidenum">
              <a:rPr lang="en-US" smtClean="0"/>
              <a:t>14</a:t>
            </a:fld>
            <a:endParaRPr lang="en-US"/>
          </a:p>
        </p:txBody>
      </p:sp>
    </p:spTree>
    <p:extLst>
      <p:ext uri="{BB962C8B-B14F-4D97-AF65-F5344CB8AC3E}">
        <p14:creationId xmlns:p14="http://schemas.microsoft.com/office/powerpoint/2010/main" val="3654214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ATLAS results</a:t>
            </a:r>
            <a:r>
              <a:rPr lang="en-US" baseline="0" dirty="0" smtClean="0"/>
              <a:t> </a:t>
            </a:r>
            <a:r>
              <a:rPr lang="en-US" baseline="0" dirty="0" err="1" smtClean="0"/>
              <a:t>Z+jets</a:t>
            </a:r>
            <a:r>
              <a:rPr lang="en-US" baseline="0" dirty="0" smtClean="0"/>
              <a:t> up to &gt;=4 using 36pb-1.</a:t>
            </a:r>
            <a:endParaRPr lang="en-US" dirty="0"/>
          </a:p>
        </p:txBody>
      </p:sp>
      <p:sp>
        <p:nvSpPr>
          <p:cNvPr id="4" name="Slide Number Placeholder 3"/>
          <p:cNvSpPr>
            <a:spLocks noGrp="1"/>
          </p:cNvSpPr>
          <p:nvPr>
            <p:ph type="sldNum" sz="quarter" idx="10"/>
          </p:nvPr>
        </p:nvSpPr>
        <p:spPr/>
        <p:txBody>
          <a:bodyPr/>
          <a:lstStyle/>
          <a:p>
            <a:fld id="{23E615B8-D996-2643-A0E9-320555EECF0A}" type="slidenum">
              <a:rPr lang="en-US" smtClean="0"/>
              <a:t>15</a:t>
            </a:fld>
            <a:endParaRPr lang="en-US"/>
          </a:p>
        </p:txBody>
      </p:sp>
    </p:spTree>
    <p:extLst>
      <p:ext uri="{BB962C8B-B14F-4D97-AF65-F5344CB8AC3E}">
        <p14:creationId xmlns:p14="http://schemas.microsoft.com/office/powerpoint/2010/main" val="3654214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75A715-7627-AB45-B76B-98EABEB48B48}" type="datetime1">
              <a:rPr lang="en-US" smtClean="0"/>
              <a:t>3/4/13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EE4A9-0393-0E49-A136-B3422DD87568}" type="slidenum">
              <a:rPr lang="en-US" smtClean="0"/>
              <a:t>‹#›</a:t>
            </a:fld>
            <a:endParaRPr lang="en-US"/>
          </a:p>
        </p:txBody>
      </p:sp>
    </p:spTree>
    <p:extLst>
      <p:ext uri="{BB962C8B-B14F-4D97-AF65-F5344CB8AC3E}">
        <p14:creationId xmlns:p14="http://schemas.microsoft.com/office/powerpoint/2010/main" val="406833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894E5D-487C-F74A-998F-5945481966FF}" type="datetime1">
              <a:rPr lang="en-US" smtClean="0"/>
              <a:t>3/4/13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EE4A9-0393-0E49-A136-B3422DD87568}" type="slidenum">
              <a:rPr lang="en-US" smtClean="0"/>
              <a:t>‹#›</a:t>
            </a:fld>
            <a:endParaRPr lang="en-US"/>
          </a:p>
        </p:txBody>
      </p:sp>
    </p:spTree>
    <p:extLst>
      <p:ext uri="{BB962C8B-B14F-4D97-AF65-F5344CB8AC3E}">
        <p14:creationId xmlns:p14="http://schemas.microsoft.com/office/powerpoint/2010/main" val="36977652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CAC6A6B-2851-CB49-BACD-AE9BF1D3FEF0}" type="datetime1">
              <a:rPr lang="en-US" smtClean="0"/>
              <a:t>3/4/13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EE4A9-0393-0E49-A136-B3422DD87568}" type="slidenum">
              <a:rPr lang="en-US" smtClean="0"/>
              <a:t>‹#›</a:t>
            </a:fld>
            <a:endParaRPr lang="en-US"/>
          </a:p>
        </p:txBody>
      </p:sp>
    </p:spTree>
    <p:extLst>
      <p:ext uri="{BB962C8B-B14F-4D97-AF65-F5344CB8AC3E}">
        <p14:creationId xmlns:p14="http://schemas.microsoft.com/office/powerpoint/2010/main" val="38044193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55E472-EA8B-464D-9743-817EAD4937A0}" type="datetime1">
              <a:rPr lang="en-US" smtClean="0"/>
              <a:t>3/4/13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EE4A9-0393-0E49-A136-B3422DD87568}" type="slidenum">
              <a:rPr lang="en-US" smtClean="0"/>
              <a:t>‹#›</a:t>
            </a:fld>
            <a:endParaRPr lang="en-US"/>
          </a:p>
        </p:txBody>
      </p:sp>
    </p:spTree>
    <p:extLst>
      <p:ext uri="{BB962C8B-B14F-4D97-AF65-F5344CB8AC3E}">
        <p14:creationId xmlns:p14="http://schemas.microsoft.com/office/powerpoint/2010/main" val="119937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7BAC319-8D33-394F-AFD4-8F3307F9A53E}" type="datetime1">
              <a:rPr lang="en-US" smtClean="0"/>
              <a:t>3/4/13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0EE4A9-0393-0E49-A136-B3422DD87568}" type="slidenum">
              <a:rPr lang="en-US" smtClean="0"/>
              <a:t>‹#›</a:t>
            </a:fld>
            <a:endParaRPr lang="en-US"/>
          </a:p>
        </p:txBody>
      </p:sp>
    </p:spTree>
    <p:extLst>
      <p:ext uri="{BB962C8B-B14F-4D97-AF65-F5344CB8AC3E}">
        <p14:creationId xmlns:p14="http://schemas.microsoft.com/office/powerpoint/2010/main" val="3475010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6A07B4-8B0E-894A-BF82-AD3429A8C370}" type="datetime1">
              <a:rPr lang="en-US" smtClean="0"/>
              <a:t>3/4/13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0EE4A9-0393-0E49-A136-B3422DD87568}" type="slidenum">
              <a:rPr lang="en-US" smtClean="0"/>
              <a:t>‹#›</a:t>
            </a:fld>
            <a:endParaRPr lang="en-US"/>
          </a:p>
        </p:txBody>
      </p:sp>
    </p:spTree>
    <p:extLst>
      <p:ext uri="{BB962C8B-B14F-4D97-AF65-F5344CB8AC3E}">
        <p14:creationId xmlns:p14="http://schemas.microsoft.com/office/powerpoint/2010/main" val="2495311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77F2612-F326-CB4A-A575-CE8D0F8651D7}" type="datetime1">
              <a:rPr lang="en-US" smtClean="0"/>
              <a:t>3/4/13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0EE4A9-0393-0E49-A136-B3422DD87568}" type="slidenum">
              <a:rPr lang="en-US" smtClean="0"/>
              <a:t>‹#›</a:t>
            </a:fld>
            <a:endParaRPr lang="en-US"/>
          </a:p>
        </p:txBody>
      </p:sp>
    </p:spTree>
    <p:extLst>
      <p:ext uri="{BB962C8B-B14F-4D97-AF65-F5344CB8AC3E}">
        <p14:creationId xmlns:p14="http://schemas.microsoft.com/office/powerpoint/2010/main" val="803441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70AE634-9200-2743-9895-4363E229E6A9}" type="datetime1">
              <a:rPr lang="en-US" smtClean="0"/>
              <a:t>3/4/13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0EE4A9-0393-0E49-A136-B3422DD87568}" type="slidenum">
              <a:rPr lang="en-US" smtClean="0"/>
              <a:t>‹#›</a:t>
            </a:fld>
            <a:endParaRPr lang="en-US"/>
          </a:p>
        </p:txBody>
      </p:sp>
    </p:spTree>
    <p:extLst>
      <p:ext uri="{BB962C8B-B14F-4D97-AF65-F5344CB8AC3E}">
        <p14:creationId xmlns:p14="http://schemas.microsoft.com/office/powerpoint/2010/main" val="3132299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E93EC9-85FF-9148-9BB7-B6A6B13CBD78}" type="datetime1">
              <a:rPr lang="en-US" smtClean="0"/>
              <a:t>3/4/13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0EE4A9-0393-0E49-A136-B3422DD87568}" type="slidenum">
              <a:rPr lang="en-US" smtClean="0"/>
              <a:t>‹#›</a:t>
            </a:fld>
            <a:endParaRPr lang="en-US"/>
          </a:p>
        </p:txBody>
      </p:sp>
    </p:spTree>
    <p:extLst>
      <p:ext uri="{BB962C8B-B14F-4D97-AF65-F5344CB8AC3E}">
        <p14:creationId xmlns:p14="http://schemas.microsoft.com/office/powerpoint/2010/main" val="1163679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BD2692-A6DF-C346-AC70-A91AB179DFE2}" type="datetime1">
              <a:rPr lang="en-US" smtClean="0"/>
              <a:t>3/4/13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0EE4A9-0393-0E49-A136-B3422DD87568}" type="slidenum">
              <a:rPr lang="en-US" smtClean="0"/>
              <a:t>‹#›</a:t>
            </a:fld>
            <a:endParaRPr lang="en-US"/>
          </a:p>
        </p:txBody>
      </p:sp>
    </p:spTree>
    <p:extLst>
      <p:ext uri="{BB962C8B-B14F-4D97-AF65-F5344CB8AC3E}">
        <p14:creationId xmlns:p14="http://schemas.microsoft.com/office/powerpoint/2010/main" val="1855455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112D0B-6BB9-BC4B-8F99-83E5A8240A0F}" type="datetime1">
              <a:rPr lang="en-US" smtClean="0"/>
              <a:t>3/4/13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0EE4A9-0393-0E49-A136-B3422DD87568}" type="slidenum">
              <a:rPr lang="en-US" smtClean="0"/>
              <a:t>‹#›</a:t>
            </a:fld>
            <a:endParaRPr lang="en-US"/>
          </a:p>
        </p:txBody>
      </p:sp>
    </p:spTree>
    <p:extLst>
      <p:ext uri="{BB962C8B-B14F-4D97-AF65-F5344CB8AC3E}">
        <p14:creationId xmlns:p14="http://schemas.microsoft.com/office/powerpoint/2010/main" val="1043925064"/>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28037-5EDF-EB44-B5EB-97A53BEDFABA}" type="datetime1">
              <a:rPr lang="en-US" smtClean="0"/>
              <a:t>3/4/13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0EE4A9-0393-0E49-A136-B3422DD87568}" type="slidenum">
              <a:rPr lang="en-US" smtClean="0"/>
              <a:t>‹#›</a:t>
            </a:fld>
            <a:endParaRPr lang="en-US"/>
          </a:p>
        </p:txBody>
      </p:sp>
    </p:spTree>
    <p:extLst>
      <p:ext uri="{BB962C8B-B14F-4D97-AF65-F5344CB8AC3E}">
        <p14:creationId xmlns:p14="http://schemas.microsoft.com/office/powerpoint/2010/main" val="17929087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8.wdp"/><Relationship Id="rId5" Type="http://schemas.openxmlformats.org/officeDocument/2006/relationships/image" Target="../media/image26.emf"/><Relationship Id="rId6" Type="http://schemas.openxmlformats.org/officeDocument/2006/relationships/image" Target="../media/image27.emf"/><Relationship Id="rId7" Type="http://schemas.openxmlformats.org/officeDocument/2006/relationships/image" Target="../media/image28.emf"/><Relationship Id="rId8" Type="http://schemas.openxmlformats.org/officeDocument/2006/relationships/image" Target="../media/image29.emf"/><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9.wdp"/><Relationship Id="rId5" Type="http://schemas.openxmlformats.org/officeDocument/2006/relationships/image" Target="../media/image30.emf"/><Relationship Id="rId6" Type="http://schemas.openxmlformats.org/officeDocument/2006/relationships/image" Target="../media/image31.emf"/><Relationship Id="rId7" Type="http://schemas.openxmlformats.org/officeDocument/2006/relationships/image" Target="../media/image32.emf"/><Relationship Id="rId8" Type="http://schemas.openxmlformats.org/officeDocument/2006/relationships/image" Target="../media/image33.emf"/><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0.wdp"/><Relationship Id="rId5" Type="http://schemas.openxmlformats.org/officeDocument/2006/relationships/image" Target="../media/image34.emf"/><Relationship Id="rId6" Type="http://schemas.openxmlformats.org/officeDocument/2006/relationships/image" Target="../media/image35.emf"/><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microsoft.com/office/2007/relationships/hdphoto" Target="../media/hdphoto11.wdp"/><Relationship Id="rId4" Type="http://schemas.openxmlformats.org/officeDocument/2006/relationships/image" Target="../media/image6.jpg"/><Relationship Id="rId5" Type="http://schemas.openxmlformats.org/officeDocument/2006/relationships/image" Target="../media/image7.png"/><Relationship Id="rId6" Type="http://schemas.openxmlformats.org/officeDocument/2006/relationships/image" Target="../media/image8.emf"/><Relationship Id="rId7" Type="http://schemas.openxmlformats.org/officeDocument/2006/relationships/image" Target="../media/image36.emf"/><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2.wdp"/><Relationship Id="rId5" Type="http://schemas.openxmlformats.org/officeDocument/2006/relationships/image" Target="../media/image37.emf"/><Relationship Id="rId6" Type="http://schemas.openxmlformats.org/officeDocument/2006/relationships/image" Target="../media/image38.emf"/><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2.wdp"/><Relationship Id="rId5" Type="http://schemas.openxmlformats.org/officeDocument/2006/relationships/image" Target="../media/image37.emf"/><Relationship Id="rId6" Type="http://schemas.openxmlformats.org/officeDocument/2006/relationships/image" Target="../media/image39.emf"/><Relationship Id="rId7" Type="http://schemas.openxmlformats.org/officeDocument/2006/relationships/image" Target="../media/image40.emf"/><Relationship Id="rId8" Type="http://schemas.openxmlformats.org/officeDocument/2006/relationships/image" Target="../media/image41.emf"/><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microsoft.com/office/2007/relationships/hdphoto" Target="../media/hdphoto13.wdp"/><Relationship Id="rId4" Type="http://schemas.openxmlformats.org/officeDocument/2006/relationships/image" Target="../media/image42.emf"/><Relationship Id="rId5" Type="http://schemas.openxmlformats.org/officeDocument/2006/relationships/image" Target="../media/image43.emf"/><Relationship Id="rId6" Type="http://schemas.openxmlformats.org/officeDocument/2006/relationships/image" Target="../media/image44.emf"/><Relationship Id="rId7" Type="http://schemas.openxmlformats.org/officeDocument/2006/relationships/image" Target="../media/image45.emf"/><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4.wdp"/><Relationship Id="rId5" Type="http://schemas.openxmlformats.org/officeDocument/2006/relationships/image" Target="../media/image46.emf"/><Relationship Id="rId6" Type="http://schemas.openxmlformats.org/officeDocument/2006/relationships/image" Target="../media/image47.emf"/><Relationship Id="rId7" Type="http://schemas.openxmlformats.org/officeDocument/2006/relationships/image" Target="../media/image48.emf"/><Relationship Id="rId8" Type="http://schemas.openxmlformats.org/officeDocument/2006/relationships/image" Target="../media/image49.emf"/><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microsoft.com/office/2007/relationships/hdphoto" Target="../media/hdphoto14.wdp"/><Relationship Id="rId4" Type="http://schemas.openxmlformats.org/officeDocument/2006/relationships/image" Target="../media/image50.emf"/><Relationship Id="rId5" Type="http://schemas.openxmlformats.org/officeDocument/2006/relationships/image" Target="../media/image51.emf"/><Relationship Id="rId6" Type="http://schemas.openxmlformats.org/officeDocument/2006/relationships/image" Target="../media/image52.emf"/><Relationship Id="rId7" Type="http://schemas.openxmlformats.org/officeDocument/2006/relationships/image" Target="../media/image53.emf"/><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5.wdp"/><Relationship Id="rId5" Type="http://schemas.openxmlformats.org/officeDocument/2006/relationships/image" Target="../media/image54.emf"/><Relationship Id="rId6" Type="http://schemas.openxmlformats.org/officeDocument/2006/relationships/image" Target="../media/image55.emf"/><Relationship Id="rId7" Type="http://schemas.openxmlformats.org/officeDocument/2006/relationships/image" Target="../media/image56.emf"/><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emf"/><Relationship Id="rId5" Type="http://schemas.openxmlformats.org/officeDocument/2006/relationships/image" Target="../media/image4.emf"/><Relationship Id="rId6"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microsoft.com/office/2007/relationships/hdphoto" Target="../media/hdphoto16.wdp"/><Relationship Id="rId4" Type="http://schemas.openxmlformats.org/officeDocument/2006/relationships/image" Target="../media/image57.emf"/><Relationship Id="rId5" Type="http://schemas.openxmlformats.org/officeDocument/2006/relationships/image" Target="../media/image58.emf"/><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microsoft.com/office/2007/relationships/hdphoto" Target="../media/hdphoto17.wdp"/><Relationship Id="rId4" Type="http://schemas.openxmlformats.org/officeDocument/2006/relationships/image" Target="../media/image6.jpg"/><Relationship Id="rId5" Type="http://schemas.openxmlformats.org/officeDocument/2006/relationships/image" Target="../media/image8.emf"/><Relationship Id="rId6"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0.wdp"/><Relationship Id="rId5" Type="http://schemas.openxmlformats.org/officeDocument/2006/relationships/image" Target="../media/image60.emf"/><Relationship Id="rId6" Type="http://schemas.openxmlformats.org/officeDocument/2006/relationships/image" Target="../media/image61.emf"/><Relationship Id="rId7" Type="http://schemas.openxmlformats.org/officeDocument/2006/relationships/image" Target="../media/image62.emf"/><Relationship Id="rId8" Type="http://schemas.openxmlformats.org/officeDocument/2006/relationships/image" Target="../media/image63.emf"/><Relationship Id="rId9" Type="http://schemas.openxmlformats.org/officeDocument/2006/relationships/image" Target="../media/image64.emf"/><Relationship Id="rId10" Type="http://schemas.openxmlformats.org/officeDocument/2006/relationships/image" Target="../media/image65.emf"/><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8.wdp"/><Relationship Id="rId5" Type="http://schemas.openxmlformats.org/officeDocument/2006/relationships/image" Target="../media/image66.emf"/><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8.wdp"/><Relationship Id="rId5" Type="http://schemas.openxmlformats.org/officeDocument/2006/relationships/image" Target="../media/image67.emf"/><Relationship Id="rId6" Type="http://schemas.openxmlformats.org/officeDocument/2006/relationships/image" Target="../media/image68.emf"/><Relationship Id="rId7" Type="http://schemas.openxmlformats.org/officeDocument/2006/relationships/image" Target="../media/image69.emf"/><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4" Type="http://schemas.openxmlformats.org/officeDocument/2006/relationships/image" Target="../media/image70.emf"/><Relationship Id="rId5" Type="http://schemas.openxmlformats.org/officeDocument/2006/relationships/image" Target="../media/image71.emf"/><Relationship Id="rId6" Type="http://schemas.openxmlformats.org/officeDocument/2006/relationships/image" Target="../media/image72.emf"/><Relationship Id="rId7" Type="http://schemas.openxmlformats.org/officeDocument/2006/relationships/image" Target="../media/image73.emf"/><Relationship Id="rId8" Type="http://schemas.openxmlformats.org/officeDocument/2006/relationships/image" Target="../media/image74.emf"/><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microsoft.com/office/2007/relationships/hdphoto" Target="../media/hdphoto19.wdp"/></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image" Target="../media/image75.emf"/></Relationships>
</file>

<file path=ppt/slides/_rels/slide28.xml.rels><?xml version="1.0" encoding="UTF-8" standalone="yes"?>
<Relationships xmlns="http://schemas.openxmlformats.org/package/2006/relationships"><Relationship Id="rId3" Type="http://schemas.microsoft.com/office/2007/relationships/hdphoto" Target="../media/hdphoto20.wdp"/><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emf"/><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image" Target="../media/image79.emf"/><Relationship Id="rId4" Type="http://schemas.openxmlformats.org/officeDocument/2006/relationships/image" Target="../media/image80.emf"/><Relationship Id="rId5" Type="http://schemas.openxmlformats.org/officeDocument/2006/relationships/image" Target="../media/image1.jpeg"/><Relationship Id="rId6" Type="http://schemas.microsoft.com/office/2007/relationships/hdphoto" Target="../media/hdphoto16.wdp"/><Relationship Id="rId7" Type="http://schemas.openxmlformats.org/officeDocument/2006/relationships/image" Target="../media/image81.emf"/><Relationship Id="rId8" Type="http://schemas.openxmlformats.org/officeDocument/2006/relationships/image" Target="../media/image82.emf"/><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6.jpg"/><Relationship Id="rId5" Type="http://schemas.openxmlformats.org/officeDocument/2006/relationships/image" Target="../media/image7.png"/><Relationship Id="rId6" Type="http://schemas.openxmlformats.org/officeDocument/2006/relationships/image" Target="../media/image8.emf"/><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microsoft.com/office/2007/relationships/hdphoto" Target="../media/hdphoto21.wdp"/><Relationship Id="rId4" Type="http://schemas.openxmlformats.org/officeDocument/2006/relationships/image" Target="../media/image83.emf"/><Relationship Id="rId5" Type="http://schemas.openxmlformats.org/officeDocument/2006/relationships/image" Target="../media/image84.emf"/><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1.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85.emf"/><Relationship Id="rId5" Type="http://schemas.openxmlformats.org/officeDocument/2006/relationships/image" Target="../media/image86.emf"/><Relationship Id="rId6" Type="http://schemas.openxmlformats.org/officeDocument/2006/relationships/image" Target="../media/image87.emf"/><Relationship Id="rId7" Type="http://schemas.openxmlformats.org/officeDocument/2006/relationships/image" Target="../media/image88.emf"/><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jpg"/><Relationship Id="rId3" Type="http://schemas.openxmlformats.org/officeDocument/2006/relationships/image" Target="../media/image90.png"/></Relationships>
</file>

<file path=ppt/slides/_rels/slide33.xml.rels><?xml version="1.0" encoding="UTF-8" standalone="yes"?>
<Relationships xmlns="http://schemas.openxmlformats.org/package/2006/relationships"><Relationship Id="rId3" Type="http://schemas.openxmlformats.org/officeDocument/2006/relationships/image" Target="../media/image91.emf"/><Relationship Id="rId4" Type="http://schemas.openxmlformats.org/officeDocument/2006/relationships/image" Target="../media/image92.emf"/><Relationship Id="rId5" Type="http://schemas.openxmlformats.org/officeDocument/2006/relationships/image" Target="../media/image93.emf"/><Relationship Id="rId1" Type="http://schemas.openxmlformats.org/officeDocument/2006/relationships/slideLayout" Target="../slideLayouts/slideLayout1.xml"/><Relationship Id="rId2" Type="http://schemas.openxmlformats.org/officeDocument/2006/relationships/image" Target="../media/image89.jpg"/></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9.emf"/><Relationship Id="rId5" Type="http://schemas.openxmlformats.org/officeDocument/2006/relationships/image" Target="../media/image10.emf"/><Relationship Id="rId6" Type="http://schemas.openxmlformats.org/officeDocument/2006/relationships/image" Target="../media/image11.emf"/><Relationship Id="rId7" Type="http://schemas.openxmlformats.org/officeDocument/2006/relationships/image" Target="../media/image12.emf"/><Relationship Id="rId8" Type="http://schemas.openxmlformats.org/officeDocument/2006/relationships/image" Target="../media/image13.emf"/><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4" Type="http://schemas.openxmlformats.org/officeDocument/2006/relationships/image" Target="../media/image15.emf"/><Relationship Id="rId5" Type="http://schemas.openxmlformats.org/officeDocument/2006/relationships/image" Target="../media/image1.jpeg"/><Relationship Id="rId6" Type="http://schemas.microsoft.com/office/2007/relationships/hdphoto" Target="../media/hdphoto4.wdp"/><Relationship Id="rId7" Type="http://schemas.openxmlformats.org/officeDocument/2006/relationships/image" Target="../media/image16.emf"/><Relationship Id="rId8" Type="http://schemas.openxmlformats.org/officeDocument/2006/relationships/image" Target="../media/image17.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4" Type="http://schemas.openxmlformats.org/officeDocument/2006/relationships/image" Target="../media/image18.emf"/><Relationship Id="rId5" Type="http://schemas.openxmlformats.org/officeDocument/2006/relationships/image" Target="../media/image19.emf"/><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5.wdp"/><Relationship Id="rId5" Type="http://schemas.openxmlformats.org/officeDocument/2006/relationships/image" Target="../media/image20.emf"/><Relationship Id="rId6" Type="http://schemas.openxmlformats.org/officeDocument/2006/relationships/image" Target="../media/image21.em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22.emf"/><Relationship Id="rId5"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4" Type="http://schemas.microsoft.com/office/2007/relationships/hdphoto" Target="../media/hdphoto7.wdp"/><Relationship Id="rId5" Type="http://schemas.openxmlformats.org/officeDocument/2006/relationships/image" Target="../media/image24.emf"/><Relationship Id="rId6" Type="http://schemas.openxmlformats.org/officeDocument/2006/relationships/image" Target="../media/image25.png"/><Relationship Id="rId7"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iStock_000018762124Large.jpg"/>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0" y="-191347"/>
            <a:ext cx="9144000" cy="7049347"/>
          </a:xfrm>
          <a:prstGeom prst="rect">
            <a:avLst/>
          </a:prstGeom>
        </p:spPr>
      </p:pic>
      <p:sp>
        <p:nvSpPr>
          <p:cNvPr id="5" name="TextBox 4"/>
          <p:cNvSpPr txBox="1"/>
          <p:nvPr/>
        </p:nvSpPr>
        <p:spPr>
          <a:xfrm>
            <a:off x="0" y="4178273"/>
            <a:ext cx="9144000" cy="4170372"/>
          </a:xfrm>
          <a:prstGeom prst="rect">
            <a:avLst/>
          </a:prstGeom>
          <a:noFill/>
        </p:spPr>
        <p:txBody>
          <a:bodyPr wrap="square" rtlCol="0">
            <a:spAutoFit/>
          </a:bodyPr>
          <a:lstStyle/>
          <a:p>
            <a:pPr algn="r"/>
            <a:r>
              <a:rPr lang="en-US" sz="6000" b="1" dirty="0" smtClean="0">
                <a:solidFill>
                  <a:srgbClr val="0000FF"/>
                </a:solidFill>
                <a:effectLst>
                  <a:outerShdw blurRad="63500" sx="102000" sy="102000" algn="ctr" rotWithShape="0">
                    <a:prstClr val="black">
                      <a:alpha val="40000"/>
                    </a:prstClr>
                  </a:outerShdw>
                </a:effectLst>
              </a:rPr>
              <a:t>QCD </a:t>
            </a:r>
          </a:p>
          <a:p>
            <a:pPr algn="r"/>
            <a:r>
              <a:rPr lang="en-US" sz="6000" b="1" dirty="0" smtClean="0">
                <a:solidFill>
                  <a:srgbClr val="0000FF"/>
                </a:solidFill>
                <a:effectLst>
                  <a:outerShdw blurRad="63500" sx="102000" sy="102000" algn="ctr" rotWithShape="0">
                    <a:prstClr val="black">
                      <a:alpha val="40000"/>
                    </a:prstClr>
                  </a:outerShdw>
                </a:effectLst>
              </a:rPr>
              <a:t>die </a:t>
            </a:r>
            <a:r>
              <a:rPr lang="en-US" sz="6000" b="1" dirty="0" err="1" smtClean="0">
                <a:solidFill>
                  <a:srgbClr val="0000FF"/>
                </a:solidFill>
                <a:effectLst>
                  <a:outerShdw blurRad="63500" sx="102000" sy="102000" algn="ctr" rotWithShape="0">
                    <a:prstClr val="black">
                      <a:alpha val="40000"/>
                    </a:prstClr>
                  </a:outerShdw>
                </a:effectLst>
              </a:rPr>
              <a:t>starke</a:t>
            </a:r>
            <a:r>
              <a:rPr lang="en-US" sz="6000" b="1" dirty="0" smtClean="0">
                <a:solidFill>
                  <a:srgbClr val="0000FF"/>
                </a:solidFill>
                <a:effectLst>
                  <a:outerShdw blurRad="63500" sx="102000" sy="102000" algn="ctr" rotWithShape="0">
                    <a:prstClr val="black">
                      <a:alpha val="40000"/>
                    </a:prstClr>
                  </a:outerShdw>
                </a:effectLst>
              </a:rPr>
              <a:t> Kraft am LHC</a:t>
            </a:r>
          </a:p>
          <a:p>
            <a:pPr algn="r"/>
            <a:r>
              <a:rPr lang="en-US" sz="4500" b="1" dirty="0" smtClean="0">
                <a:solidFill>
                  <a:srgbClr val="0000FF"/>
                </a:solidFill>
                <a:effectLst>
                  <a:outerShdw blurRad="63500" sx="102000" sy="102000" algn="ctr" rotWithShape="0">
                    <a:prstClr val="black">
                      <a:alpha val="40000"/>
                    </a:prstClr>
                  </a:outerShdw>
                </a:effectLst>
              </a:rPr>
              <a:t>Judith Katzy (DESY)</a:t>
            </a:r>
          </a:p>
          <a:p>
            <a:pPr algn="r"/>
            <a:endParaRPr lang="en-US" sz="5000" b="1" dirty="0">
              <a:solidFill>
                <a:srgbClr val="0000FF"/>
              </a:solidFill>
              <a:effectLst>
                <a:outerShdw blurRad="63500" sx="102000" sy="102000" algn="ctr" rotWithShape="0">
                  <a:prstClr val="black">
                    <a:alpha val="40000"/>
                  </a:prstClr>
                </a:outerShdw>
              </a:effectLst>
            </a:endParaRPr>
          </a:p>
          <a:p>
            <a:pPr algn="r"/>
            <a:endParaRPr lang="en-US" sz="5000" b="1" dirty="0">
              <a:solidFill>
                <a:srgbClr val="0000FF"/>
              </a:solidFill>
              <a:effectLst>
                <a:outerShdw blurRad="63500" sx="102000" sy="102000" algn="ctr" rotWithShape="0">
                  <a:prstClr val="black">
                    <a:alpha val="40000"/>
                  </a:prstClr>
                </a:outerShdw>
              </a:effectLst>
            </a:endParaRPr>
          </a:p>
        </p:txBody>
      </p:sp>
      <p:sp>
        <p:nvSpPr>
          <p:cNvPr id="7" name="Slide Number Placeholder 6"/>
          <p:cNvSpPr>
            <a:spLocks noGrp="1"/>
          </p:cNvSpPr>
          <p:nvPr>
            <p:ph type="sldNum" sz="quarter" idx="12"/>
          </p:nvPr>
        </p:nvSpPr>
        <p:spPr/>
        <p:txBody>
          <a:bodyPr/>
          <a:lstStyle/>
          <a:p>
            <a:fld id="{E50EE4A9-0393-0E49-A136-B3422DD87568}" type="slidenum">
              <a:rPr lang="en-US" smtClean="0"/>
              <a:t>1</a:t>
            </a:fld>
            <a:endParaRPr lang="en-US"/>
          </a:p>
        </p:txBody>
      </p:sp>
    </p:spTree>
    <p:extLst>
      <p:ext uri="{BB962C8B-B14F-4D97-AF65-F5344CB8AC3E}">
        <p14:creationId xmlns:p14="http://schemas.microsoft.com/office/powerpoint/2010/main" val="25995508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10" name="TextBox 9"/>
          <p:cNvSpPr txBox="1"/>
          <p:nvPr/>
        </p:nvSpPr>
        <p:spPr>
          <a:xfrm>
            <a:off x="2" y="37247"/>
            <a:ext cx="9004507" cy="830997"/>
          </a:xfrm>
          <a:prstGeom prst="rect">
            <a:avLst/>
          </a:prstGeom>
          <a:noFill/>
        </p:spPr>
        <p:txBody>
          <a:bodyPr wrap="square" rtlCol="0">
            <a:spAutoFit/>
          </a:bodyPr>
          <a:lstStyle/>
          <a:p>
            <a:pPr algn="r"/>
            <a:r>
              <a:rPr lang="en-US" sz="4800" b="1" dirty="0" smtClean="0">
                <a:solidFill>
                  <a:srgbClr val="0000FF"/>
                </a:solidFill>
                <a:effectLst>
                  <a:outerShdw blurRad="50800" dist="38100" dir="2700000" algn="tl" rotWithShape="0">
                    <a:srgbClr val="000000">
                      <a:alpha val="43000"/>
                    </a:srgbClr>
                  </a:outerShdw>
                </a:effectLst>
              </a:rPr>
              <a:t>Test internal consistency of QCD</a:t>
            </a:r>
            <a:endParaRPr lang="en-US" sz="4800" b="1" baseline="-25000" dirty="0">
              <a:solidFill>
                <a:srgbClr val="0000FF"/>
              </a:solidFill>
              <a:effectLst>
                <a:outerShdw blurRad="50800" dist="38100" dir="2700000" algn="tl" rotWithShape="0">
                  <a:srgbClr val="000000">
                    <a:alpha val="43000"/>
                  </a:srgbClr>
                </a:outerShdw>
              </a:effectLst>
            </a:endParaRPr>
          </a:p>
        </p:txBody>
      </p:sp>
      <p:pic>
        <p:nvPicPr>
          <p:cNvPr id="3" name="Picture 2"/>
          <p:cNvPicPr>
            <a:picLocks noChangeAspect="1"/>
          </p:cNvPicPr>
          <p:nvPr/>
        </p:nvPicPr>
        <p:blipFill>
          <a:blip r:embed="rId5"/>
          <a:stretch>
            <a:fillRect/>
          </a:stretch>
        </p:blipFill>
        <p:spPr>
          <a:xfrm>
            <a:off x="-1" y="2592677"/>
            <a:ext cx="4911266" cy="3137387"/>
          </a:xfrm>
          <a:prstGeom prst="rect">
            <a:avLst/>
          </a:prstGeom>
        </p:spPr>
      </p:pic>
      <p:sp>
        <p:nvSpPr>
          <p:cNvPr id="5" name="Rectangle 4"/>
          <p:cNvSpPr/>
          <p:nvPr/>
        </p:nvSpPr>
        <p:spPr>
          <a:xfrm>
            <a:off x="2" y="6550225"/>
            <a:ext cx="5179423" cy="307777"/>
          </a:xfrm>
          <a:prstGeom prst="rect">
            <a:avLst/>
          </a:prstGeom>
        </p:spPr>
        <p:txBody>
          <a:bodyPr wrap="none">
            <a:spAutoFit/>
          </a:bodyPr>
          <a:lstStyle/>
          <a:p>
            <a:r>
              <a:rPr lang="en-US" sz="1400" dirty="0"/>
              <a:t>CMS PAS TOP-12-</a:t>
            </a:r>
            <a:r>
              <a:rPr lang="en-US" sz="1400" dirty="0" smtClean="0"/>
              <a:t>022;  ATLAS-CONF-2011-054, CMS PAS TOP-11-008</a:t>
            </a:r>
            <a:endParaRPr lang="en-US" sz="1400" dirty="0"/>
          </a:p>
        </p:txBody>
      </p:sp>
      <p:sp>
        <p:nvSpPr>
          <p:cNvPr id="2" name="Slide Number Placeholder 1"/>
          <p:cNvSpPr>
            <a:spLocks noGrp="1"/>
          </p:cNvSpPr>
          <p:nvPr>
            <p:ph type="sldNum" sz="quarter" idx="12"/>
          </p:nvPr>
        </p:nvSpPr>
        <p:spPr/>
        <p:txBody>
          <a:bodyPr/>
          <a:lstStyle/>
          <a:p>
            <a:fld id="{E50EE4A9-0393-0E49-A136-B3422DD87568}" type="slidenum">
              <a:rPr lang="en-US" smtClean="0"/>
              <a:t>10</a:t>
            </a:fld>
            <a:endParaRPr lang="en-US" dirty="0"/>
          </a:p>
        </p:txBody>
      </p:sp>
      <p:pic>
        <p:nvPicPr>
          <p:cNvPr id="7" name="Picture 6" descr="fig_01.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89935" y="2401633"/>
            <a:ext cx="3867730" cy="3165127"/>
          </a:xfrm>
          <a:prstGeom prst="rect">
            <a:avLst/>
          </a:prstGeom>
        </p:spPr>
      </p:pic>
      <p:pic>
        <p:nvPicPr>
          <p:cNvPr id="8" name="Picture 7"/>
          <p:cNvPicPr>
            <a:picLocks noChangeAspect="1"/>
          </p:cNvPicPr>
          <p:nvPr/>
        </p:nvPicPr>
        <p:blipFill>
          <a:blip r:embed="rId7"/>
          <a:stretch>
            <a:fillRect/>
          </a:stretch>
        </p:blipFill>
        <p:spPr>
          <a:xfrm>
            <a:off x="6323263" y="5730064"/>
            <a:ext cx="1998222" cy="330141"/>
          </a:xfrm>
          <a:prstGeom prst="rect">
            <a:avLst/>
          </a:prstGeom>
        </p:spPr>
      </p:pic>
      <p:sp>
        <p:nvSpPr>
          <p:cNvPr id="12" name="TextBox 11"/>
          <p:cNvSpPr txBox="1"/>
          <p:nvPr/>
        </p:nvSpPr>
        <p:spPr>
          <a:xfrm>
            <a:off x="0" y="1062725"/>
            <a:ext cx="9144000" cy="646331"/>
          </a:xfrm>
          <a:prstGeom prst="rect">
            <a:avLst/>
          </a:prstGeom>
          <a:noFill/>
        </p:spPr>
        <p:txBody>
          <a:bodyPr wrap="square" rtlCol="0">
            <a:spAutoFit/>
          </a:bodyPr>
          <a:lstStyle/>
          <a:p>
            <a:pPr algn="ctr"/>
            <a:r>
              <a:rPr lang="en-US" dirty="0" smtClean="0"/>
              <a:t>Interpretation of </a:t>
            </a:r>
            <a:r>
              <a:rPr lang="en-US" dirty="0" err="1" smtClean="0">
                <a:effectLst>
                  <a:outerShdw blurRad="50800" dist="38100" dir="2700000" algn="tl" rotWithShape="0">
                    <a:srgbClr val="000000">
                      <a:alpha val="43000"/>
                    </a:srgbClr>
                  </a:outerShdw>
                </a:effectLst>
                <a:latin typeface="Symbol"/>
              </a:rPr>
              <a:t>s</a:t>
            </a:r>
            <a:r>
              <a:rPr lang="en-US" baseline="-25000" dirty="0" err="1" smtClean="0">
                <a:effectLst>
                  <a:outerShdw blurRad="50800" dist="38100" dir="2700000" algn="tl" rotWithShape="0">
                    <a:srgbClr val="000000">
                      <a:alpha val="43000"/>
                    </a:srgbClr>
                  </a:outerShdw>
                </a:effectLst>
              </a:rPr>
              <a:t>ttbar</a:t>
            </a:r>
            <a:r>
              <a:rPr lang="en-US" baseline="-25000" dirty="0" smtClean="0">
                <a:effectLst>
                  <a:outerShdw blurRad="50800" dist="38100" dir="2700000" algn="tl" rotWithShape="0">
                    <a:srgbClr val="000000">
                      <a:alpha val="43000"/>
                    </a:srgbClr>
                  </a:outerShdw>
                </a:effectLst>
              </a:rPr>
              <a:t>  </a:t>
            </a:r>
            <a:r>
              <a:rPr lang="en-US" dirty="0" smtClean="0">
                <a:effectLst>
                  <a:outerShdw blurRad="50800" dist="38100" dir="2700000" algn="tl" rotWithShape="0">
                    <a:srgbClr val="000000">
                      <a:alpha val="43000"/>
                    </a:srgbClr>
                  </a:outerShdw>
                </a:effectLst>
              </a:rPr>
              <a:t>with</a:t>
            </a:r>
            <a:r>
              <a:rPr lang="en-US" baseline="-25000" dirty="0" smtClean="0">
                <a:effectLst>
                  <a:outerShdw blurRad="50800" dist="38100" dir="2700000" algn="tl" rotWithShape="0">
                    <a:srgbClr val="000000">
                      <a:alpha val="43000"/>
                    </a:srgbClr>
                  </a:outerShdw>
                </a:effectLst>
              </a:rPr>
              <a:t> </a:t>
            </a:r>
            <a:r>
              <a:rPr lang="en-US" dirty="0" smtClean="0"/>
              <a:t>approx</a:t>
            </a:r>
            <a:r>
              <a:rPr lang="en-US" dirty="0"/>
              <a:t>. NNLO calculations</a:t>
            </a:r>
          </a:p>
          <a:p>
            <a:pPr algn="ctr"/>
            <a:endParaRPr lang="en-US" dirty="0"/>
          </a:p>
        </p:txBody>
      </p:sp>
      <p:sp>
        <p:nvSpPr>
          <p:cNvPr id="13" name="TextBox 12"/>
          <p:cNvSpPr txBox="1"/>
          <p:nvPr/>
        </p:nvSpPr>
        <p:spPr>
          <a:xfrm>
            <a:off x="971128" y="2032300"/>
            <a:ext cx="2890535" cy="369332"/>
          </a:xfrm>
          <a:prstGeom prst="rect">
            <a:avLst/>
          </a:prstGeom>
          <a:noFill/>
        </p:spPr>
        <p:txBody>
          <a:bodyPr wrap="none" rtlCol="0">
            <a:spAutoFit/>
          </a:bodyPr>
          <a:lstStyle/>
          <a:p>
            <a:r>
              <a:rPr lang="en-US" dirty="0" smtClean="0"/>
              <a:t>Fix top mass           extract  </a:t>
            </a:r>
            <a:r>
              <a:rPr lang="en-US" dirty="0" smtClean="0">
                <a:latin typeface="Symbol"/>
              </a:rPr>
              <a:t>a</a:t>
            </a:r>
            <a:r>
              <a:rPr lang="en-US" baseline="-25000" dirty="0" smtClean="0"/>
              <a:t>s </a:t>
            </a:r>
            <a:r>
              <a:rPr lang="en-US" dirty="0" smtClean="0"/>
              <a:t> </a:t>
            </a:r>
            <a:endParaRPr lang="en-US" dirty="0"/>
          </a:p>
        </p:txBody>
      </p:sp>
      <p:sp>
        <p:nvSpPr>
          <p:cNvPr id="14" name="TextBox 13"/>
          <p:cNvSpPr txBox="1"/>
          <p:nvPr/>
        </p:nvSpPr>
        <p:spPr>
          <a:xfrm>
            <a:off x="5771696" y="1968221"/>
            <a:ext cx="2729684" cy="369332"/>
          </a:xfrm>
          <a:prstGeom prst="rect">
            <a:avLst/>
          </a:prstGeom>
          <a:noFill/>
        </p:spPr>
        <p:txBody>
          <a:bodyPr wrap="none" rtlCol="0">
            <a:spAutoFit/>
          </a:bodyPr>
          <a:lstStyle/>
          <a:p>
            <a:r>
              <a:rPr lang="en-US" dirty="0" smtClean="0"/>
              <a:t>Fix </a:t>
            </a:r>
            <a:r>
              <a:rPr lang="en-US" dirty="0" smtClean="0">
                <a:latin typeface="Symbol"/>
              </a:rPr>
              <a:t>a</a:t>
            </a:r>
            <a:r>
              <a:rPr lang="en-US" baseline="-25000" dirty="0" smtClean="0"/>
              <a:t>s</a:t>
            </a:r>
            <a:r>
              <a:rPr lang="en-US" dirty="0"/>
              <a:t> </a:t>
            </a:r>
            <a:r>
              <a:rPr lang="en-US" dirty="0" smtClean="0"/>
              <a:t>        extract top mass</a:t>
            </a:r>
            <a:endParaRPr lang="en-US" dirty="0"/>
          </a:p>
        </p:txBody>
      </p:sp>
      <p:sp>
        <p:nvSpPr>
          <p:cNvPr id="15" name="Right Arrow 14"/>
          <p:cNvSpPr/>
          <p:nvPr/>
        </p:nvSpPr>
        <p:spPr>
          <a:xfrm>
            <a:off x="2321459" y="2152888"/>
            <a:ext cx="343534" cy="1896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ight Arrow 16"/>
          <p:cNvSpPr/>
          <p:nvPr/>
        </p:nvSpPr>
        <p:spPr>
          <a:xfrm>
            <a:off x="6433483" y="2102036"/>
            <a:ext cx="343534" cy="189619"/>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9" name="Straight Arrow Connector 18"/>
          <p:cNvCxnSpPr/>
          <p:nvPr/>
        </p:nvCxnSpPr>
        <p:spPr>
          <a:xfrm flipH="1">
            <a:off x="3050170" y="1400667"/>
            <a:ext cx="1502572" cy="60040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4531922" y="1374959"/>
            <a:ext cx="1461565" cy="657341"/>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pic>
        <p:nvPicPr>
          <p:cNvPr id="28" name="Picture 27"/>
          <p:cNvPicPr>
            <a:picLocks noChangeAspect="1"/>
          </p:cNvPicPr>
          <p:nvPr/>
        </p:nvPicPr>
        <p:blipFill>
          <a:blip r:embed="rId8"/>
          <a:stretch>
            <a:fillRect/>
          </a:stretch>
        </p:blipFill>
        <p:spPr>
          <a:xfrm>
            <a:off x="2843515" y="5621738"/>
            <a:ext cx="1167617" cy="278004"/>
          </a:xfrm>
          <a:prstGeom prst="rect">
            <a:avLst/>
          </a:prstGeom>
        </p:spPr>
      </p:pic>
      <p:sp>
        <p:nvSpPr>
          <p:cNvPr id="29" name="Rectangle 28"/>
          <p:cNvSpPr/>
          <p:nvPr/>
        </p:nvSpPr>
        <p:spPr>
          <a:xfrm>
            <a:off x="1962400" y="5564010"/>
            <a:ext cx="1066950" cy="338554"/>
          </a:xfrm>
          <a:prstGeom prst="rect">
            <a:avLst/>
          </a:prstGeom>
        </p:spPr>
        <p:txBody>
          <a:bodyPr wrap="square">
            <a:spAutoFit/>
          </a:bodyPr>
          <a:lstStyle/>
          <a:p>
            <a:r>
              <a:rPr lang="en-US" sz="1600" dirty="0">
                <a:latin typeface="Symbol"/>
              </a:rPr>
              <a:t>a</a:t>
            </a:r>
            <a:r>
              <a:rPr lang="en-US" sz="1600" baseline="-25000" dirty="0" smtClean="0"/>
              <a:t>s </a:t>
            </a:r>
            <a:r>
              <a:rPr lang="en-US" sz="1600" dirty="0" smtClean="0"/>
              <a:t>(M</a:t>
            </a:r>
            <a:r>
              <a:rPr lang="en-US" sz="1600" baseline="-25000" dirty="0" smtClean="0"/>
              <a:t>Z</a:t>
            </a:r>
            <a:r>
              <a:rPr lang="en-US" sz="1600" dirty="0" smtClean="0"/>
              <a:t>) = </a:t>
            </a:r>
            <a:endParaRPr lang="en-US" sz="1600" dirty="0"/>
          </a:p>
        </p:txBody>
      </p:sp>
    </p:spTree>
    <p:extLst>
      <p:ext uri="{BB962C8B-B14F-4D97-AF65-F5344CB8AC3E}">
        <p14:creationId xmlns:p14="http://schemas.microsoft.com/office/powerpoint/2010/main" val="120407596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10" name="TextBox 9"/>
          <p:cNvSpPr txBox="1"/>
          <p:nvPr/>
        </p:nvSpPr>
        <p:spPr>
          <a:xfrm>
            <a:off x="842895" y="89051"/>
            <a:ext cx="8364813" cy="830997"/>
          </a:xfrm>
          <a:prstGeom prst="rect">
            <a:avLst/>
          </a:prstGeom>
          <a:noFill/>
        </p:spPr>
        <p:txBody>
          <a:bodyPr wrap="square" rtlCol="0">
            <a:spAutoFit/>
          </a:bodyPr>
          <a:lstStyle/>
          <a:p>
            <a:r>
              <a:rPr lang="en-US" sz="4800" b="1" dirty="0" smtClean="0">
                <a:solidFill>
                  <a:srgbClr val="0000FF"/>
                </a:solidFill>
                <a:effectLst>
                  <a:outerShdw blurRad="50800" dist="38100" dir="2700000" algn="tl" rotWithShape="0">
                    <a:srgbClr val="000000">
                      <a:alpha val="43000"/>
                    </a:srgbClr>
                  </a:outerShdw>
                </a:effectLst>
              </a:rPr>
              <a:t>      Test </a:t>
            </a:r>
            <a:r>
              <a:rPr lang="en-US" sz="4800" b="1" dirty="0" err="1" smtClean="0">
                <a:solidFill>
                  <a:srgbClr val="0000FF"/>
                </a:solidFill>
                <a:effectLst>
                  <a:outerShdw blurRad="50800" dist="38100" dir="2700000" algn="tl" rotWithShape="0">
                    <a:srgbClr val="000000">
                      <a:alpha val="43000"/>
                    </a:srgbClr>
                  </a:outerShdw>
                </a:effectLst>
              </a:rPr>
              <a:t>pQCD</a:t>
            </a:r>
            <a:r>
              <a:rPr lang="en-US" sz="4800" b="1" dirty="0" smtClean="0">
                <a:solidFill>
                  <a:srgbClr val="0000FF"/>
                </a:solidFill>
                <a:effectLst>
                  <a:outerShdw blurRad="50800" dist="38100" dir="2700000" algn="tl" rotWithShape="0">
                    <a:srgbClr val="000000">
                      <a:alpha val="43000"/>
                    </a:srgbClr>
                  </a:outerShdw>
                </a:effectLst>
              </a:rPr>
              <a:t> in top production </a:t>
            </a:r>
            <a:endParaRPr lang="en-US" sz="4800" b="1" dirty="0">
              <a:solidFill>
                <a:srgbClr val="0000FF"/>
              </a:solidFill>
              <a:effectLst>
                <a:outerShdw blurRad="50800" dist="38100" dir="2700000" algn="tl" rotWithShape="0">
                  <a:srgbClr val="000000">
                    <a:alpha val="43000"/>
                  </a:srgbClr>
                </a:outerShdw>
              </a:effectLst>
            </a:endParaRPr>
          </a:p>
        </p:txBody>
      </p:sp>
      <p:pic>
        <p:nvPicPr>
          <p:cNvPr id="2" name="Picture 1"/>
          <p:cNvPicPr>
            <a:picLocks noChangeAspect="1"/>
          </p:cNvPicPr>
          <p:nvPr/>
        </p:nvPicPr>
        <p:blipFill>
          <a:blip r:embed="rId5"/>
          <a:stretch>
            <a:fillRect/>
          </a:stretch>
        </p:blipFill>
        <p:spPr>
          <a:xfrm>
            <a:off x="5789811" y="3041596"/>
            <a:ext cx="2678346" cy="2473445"/>
          </a:xfrm>
          <a:prstGeom prst="rect">
            <a:avLst/>
          </a:prstGeom>
        </p:spPr>
      </p:pic>
      <p:pic>
        <p:nvPicPr>
          <p:cNvPr id="7" name="Picture 6"/>
          <p:cNvPicPr>
            <a:picLocks noChangeAspect="1"/>
          </p:cNvPicPr>
          <p:nvPr/>
        </p:nvPicPr>
        <p:blipFill>
          <a:blip r:embed="rId6"/>
          <a:stretch>
            <a:fillRect/>
          </a:stretch>
        </p:blipFill>
        <p:spPr>
          <a:xfrm rot="5400000">
            <a:off x="760741" y="5823728"/>
            <a:ext cx="260825" cy="1782304"/>
          </a:xfrm>
          <a:prstGeom prst="rect">
            <a:avLst/>
          </a:prstGeom>
        </p:spPr>
      </p:pic>
      <p:sp>
        <p:nvSpPr>
          <p:cNvPr id="12" name="TextBox 11"/>
          <p:cNvSpPr txBox="1"/>
          <p:nvPr/>
        </p:nvSpPr>
        <p:spPr>
          <a:xfrm>
            <a:off x="272075" y="1184361"/>
            <a:ext cx="8672940" cy="1754327"/>
          </a:xfrm>
          <a:prstGeom prst="rect">
            <a:avLst/>
          </a:prstGeom>
          <a:noFill/>
        </p:spPr>
        <p:txBody>
          <a:bodyPr wrap="square" rtlCol="0">
            <a:spAutoFit/>
          </a:bodyPr>
          <a:lstStyle/>
          <a:p>
            <a:r>
              <a:rPr lang="en-US" dirty="0"/>
              <a:t>Differential distributions of top and top pair system sensitive to production </a:t>
            </a:r>
            <a:r>
              <a:rPr lang="en-US" dirty="0" smtClean="0"/>
              <a:t>mechanism</a:t>
            </a:r>
          </a:p>
          <a:p>
            <a:endParaRPr lang="en-US" dirty="0" smtClean="0"/>
          </a:p>
          <a:p>
            <a:r>
              <a:rPr lang="en-US" dirty="0" smtClean="0"/>
              <a:t>Measure </a:t>
            </a:r>
            <a:r>
              <a:rPr lang="en-US" dirty="0" err="1" smtClean="0"/>
              <a:t>normalised</a:t>
            </a:r>
            <a:r>
              <a:rPr lang="en-US" dirty="0" smtClean="0"/>
              <a:t> distributions in visible phase space to reduce uncertainties</a:t>
            </a:r>
          </a:p>
          <a:p>
            <a:endParaRPr lang="en-US" dirty="0" smtClean="0"/>
          </a:p>
          <a:p>
            <a:r>
              <a:rPr lang="en-US" dirty="0" smtClean="0"/>
              <a:t>Reconstruct top </a:t>
            </a:r>
            <a:r>
              <a:rPr lang="en-US" dirty="0" err="1" smtClean="0"/>
              <a:t>p</a:t>
            </a:r>
            <a:r>
              <a:rPr lang="en-US" baseline="-25000" dirty="0" err="1" smtClean="0"/>
              <a:t>t</a:t>
            </a:r>
            <a:r>
              <a:rPr lang="en-US" dirty="0" smtClean="0"/>
              <a:t>, </a:t>
            </a:r>
            <a:r>
              <a:rPr lang="en-US" dirty="0" err="1" smtClean="0"/>
              <a:t>m</a:t>
            </a:r>
            <a:r>
              <a:rPr lang="en-US" baseline="-25000" dirty="0" err="1" smtClean="0"/>
              <a:t>ttbar</a:t>
            </a:r>
            <a:r>
              <a:rPr lang="en-US" dirty="0" smtClean="0"/>
              <a:t>, rapidity using kinematic constrains</a:t>
            </a:r>
          </a:p>
          <a:p>
            <a:endParaRPr lang="en-US" dirty="0"/>
          </a:p>
        </p:txBody>
      </p:sp>
      <p:sp>
        <p:nvSpPr>
          <p:cNvPr id="3" name="Slide Number Placeholder 2"/>
          <p:cNvSpPr>
            <a:spLocks noGrp="1"/>
          </p:cNvSpPr>
          <p:nvPr>
            <p:ph type="sldNum" sz="quarter" idx="12"/>
          </p:nvPr>
        </p:nvSpPr>
        <p:spPr>
          <a:xfrm>
            <a:off x="6553200" y="6343642"/>
            <a:ext cx="2133600" cy="365125"/>
          </a:xfrm>
        </p:spPr>
        <p:txBody>
          <a:bodyPr/>
          <a:lstStyle/>
          <a:p>
            <a:fld id="{E50EE4A9-0393-0E49-A136-B3422DD87568}" type="slidenum">
              <a:rPr lang="en-US" smtClean="0"/>
              <a:t>11</a:t>
            </a:fld>
            <a:endParaRPr lang="en-US"/>
          </a:p>
        </p:txBody>
      </p:sp>
      <p:pic>
        <p:nvPicPr>
          <p:cNvPr id="9" name="Picture 8"/>
          <p:cNvPicPr>
            <a:picLocks noChangeAspect="1"/>
          </p:cNvPicPr>
          <p:nvPr/>
        </p:nvPicPr>
        <p:blipFill>
          <a:blip r:embed="rId7"/>
          <a:stretch>
            <a:fillRect/>
          </a:stretch>
        </p:blipFill>
        <p:spPr>
          <a:xfrm>
            <a:off x="219355" y="3041596"/>
            <a:ext cx="2706954" cy="2480381"/>
          </a:xfrm>
          <a:prstGeom prst="rect">
            <a:avLst/>
          </a:prstGeom>
        </p:spPr>
      </p:pic>
      <p:sp>
        <p:nvSpPr>
          <p:cNvPr id="13" name="TextBox 12"/>
          <p:cNvSpPr txBox="1"/>
          <p:nvPr/>
        </p:nvSpPr>
        <p:spPr>
          <a:xfrm>
            <a:off x="352896" y="5879874"/>
            <a:ext cx="5449379" cy="646331"/>
          </a:xfrm>
          <a:prstGeom prst="rect">
            <a:avLst/>
          </a:prstGeom>
          <a:noFill/>
        </p:spPr>
        <p:txBody>
          <a:bodyPr wrap="square" rtlCol="0">
            <a:spAutoFit/>
          </a:bodyPr>
          <a:lstStyle/>
          <a:p>
            <a:r>
              <a:rPr lang="en-US" dirty="0"/>
              <a:t>Good description of distributions </a:t>
            </a:r>
            <a:r>
              <a:rPr lang="en-US" dirty="0" smtClean="0"/>
              <a:t>up </a:t>
            </a:r>
            <a:r>
              <a:rPr lang="en-US" dirty="0"/>
              <a:t>to </a:t>
            </a:r>
            <a:r>
              <a:rPr lang="en-US" dirty="0" err="1"/>
              <a:t>approx.NNLO</a:t>
            </a:r>
            <a:endParaRPr lang="en-US" dirty="0"/>
          </a:p>
          <a:p>
            <a:endParaRPr lang="en-US" dirty="0"/>
          </a:p>
        </p:txBody>
      </p:sp>
      <p:pic>
        <p:nvPicPr>
          <p:cNvPr id="14" name="Picture 13"/>
          <p:cNvPicPr>
            <a:picLocks noChangeAspect="1"/>
          </p:cNvPicPr>
          <p:nvPr/>
        </p:nvPicPr>
        <p:blipFill>
          <a:blip r:embed="rId8"/>
          <a:stretch>
            <a:fillRect/>
          </a:stretch>
        </p:blipFill>
        <p:spPr>
          <a:xfrm>
            <a:off x="2926310" y="3041597"/>
            <a:ext cx="2886523" cy="2480380"/>
          </a:xfrm>
          <a:prstGeom prst="rect">
            <a:avLst/>
          </a:prstGeom>
        </p:spPr>
      </p:pic>
    </p:spTree>
    <p:extLst>
      <p:ext uri="{BB962C8B-B14F-4D97-AF65-F5344CB8AC3E}">
        <p14:creationId xmlns:p14="http://schemas.microsoft.com/office/powerpoint/2010/main" val="120407596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10" name="TextBox 9"/>
          <p:cNvSpPr txBox="1"/>
          <p:nvPr/>
        </p:nvSpPr>
        <p:spPr>
          <a:xfrm>
            <a:off x="381000" y="127151"/>
            <a:ext cx="8763000" cy="830997"/>
          </a:xfrm>
          <a:prstGeom prst="rect">
            <a:avLst/>
          </a:prstGeom>
          <a:noFill/>
        </p:spPr>
        <p:txBody>
          <a:bodyPr wrap="square" rtlCol="0">
            <a:spAutoFit/>
          </a:bodyPr>
          <a:lstStyle/>
          <a:p>
            <a:r>
              <a:rPr lang="en-US" sz="4800" b="1" dirty="0" smtClean="0">
                <a:solidFill>
                  <a:srgbClr val="0000FF"/>
                </a:solidFill>
                <a:effectLst>
                  <a:outerShdw blurRad="50800" dist="38100" dir="2700000" algn="tl" rotWithShape="0">
                    <a:srgbClr val="000000">
                      <a:alpha val="43000"/>
                    </a:srgbClr>
                  </a:outerShdw>
                </a:effectLst>
              </a:rPr>
              <a:t>    Test </a:t>
            </a:r>
            <a:r>
              <a:rPr lang="en-US" sz="4800" b="1" dirty="0" err="1" smtClean="0">
                <a:solidFill>
                  <a:srgbClr val="0000FF"/>
                </a:solidFill>
                <a:effectLst>
                  <a:outerShdw blurRad="50800" dist="38100" dir="2700000" algn="tl" rotWithShape="0">
                    <a:srgbClr val="000000">
                      <a:alpha val="43000"/>
                    </a:srgbClr>
                  </a:outerShdw>
                </a:effectLst>
              </a:rPr>
              <a:t>pQCD</a:t>
            </a:r>
            <a:r>
              <a:rPr lang="en-US" sz="4800" b="1" dirty="0" smtClean="0">
                <a:solidFill>
                  <a:srgbClr val="0000FF"/>
                </a:solidFill>
                <a:effectLst>
                  <a:outerShdw blurRad="50800" dist="38100" dir="2700000" algn="tl" rotWithShape="0">
                    <a:srgbClr val="000000">
                      <a:alpha val="43000"/>
                    </a:srgbClr>
                  </a:outerShdw>
                </a:effectLst>
              </a:rPr>
              <a:t>: Top </a:t>
            </a:r>
            <a:r>
              <a:rPr lang="en-US" sz="4800" b="1" dirty="0" smtClean="0">
                <a:solidFill>
                  <a:srgbClr val="0000FF"/>
                </a:solidFill>
                <a:effectLst>
                  <a:outerShdw blurRad="50800" dist="38100" dir="2700000" algn="tl" rotWithShape="0">
                    <a:srgbClr val="000000">
                      <a:alpha val="43000"/>
                    </a:srgbClr>
                  </a:outerShdw>
                </a:effectLst>
              </a:rPr>
              <a:t>spin correlation</a:t>
            </a:r>
            <a:endParaRPr lang="en-US" sz="4800" b="1" dirty="0">
              <a:solidFill>
                <a:srgbClr val="0000FF"/>
              </a:solidFill>
              <a:effectLst>
                <a:outerShdw blurRad="50800" dist="38100" dir="2700000" algn="tl" rotWithShape="0">
                  <a:srgbClr val="000000">
                    <a:alpha val="43000"/>
                  </a:srgbClr>
                </a:outerShdw>
              </a:effectLst>
            </a:endParaRPr>
          </a:p>
        </p:txBody>
      </p:sp>
      <p:sp>
        <p:nvSpPr>
          <p:cNvPr id="7" name="TextBox 6"/>
          <p:cNvSpPr txBox="1"/>
          <p:nvPr/>
        </p:nvSpPr>
        <p:spPr>
          <a:xfrm>
            <a:off x="630634" y="1185609"/>
            <a:ext cx="8056166" cy="1754327"/>
          </a:xfrm>
          <a:prstGeom prst="rect">
            <a:avLst/>
          </a:prstGeom>
          <a:noFill/>
          <a:ln>
            <a:noFill/>
          </a:ln>
        </p:spPr>
        <p:txBody>
          <a:bodyPr wrap="square" rtlCol="0">
            <a:spAutoFit/>
          </a:bodyPr>
          <a:lstStyle/>
          <a:p>
            <a:r>
              <a:rPr lang="en-US" dirty="0" smtClean="0"/>
              <a:t>Spin  correlation </a:t>
            </a:r>
            <a:r>
              <a:rPr lang="en-US" dirty="0" smtClean="0"/>
              <a:t>between</a:t>
            </a:r>
            <a:r>
              <a:rPr lang="en-US" dirty="0" smtClean="0"/>
              <a:t> tops in top </a:t>
            </a:r>
            <a:r>
              <a:rPr lang="en-US" dirty="0"/>
              <a:t>pair </a:t>
            </a:r>
            <a:r>
              <a:rPr lang="en-US" dirty="0" smtClean="0"/>
              <a:t>reflect </a:t>
            </a:r>
            <a:r>
              <a:rPr lang="en-US" dirty="0" err="1" smtClean="0"/>
              <a:t>helicity</a:t>
            </a:r>
            <a:r>
              <a:rPr lang="en-US" dirty="0" smtClean="0"/>
              <a:t> </a:t>
            </a:r>
            <a:r>
              <a:rPr lang="en-US" dirty="0"/>
              <a:t>state of  initial gluons</a:t>
            </a:r>
          </a:p>
          <a:p>
            <a:r>
              <a:rPr lang="en-US" dirty="0"/>
              <a:t>a</a:t>
            </a:r>
            <a:r>
              <a:rPr lang="en-US" dirty="0" smtClean="0"/>
              <a:t>ccording to </a:t>
            </a:r>
            <a:r>
              <a:rPr lang="en-US" dirty="0" smtClean="0"/>
              <a:t> QCD</a:t>
            </a:r>
            <a:endParaRPr lang="en-US" dirty="0" smtClean="0"/>
          </a:p>
          <a:p>
            <a:endParaRPr lang="en-US" dirty="0"/>
          </a:p>
          <a:p>
            <a:r>
              <a:rPr lang="en-US" dirty="0" smtClean="0"/>
              <a:t>Spin correlation of top quarks transferred to  leptons of </a:t>
            </a:r>
            <a:r>
              <a:rPr lang="en-US" dirty="0" smtClean="0"/>
              <a:t>  W </a:t>
            </a:r>
            <a:r>
              <a:rPr lang="en-US" dirty="0" smtClean="0"/>
              <a:t>decay </a:t>
            </a:r>
            <a:endParaRPr lang="en-US" dirty="0" smtClean="0"/>
          </a:p>
          <a:p>
            <a:r>
              <a:rPr lang="en-US" dirty="0" smtClean="0"/>
              <a:t>-&gt;</a:t>
            </a:r>
            <a:r>
              <a:rPr lang="en-US" dirty="0" smtClean="0"/>
              <a:t>Measure </a:t>
            </a:r>
            <a:r>
              <a:rPr lang="en-US" dirty="0" smtClean="0"/>
              <a:t>angular difference of </a:t>
            </a:r>
            <a:r>
              <a:rPr lang="en-US" dirty="0" smtClean="0"/>
              <a:t>leptons – no reconstruction of top quarks needed.</a:t>
            </a:r>
            <a:endParaRPr lang="en-US" dirty="0" smtClean="0"/>
          </a:p>
          <a:p>
            <a:endParaRPr lang="en-US" dirty="0"/>
          </a:p>
        </p:txBody>
      </p:sp>
      <p:sp>
        <p:nvSpPr>
          <p:cNvPr id="2" name="Slide Number Placeholder 1"/>
          <p:cNvSpPr>
            <a:spLocks noGrp="1"/>
          </p:cNvSpPr>
          <p:nvPr>
            <p:ph type="sldNum" sz="quarter" idx="12"/>
          </p:nvPr>
        </p:nvSpPr>
        <p:spPr/>
        <p:txBody>
          <a:bodyPr/>
          <a:lstStyle/>
          <a:p>
            <a:fld id="{E50EE4A9-0393-0E49-A136-B3422DD87568}" type="slidenum">
              <a:rPr lang="en-US" smtClean="0"/>
              <a:t>12</a:t>
            </a:fld>
            <a:endParaRPr lang="en-US"/>
          </a:p>
        </p:txBody>
      </p:sp>
      <p:sp>
        <p:nvSpPr>
          <p:cNvPr id="8" name="TextBox 7"/>
          <p:cNvSpPr txBox="1"/>
          <p:nvPr/>
        </p:nvSpPr>
        <p:spPr>
          <a:xfrm>
            <a:off x="1" y="6546394"/>
            <a:ext cx="7471842" cy="307777"/>
          </a:xfrm>
          <a:prstGeom prst="rect">
            <a:avLst/>
          </a:prstGeom>
          <a:noFill/>
        </p:spPr>
        <p:txBody>
          <a:bodyPr wrap="none" rtlCol="0">
            <a:spAutoFit/>
          </a:bodyPr>
          <a:lstStyle/>
          <a:p>
            <a:r>
              <a:rPr lang="en-US" sz="1400" dirty="0" smtClean="0"/>
              <a:t>ATLAS: arXiv:1203.4081, CMS:  CMS PAS TOP-12-004, </a:t>
            </a:r>
            <a:r>
              <a:rPr lang="en-US" sz="1400" dirty="0" err="1" smtClean="0"/>
              <a:t>W.Bernreuther</a:t>
            </a:r>
            <a:r>
              <a:rPr lang="en-US" sz="1400" dirty="0" smtClean="0"/>
              <a:t> et al. Nucl.Phys.B837,90(2010) </a:t>
            </a:r>
            <a:endParaRPr lang="en-US" sz="1400" dirty="0"/>
          </a:p>
        </p:txBody>
      </p:sp>
      <p:pic>
        <p:nvPicPr>
          <p:cNvPr id="9" name="Picture 8"/>
          <p:cNvPicPr>
            <a:picLocks noChangeAspect="1"/>
          </p:cNvPicPr>
          <p:nvPr/>
        </p:nvPicPr>
        <p:blipFill>
          <a:blip r:embed="rId5"/>
          <a:stretch>
            <a:fillRect/>
          </a:stretch>
        </p:blipFill>
        <p:spPr>
          <a:xfrm>
            <a:off x="1246735" y="3216932"/>
            <a:ext cx="2866083" cy="2720597"/>
          </a:xfrm>
          <a:prstGeom prst="rect">
            <a:avLst/>
          </a:prstGeom>
        </p:spPr>
      </p:pic>
      <p:sp>
        <p:nvSpPr>
          <p:cNvPr id="11" name="Rectangle 10"/>
          <p:cNvSpPr/>
          <p:nvPr/>
        </p:nvSpPr>
        <p:spPr>
          <a:xfrm>
            <a:off x="2673916" y="5955547"/>
            <a:ext cx="3288167" cy="369332"/>
          </a:xfrm>
          <a:prstGeom prst="rect">
            <a:avLst/>
          </a:prstGeom>
        </p:spPr>
        <p:txBody>
          <a:bodyPr wrap="none">
            <a:spAutoFit/>
          </a:bodyPr>
          <a:lstStyle/>
          <a:p>
            <a:r>
              <a:rPr lang="en-US" dirty="0"/>
              <a:t>Good agreement with NLO </a:t>
            </a:r>
            <a:r>
              <a:rPr lang="en-US" dirty="0" err="1"/>
              <a:t>pQCD</a:t>
            </a:r>
            <a:endParaRPr lang="en-US" dirty="0"/>
          </a:p>
        </p:txBody>
      </p:sp>
      <p:pic>
        <p:nvPicPr>
          <p:cNvPr id="12" name="Picture 11"/>
          <p:cNvPicPr>
            <a:picLocks noChangeAspect="1"/>
          </p:cNvPicPr>
          <p:nvPr/>
        </p:nvPicPr>
        <p:blipFill>
          <a:blip r:embed="rId6"/>
          <a:stretch>
            <a:fillRect/>
          </a:stretch>
        </p:blipFill>
        <p:spPr>
          <a:xfrm>
            <a:off x="5214669" y="3343933"/>
            <a:ext cx="2917253" cy="593068"/>
          </a:xfrm>
          <a:prstGeom prst="rect">
            <a:avLst/>
          </a:prstGeom>
        </p:spPr>
      </p:pic>
      <p:sp>
        <p:nvSpPr>
          <p:cNvPr id="13" name="TextBox 12"/>
          <p:cNvSpPr txBox="1"/>
          <p:nvPr/>
        </p:nvSpPr>
        <p:spPr>
          <a:xfrm>
            <a:off x="5247721" y="4398817"/>
            <a:ext cx="2977648" cy="369332"/>
          </a:xfrm>
          <a:prstGeom prst="rect">
            <a:avLst/>
          </a:prstGeom>
          <a:noFill/>
        </p:spPr>
        <p:txBody>
          <a:bodyPr wrap="none" rtlCol="0">
            <a:spAutoFit/>
          </a:bodyPr>
          <a:lstStyle/>
          <a:p>
            <a:r>
              <a:rPr lang="en-US" dirty="0" err="1" smtClean="0"/>
              <a:t>A</a:t>
            </a:r>
            <a:r>
              <a:rPr lang="en-US" baseline="-25000" dirty="0" err="1" smtClean="0"/>
              <a:t>helicity</a:t>
            </a:r>
            <a:r>
              <a:rPr lang="en-US" dirty="0" smtClean="0"/>
              <a:t> = 0.40+/-0.04(stat) </a:t>
            </a:r>
            <a:r>
              <a:rPr lang="en-US" baseline="30000" dirty="0" smtClean="0"/>
              <a:t>+0.09</a:t>
            </a:r>
            <a:endParaRPr lang="en-US" baseline="-25000" dirty="0"/>
          </a:p>
        </p:txBody>
      </p:sp>
      <p:sp>
        <p:nvSpPr>
          <p:cNvPr id="15" name="TextBox 14"/>
          <p:cNvSpPr txBox="1"/>
          <p:nvPr/>
        </p:nvSpPr>
        <p:spPr>
          <a:xfrm>
            <a:off x="7004556" y="4398817"/>
            <a:ext cx="1200419" cy="369332"/>
          </a:xfrm>
          <a:prstGeom prst="rect">
            <a:avLst/>
          </a:prstGeom>
          <a:noFill/>
        </p:spPr>
        <p:txBody>
          <a:bodyPr wrap="none" rtlCol="0">
            <a:spAutoFit/>
          </a:bodyPr>
          <a:lstStyle/>
          <a:p>
            <a:r>
              <a:rPr lang="en-US" baseline="-25000" dirty="0"/>
              <a:t> </a:t>
            </a:r>
            <a:r>
              <a:rPr lang="en-US" dirty="0" smtClean="0"/>
              <a:t>            </a:t>
            </a:r>
            <a:r>
              <a:rPr lang="en-US" baseline="-25000" dirty="0" smtClean="0"/>
              <a:t> -0.08</a:t>
            </a:r>
            <a:endParaRPr lang="en-US" dirty="0"/>
          </a:p>
        </p:txBody>
      </p:sp>
      <p:sp>
        <p:nvSpPr>
          <p:cNvPr id="17" name="TextBox 16"/>
          <p:cNvSpPr txBox="1"/>
          <p:nvPr/>
        </p:nvSpPr>
        <p:spPr>
          <a:xfrm>
            <a:off x="5214669" y="4945951"/>
            <a:ext cx="3071123" cy="369332"/>
          </a:xfrm>
          <a:prstGeom prst="rect">
            <a:avLst/>
          </a:prstGeom>
          <a:noFill/>
        </p:spPr>
        <p:txBody>
          <a:bodyPr wrap="none" rtlCol="0">
            <a:spAutoFit/>
          </a:bodyPr>
          <a:lstStyle/>
          <a:p>
            <a:r>
              <a:rPr lang="en-US" dirty="0" smtClean="0"/>
              <a:t>Theory: </a:t>
            </a:r>
            <a:r>
              <a:rPr lang="en-US" dirty="0" err="1" smtClean="0"/>
              <a:t>A</a:t>
            </a:r>
            <a:r>
              <a:rPr lang="en-US" baseline="-25000" dirty="0" err="1" smtClean="0"/>
              <a:t>helicity</a:t>
            </a:r>
            <a:r>
              <a:rPr lang="en-US" dirty="0" smtClean="0"/>
              <a:t> = 0.31 +/- 0.003</a:t>
            </a:r>
            <a:endParaRPr lang="en-US" baseline="-25000" dirty="0"/>
          </a:p>
        </p:txBody>
      </p:sp>
      <p:sp>
        <p:nvSpPr>
          <p:cNvPr id="18" name="TextBox 17"/>
          <p:cNvSpPr txBox="1"/>
          <p:nvPr/>
        </p:nvSpPr>
        <p:spPr>
          <a:xfrm>
            <a:off x="8081718" y="4398817"/>
            <a:ext cx="609700" cy="369332"/>
          </a:xfrm>
          <a:prstGeom prst="rect">
            <a:avLst/>
          </a:prstGeom>
          <a:noFill/>
        </p:spPr>
        <p:txBody>
          <a:bodyPr wrap="none" rtlCol="0">
            <a:spAutoFit/>
          </a:bodyPr>
          <a:lstStyle/>
          <a:p>
            <a:r>
              <a:rPr lang="en-US" dirty="0" smtClean="0"/>
              <a:t>(sys)</a:t>
            </a:r>
            <a:endParaRPr lang="en-US" dirty="0"/>
          </a:p>
        </p:txBody>
      </p:sp>
    </p:spTree>
    <p:extLst>
      <p:ext uri="{BB962C8B-B14F-4D97-AF65-F5344CB8AC3E}">
        <p14:creationId xmlns:p14="http://schemas.microsoft.com/office/powerpoint/2010/main" val="12053025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6" name="TextBox 5"/>
          <p:cNvSpPr txBox="1"/>
          <p:nvPr/>
        </p:nvSpPr>
        <p:spPr>
          <a:xfrm>
            <a:off x="0" y="127151"/>
            <a:ext cx="9144000" cy="830997"/>
          </a:xfrm>
          <a:prstGeom prst="rect">
            <a:avLst/>
          </a:prstGeom>
          <a:noFill/>
        </p:spPr>
        <p:txBody>
          <a:bodyPr wrap="square" rtlCol="0">
            <a:spAutoFit/>
          </a:bodyPr>
          <a:lstStyle/>
          <a:p>
            <a:pPr algn="r"/>
            <a:r>
              <a:rPr lang="en-US" sz="4800" b="1" dirty="0" smtClean="0">
                <a:solidFill>
                  <a:srgbClr val="0000FF"/>
                </a:solidFill>
                <a:effectLst>
                  <a:outerShdw blurRad="50800" dist="38100" dir="2700000" algn="tl" rotWithShape="0">
                    <a:srgbClr val="000000">
                      <a:alpha val="43000"/>
                    </a:srgbClr>
                  </a:outerShdw>
                </a:effectLst>
              </a:rPr>
              <a:t>QCD radiation  at LHC</a:t>
            </a:r>
            <a:endParaRPr lang="en-US" sz="4800" b="1" dirty="0">
              <a:solidFill>
                <a:srgbClr val="0000FF"/>
              </a:solidFill>
              <a:effectLst>
                <a:outerShdw blurRad="50800" dist="38100" dir="2700000" algn="tl" rotWithShape="0">
                  <a:srgbClr val="000000">
                    <a:alpha val="43000"/>
                  </a:srgbClr>
                </a:outerShdw>
              </a:effectLst>
            </a:endParaRPr>
          </a:p>
        </p:txBody>
      </p:sp>
      <p:pic>
        <p:nvPicPr>
          <p:cNvPr id="7" name="Picture 6" descr="Proton_Quark-Gluon-Gewimmel_ro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907" y="1658517"/>
            <a:ext cx="812208" cy="812208"/>
          </a:xfrm>
          <a:prstGeom prst="rect">
            <a:avLst/>
          </a:prstGeom>
        </p:spPr>
      </p:pic>
      <p:pic>
        <p:nvPicPr>
          <p:cNvPr id="3" name="Picture 2" descr="fig_02-1.png"/>
          <p:cNvPicPr>
            <a:picLocks noChangeAspect="1"/>
          </p:cNvPicPr>
          <p:nvPr/>
        </p:nvPicPr>
        <p:blipFill rotWithShape="1">
          <a:blip r:embed="rId5">
            <a:extLst>
              <a:ext uri="{28A0092B-C50C-407E-A947-70E740481C1C}">
                <a14:useLocalDpi xmlns:a14="http://schemas.microsoft.com/office/drawing/2010/main" val="0"/>
              </a:ext>
            </a:extLst>
          </a:blip>
          <a:srcRect r="33325"/>
          <a:stretch/>
        </p:blipFill>
        <p:spPr>
          <a:xfrm>
            <a:off x="5761561" y="1166877"/>
            <a:ext cx="2937667" cy="2582377"/>
          </a:xfrm>
          <a:prstGeom prst="rect">
            <a:avLst/>
          </a:prstGeom>
        </p:spPr>
      </p:pic>
      <p:pic>
        <p:nvPicPr>
          <p:cNvPr id="32" name="Picture 31"/>
          <p:cNvPicPr>
            <a:picLocks noChangeAspect="1"/>
          </p:cNvPicPr>
          <p:nvPr/>
        </p:nvPicPr>
        <p:blipFill>
          <a:blip r:embed="rId6"/>
          <a:stretch>
            <a:fillRect/>
          </a:stretch>
        </p:blipFill>
        <p:spPr>
          <a:xfrm>
            <a:off x="2064014" y="2102537"/>
            <a:ext cx="1925869" cy="991619"/>
          </a:xfrm>
          <a:prstGeom prst="rect">
            <a:avLst/>
          </a:prstGeom>
        </p:spPr>
      </p:pic>
      <p:sp>
        <p:nvSpPr>
          <p:cNvPr id="33" name="TextBox 32"/>
          <p:cNvSpPr txBox="1"/>
          <p:nvPr/>
        </p:nvSpPr>
        <p:spPr>
          <a:xfrm>
            <a:off x="2329889" y="1981880"/>
            <a:ext cx="341259" cy="369332"/>
          </a:xfrm>
          <a:prstGeom prst="rect">
            <a:avLst/>
          </a:prstGeom>
          <a:noFill/>
        </p:spPr>
        <p:txBody>
          <a:bodyPr wrap="none" rtlCol="0">
            <a:spAutoFit/>
          </a:bodyPr>
          <a:lstStyle/>
          <a:p>
            <a:r>
              <a:rPr lang="en-US" dirty="0" smtClean="0"/>
              <a:t>q</a:t>
            </a:r>
            <a:r>
              <a:rPr lang="en-US" baseline="-25000" dirty="0" smtClean="0"/>
              <a:t>i</a:t>
            </a:r>
            <a:endParaRPr lang="en-US" baseline="-25000" dirty="0"/>
          </a:p>
        </p:txBody>
      </p:sp>
      <p:sp>
        <p:nvSpPr>
          <p:cNvPr id="34" name="TextBox 33"/>
          <p:cNvSpPr txBox="1"/>
          <p:nvPr/>
        </p:nvSpPr>
        <p:spPr>
          <a:xfrm>
            <a:off x="2357467" y="2790975"/>
            <a:ext cx="342762" cy="369332"/>
          </a:xfrm>
          <a:prstGeom prst="rect">
            <a:avLst/>
          </a:prstGeom>
          <a:noFill/>
        </p:spPr>
        <p:txBody>
          <a:bodyPr wrap="none" rtlCol="0">
            <a:spAutoFit/>
          </a:bodyPr>
          <a:lstStyle/>
          <a:p>
            <a:r>
              <a:rPr lang="en-US" dirty="0" err="1" smtClean="0"/>
              <a:t>q</a:t>
            </a:r>
            <a:r>
              <a:rPr lang="en-US" baseline="-25000" dirty="0" err="1" smtClean="0"/>
              <a:t>j</a:t>
            </a:r>
            <a:endParaRPr lang="en-US" baseline="-25000" dirty="0"/>
          </a:p>
        </p:txBody>
      </p:sp>
      <p:cxnSp>
        <p:nvCxnSpPr>
          <p:cNvPr id="36" name="Straight Connector 35"/>
          <p:cNvCxnSpPr>
            <a:stCxn id="34" idx="0"/>
            <a:endCxn id="34" idx="0"/>
          </p:cNvCxnSpPr>
          <p:nvPr/>
        </p:nvCxnSpPr>
        <p:spPr>
          <a:xfrm>
            <a:off x="2528848" y="2790975"/>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394458" y="2021017"/>
            <a:ext cx="293319" cy="369332"/>
          </a:xfrm>
          <a:prstGeom prst="rect">
            <a:avLst/>
          </a:prstGeom>
          <a:noFill/>
        </p:spPr>
        <p:txBody>
          <a:bodyPr wrap="none" rtlCol="0">
            <a:spAutoFit/>
          </a:bodyPr>
          <a:lstStyle/>
          <a:p>
            <a:r>
              <a:rPr lang="en-US" dirty="0" smtClean="0"/>
              <a:t>g</a:t>
            </a:r>
            <a:endParaRPr lang="en-US" dirty="0"/>
          </a:p>
        </p:txBody>
      </p:sp>
      <p:sp>
        <p:nvSpPr>
          <p:cNvPr id="39" name="TextBox 38"/>
          <p:cNvSpPr txBox="1"/>
          <p:nvPr/>
        </p:nvSpPr>
        <p:spPr>
          <a:xfrm>
            <a:off x="3408835" y="2758153"/>
            <a:ext cx="293319" cy="369332"/>
          </a:xfrm>
          <a:prstGeom prst="rect">
            <a:avLst/>
          </a:prstGeom>
          <a:noFill/>
        </p:spPr>
        <p:txBody>
          <a:bodyPr wrap="none" rtlCol="0">
            <a:spAutoFit/>
          </a:bodyPr>
          <a:lstStyle/>
          <a:p>
            <a:r>
              <a:rPr lang="en-US" dirty="0" smtClean="0"/>
              <a:t>g</a:t>
            </a:r>
            <a:endParaRPr lang="en-US" dirty="0"/>
          </a:p>
        </p:txBody>
      </p:sp>
      <p:pic>
        <p:nvPicPr>
          <p:cNvPr id="40" name="Picture 39" descr="Proton_Quark-Gluon-Gewimmel_ro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4697" y="2721381"/>
            <a:ext cx="812208" cy="812208"/>
          </a:xfrm>
          <a:prstGeom prst="rect">
            <a:avLst/>
          </a:prstGeom>
        </p:spPr>
      </p:pic>
      <p:sp>
        <p:nvSpPr>
          <p:cNvPr id="41" name="TextBox 40"/>
          <p:cNvSpPr txBox="1"/>
          <p:nvPr/>
        </p:nvSpPr>
        <p:spPr>
          <a:xfrm>
            <a:off x="2635830" y="2210519"/>
            <a:ext cx="763776" cy="369332"/>
          </a:xfrm>
          <a:prstGeom prst="rect">
            <a:avLst/>
          </a:prstGeom>
          <a:noFill/>
        </p:spPr>
        <p:txBody>
          <a:bodyPr wrap="none" rtlCol="0">
            <a:spAutoFit/>
          </a:bodyPr>
          <a:lstStyle/>
          <a:p>
            <a:r>
              <a:rPr lang="en-US" dirty="0">
                <a:latin typeface="Symbol"/>
              </a:rPr>
              <a:t>a</a:t>
            </a:r>
            <a:r>
              <a:rPr lang="en-US" baseline="-25000" dirty="0" smtClean="0"/>
              <a:t>s</a:t>
            </a:r>
            <a:r>
              <a:rPr lang="en-US" dirty="0" smtClean="0"/>
              <a:t>(Q</a:t>
            </a:r>
            <a:r>
              <a:rPr lang="en-US" baseline="-25000" dirty="0" smtClean="0"/>
              <a:t>1</a:t>
            </a:r>
            <a:r>
              <a:rPr lang="en-US" dirty="0" smtClean="0"/>
              <a:t>)</a:t>
            </a:r>
            <a:endParaRPr lang="en-US" dirty="0"/>
          </a:p>
        </p:txBody>
      </p:sp>
      <p:cxnSp>
        <p:nvCxnSpPr>
          <p:cNvPr id="43" name="Straight Connector 42"/>
          <p:cNvCxnSpPr/>
          <p:nvPr/>
        </p:nvCxnSpPr>
        <p:spPr>
          <a:xfrm>
            <a:off x="2477370" y="2920093"/>
            <a:ext cx="66141" cy="0"/>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7"/>
          <a:stretch>
            <a:fillRect/>
          </a:stretch>
        </p:blipFill>
        <p:spPr>
          <a:xfrm flipV="1">
            <a:off x="1341404" y="1658518"/>
            <a:ext cx="1491107" cy="1053633"/>
          </a:xfrm>
          <a:prstGeom prst="rect">
            <a:avLst/>
          </a:prstGeom>
        </p:spPr>
      </p:pic>
      <p:sp>
        <p:nvSpPr>
          <p:cNvPr id="35" name="TextBox 34"/>
          <p:cNvSpPr txBox="1"/>
          <p:nvPr/>
        </p:nvSpPr>
        <p:spPr>
          <a:xfrm>
            <a:off x="1646878" y="1704052"/>
            <a:ext cx="763776" cy="369332"/>
          </a:xfrm>
          <a:prstGeom prst="rect">
            <a:avLst/>
          </a:prstGeom>
          <a:noFill/>
        </p:spPr>
        <p:txBody>
          <a:bodyPr wrap="none" rtlCol="0">
            <a:spAutoFit/>
          </a:bodyPr>
          <a:lstStyle/>
          <a:p>
            <a:r>
              <a:rPr lang="en-US" dirty="0">
                <a:latin typeface="Symbol"/>
              </a:rPr>
              <a:t>a</a:t>
            </a:r>
            <a:r>
              <a:rPr lang="en-US" baseline="-25000" dirty="0" smtClean="0"/>
              <a:t>s</a:t>
            </a:r>
            <a:r>
              <a:rPr lang="en-US" dirty="0" smtClean="0"/>
              <a:t>(Q</a:t>
            </a:r>
            <a:r>
              <a:rPr lang="en-US" baseline="-25000" dirty="0" smtClean="0"/>
              <a:t>2</a:t>
            </a:r>
            <a:r>
              <a:rPr lang="en-US" dirty="0" smtClean="0"/>
              <a:t>)</a:t>
            </a:r>
            <a:endParaRPr lang="en-US" dirty="0"/>
          </a:p>
        </p:txBody>
      </p:sp>
      <p:sp>
        <p:nvSpPr>
          <p:cNvPr id="20" name="Rectangle 19"/>
          <p:cNvSpPr/>
          <p:nvPr/>
        </p:nvSpPr>
        <p:spPr>
          <a:xfrm>
            <a:off x="988181" y="3889771"/>
            <a:ext cx="2937667" cy="24461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2" name="TextBox 11"/>
          <p:cNvSpPr txBox="1"/>
          <p:nvPr/>
        </p:nvSpPr>
        <p:spPr>
          <a:xfrm>
            <a:off x="1068537" y="4064852"/>
            <a:ext cx="2776952" cy="923330"/>
          </a:xfrm>
          <a:prstGeom prst="rect">
            <a:avLst/>
          </a:prstGeom>
          <a:noFill/>
          <a:ln>
            <a:noFill/>
          </a:ln>
        </p:spPr>
        <p:txBody>
          <a:bodyPr wrap="square" rtlCol="0">
            <a:spAutoFit/>
          </a:bodyPr>
          <a:lstStyle/>
          <a:p>
            <a:r>
              <a:rPr lang="en-US" dirty="0" smtClean="0"/>
              <a:t>QCD radiation and its scales</a:t>
            </a:r>
          </a:p>
          <a:p>
            <a:endParaRPr lang="en-US" dirty="0" smtClean="0"/>
          </a:p>
          <a:p>
            <a:r>
              <a:rPr lang="en-US" dirty="0" smtClean="0"/>
              <a:t>Soft QCD effects</a:t>
            </a:r>
            <a:endParaRPr lang="en-US" dirty="0"/>
          </a:p>
        </p:txBody>
      </p:sp>
      <p:sp>
        <p:nvSpPr>
          <p:cNvPr id="21" name="Rectangle 20"/>
          <p:cNvSpPr/>
          <p:nvPr/>
        </p:nvSpPr>
        <p:spPr>
          <a:xfrm>
            <a:off x="5761561" y="3889223"/>
            <a:ext cx="2937667" cy="24461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1" name="TextBox 10"/>
          <p:cNvSpPr txBox="1"/>
          <p:nvPr/>
        </p:nvSpPr>
        <p:spPr>
          <a:xfrm>
            <a:off x="5761559" y="3912379"/>
            <a:ext cx="2740850" cy="2340641"/>
          </a:xfrm>
          <a:prstGeom prst="rect">
            <a:avLst/>
          </a:prstGeom>
          <a:noFill/>
          <a:ln>
            <a:noFill/>
          </a:ln>
        </p:spPr>
        <p:txBody>
          <a:bodyPr wrap="square" rtlCol="0">
            <a:spAutoFit/>
          </a:bodyPr>
          <a:lstStyle/>
          <a:p>
            <a:pPr>
              <a:lnSpc>
                <a:spcPct val="90000"/>
              </a:lnSpc>
            </a:pPr>
            <a:r>
              <a:rPr lang="en-US" dirty="0" smtClean="0"/>
              <a:t>Jet </a:t>
            </a:r>
            <a:r>
              <a:rPr lang="en-US" dirty="0" smtClean="0"/>
              <a:t>multiplicity</a:t>
            </a:r>
          </a:p>
          <a:p>
            <a:pPr>
              <a:lnSpc>
                <a:spcPct val="90000"/>
              </a:lnSpc>
            </a:pPr>
            <a:endParaRPr lang="en-US" dirty="0" smtClean="0"/>
          </a:p>
          <a:p>
            <a:pPr>
              <a:lnSpc>
                <a:spcPct val="90000"/>
              </a:lnSpc>
            </a:pPr>
            <a:r>
              <a:rPr lang="en-US" dirty="0" smtClean="0"/>
              <a:t>W/Z + jet </a:t>
            </a:r>
            <a:r>
              <a:rPr lang="en-US" dirty="0" smtClean="0"/>
              <a:t>production</a:t>
            </a:r>
          </a:p>
          <a:p>
            <a:pPr>
              <a:lnSpc>
                <a:spcPct val="90000"/>
              </a:lnSpc>
            </a:pPr>
            <a:endParaRPr lang="en-US" dirty="0"/>
          </a:p>
          <a:p>
            <a:pPr>
              <a:lnSpc>
                <a:spcPct val="90000"/>
              </a:lnSpc>
            </a:pPr>
            <a:r>
              <a:rPr lang="en-US" dirty="0" smtClean="0">
                <a:solidFill>
                  <a:srgbClr val="000000"/>
                </a:solidFill>
              </a:rPr>
              <a:t>Angular correlations of jets</a:t>
            </a:r>
            <a:endParaRPr lang="en-US" dirty="0" smtClean="0"/>
          </a:p>
          <a:p>
            <a:pPr>
              <a:lnSpc>
                <a:spcPct val="90000"/>
              </a:lnSpc>
            </a:pPr>
            <a:endParaRPr lang="en-US" dirty="0"/>
          </a:p>
          <a:p>
            <a:pPr>
              <a:lnSpc>
                <a:spcPct val="90000"/>
              </a:lnSpc>
            </a:pPr>
            <a:r>
              <a:rPr lang="en-US" dirty="0" smtClean="0"/>
              <a:t>W</a:t>
            </a:r>
            <a:r>
              <a:rPr lang="en-US" dirty="0" smtClean="0"/>
              <a:t>/Z </a:t>
            </a:r>
            <a:r>
              <a:rPr lang="en-US" dirty="0" err="1" smtClean="0"/>
              <a:t>p</a:t>
            </a:r>
            <a:r>
              <a:rPr lang="en-US" baseline="-25000" dirty="0" err="1" smtClean="0"/>
              <a:t>t</a:t>
            </a:r>
            <a:r>
              <a:rPr lang="en-US" baseline="-25000" dirty="0" smtClean="0"/>
              <a:t> </a:t>
            </a:r>
            <a:r>
              <a:rPr lang="en-US" dirty="0" smtClean="0"/>
              <a:t>spectra</a:t>
            </a:r>
          </a:p>
          <a:p>
            <a:pPr>
              <a:lnSpc>
                <a:spcPct val="90000"/>
              </a:lnSpc>
            </a:pPr>
            <a:endParaRPr lang="en-US" dirty="0" smtClean="0"/>
          </a:p>
          <a:p>
            <a:pPr>
              <a:lnSpc>
                <a:spcPct val="90000"/>
              </a:lnSpc>
            </a:pPr>
            <a:r>
              <a:rPr lang="en-US" dirty="0" smtClean="0"/>
              <a:t>Jet </a:t>
            </a:r>
            <a:r>
              <a:rPr lang="en-US" dirty="0" smtClean="0"/>
              <a:t>structure</a:t>
            </a:r>
            <a:endParaRPr lang="en-US" dirty="0"/>
          </a:p>
        </p:txBody>
      </p:sp>
      <p:sp>
        <p:nvSpPr>
          <p:cNvPr id="22" name="Left-Right Arrow 21"/>
          <p:cNvSpPr/>
          <p:nvPr/>
        </p:nvSpPr>
        <p:spPr>
          <a:xfrm>
            <a:off x="4294984" y="4663907"/>
            <a:ext cx="1216152" cy="484632"/>
          </a:xfrm>
          <a:prstGeom prst="lef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rgbClr val="1C0BE9"/>
              </a:solidFill>
            </a:endParaRPr>
          </a:p>
        </p:txBody>
      </p:sp>
      <p:sp>
        <p:nvSpPr>
          <p:cNvPr id="2" name="Slide Number Placeholder 1"/>
          <p:cNvSpPr>
            <a:spLocks noGrp="1"/>
          </p:cNvSpPr>
          <p:nvPr>
            <p:ph type="sldNum" sz="quarter" idx="12"/>
          </p:nvPr>
        </p:nvSpPr>
        <p:spPr/>
        <p:txBody>
          <a:bodyPr/>
          <a:lstStyle/>
          <a:p>
            <a:fld id="{E50EE4A9-0393-0E49-A136-B3422DD87568}" type="slidenum">
              <a:rPr lang="en-US" smtClean="0"/>
              <a:t>13</a:t>
            </a:fld>
            <a:endParaRPr lang="en-US"/>
          </a:p>
        </p:txBody>
      </p:sp>
    </p:spTree>
    <p:extLst>
      <p:ext uri="{BB962C8B-B14F-4D97-AF65-F5344CB8AC3E}">
        <p14:creationId xmlns:p14="http://schemas.microsoft.com/office/powerpoint/2010/main" val="351872322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6" name="TextBox 5"/>
          <p:cNvSpPr txBox="1"/>
          <p:nvPr/>
        </p:nvSpPr>
        <p:spPr>
          <a:xfrm>
            <a:off x="2" y="127151"/>
            <a:ext cx="9143999" cy="830997"/>
          </a:xfrm>
          <a:prstGeom prst="rect">
            <a:avLst/>
          </a:prstGeom>
          <a:noFill/>
        </p:spPr>
        <p:txBody>
          <a:bodyPr wrap="square" rtlCol="0">
            <a:spAutoFit/>
          </a:bodyPr>
          <a:lstStyle/>
          <a:p>
            <a:pPr algn="r"/>
            <a:r>
              <a:rPr lang="en-US" sz="4800" b="1" dirty="0" smtClean="0">
                <a:solidFill>
                  <a:srgbClr val="0000FF"/>
                </a:solidFill>
                <a:effectLst>
                  <a:outerShdw blurRad="50800" dist="38100" dir="2700000" algn="tl" rotWithShape="0">
                    <a:srgbClr val="000000">
                      <a:alpha val="43000"/>
                    </a:srgbClr>
                  </a:outerShdw>
                </a:effectLst>
              </a:rPr>
              <a:t>Hard</a:t>
            </a:r>
            <a:r>
              <a:rPr lang="en-US" sz="4800" b="1" dirty="0" smtClean="0">
                <a:solidFill>
                  <a:srgbClr val="0000FF"/>
                </a:solidFill>
                <a:effectLst>
                  <a:outerShdw blurRad="50800" dist="38100" dir="2700000" algn="tl" rotWithShape="0">
                    <a:srgbClr val="000000">
                      <a:alpha val="43000"/>
                    </a:srgbClr>
                  </a:outerShdw>
                </a:effectLst>
              </a:rPr>
              <a:t> QCD </a:t>
            </a:r>
            <a:r>
              <a:rPr lang="en-US" sz="4800" b="1" dirty="0" smtClean="0">
                <a:solidFill>
                  <a:srgbClr val="0000FF"/>
                </a:solidFill>
                <a:effectLst>
                  <a:outerShdw blurRad="50800" dist="38100" dir="2700000" algn="tl" rotWithShape="0">
                    <a:srgbClr val="000000">
                      <a:alpha val="43000"/>
                    </a:srgbClr>
                  </a:outerShdw>
                </a:effectLst>
              </a:rPr>
              <a:t>radiation: </a:t>
            </a:r>
            <a:r>
              <a:rPr lang="en-US" sz="4800" b="1" dirty="0" smtClean="0">
                <a:solidFill>
                  <a:srgbClr val="0000FF"/>
                </a:solidFill>
                <a:effectLst>
                  <a:outerShdw blurRad="50800" dist="38100" dir="2700000" algn="tl" rotWithShape="0">
                    <a:srgbClr val="000000">
                      <a:alpha val="43000"/>
                    </a:srgbClr>
                  </a:outerShdw>
                </a:effectLst>
              </a:rPr>
              <a:t>Z/W </a:t>
            </a:r>
            <a:r>
              <a:rPr lang="en-US" sz="4800" b="1" dirty="0" smtClean="0">
                <a:solidFill>
                  <a:srgbClr val="0000FF"/>
                </a:solidFill>
                <a:effectLst>
                  <a:outerShdw blurRad="50800" dist="38100" dir="2700000" algn="tl" rotWithShape="0">
                    <a:srgbClr val="000000">
                      <a:alpha val="43000"/>
                    </a:srgbClr>
                  </a:outerShdw>
                </a:effectLst>
              </a:rPr>
              <a:t>+ jets </a:t>
            </a:r>
            <a:endParaRPr lang="en-US" sz="4800" b="1" dirty="0">
              <a:solidFill>
                <a:srgbClr val="0000FF"/>
              </a:solidFill>
              <a:effectLst>
                <a:outerShdw blurRad="50800" dist="38100" dir="2700000" algn="tl" rotWithShape="0">
                  <a:srgbClr val="000000">
                    <a:alpha val="43000"/>
                  </a:srgbClr>
                </a:outerShdw>
              </a:effectLst>
            </a:endParaRPr>
          </a:p>
        </p:txBody>
      </p:sp>
      <p:pic>
        <p:nvPicPr>
          <p:cNvPr id="2" name="Picture 1"/>
          <p:cNvPicPr>
            <a:picLocks noChangeAspect="1"/>
          </p:cNvPicPr>
          <p:nvPr/>
        </p:nvPicPr>
        <p:blipFill rotWithShape="1">
          <a:blip r:embed="rId5"/>
          <a:srcRect r="47583"/>
          <a:stretch/>
        </p:blipFill>
        <p:spPr>
          <a:xfrm>
            <a:off x="822403" y="2142136"/>
            <a:ext cx="3091809" cy="3427851"/>
          </a:xfrm>
          <a:prstGeom prst="rect">
            <a:avLst/>
          </a:prstGeom>
        </p:spPr>
      </p:pic>
      <p:sp>
        <p:nvSpPr>
          <p:cNvPr id="7" name="Oval 6"/>
          <p:cNvSpPr/>
          <p:nvPr/>
        </p:nvSpPr>
        <p:spPr>
          <a:xfrm>
            <a:off x="3146342" y="5239473"/>
            <a:ext cx="767868" cy="40338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E50EE4A9-0393-0E49-A136-B3422DD87568}" type="slidenum">
              <a:rPr lang="en-US" smtClean="0"/>
              <a:t>14</a:t>
            </a:fld>
            <a:endParaRPr lang="en-US"/>
          </a:p>
        </p:txBody>
      </p:sp>
      <p:sp>
        <p:nvSpPr>
          <p:cNvPr id="9" name="Rectangle 8"/>
          <p:cNvSpPr/>
          <p:nvPr/>
        </p:nvSpPr>
        <p:spPr>
          <a:xfrm>
            <a:off x="0" y="1168414"/>
            <a:ext cx="8775742" cy="1754327"/>
          </a:xfrm>
          <a:prstGeom prst="rect">
            <a:avLst/>
          </a:prstGeom>
        </p:spPr>
        <p:txBody>
          <a:bodyPr wrap="square">
            <a:spAutoFit/>
          </a:bodyPr>
          <a:lstStyle/>
          <a:p>
            <a:r>
              <a:rPr lang="en-US" dirty="0" smtClean="0"/>
              <a:t>Direct </a:t>
            </a:r>
            <a:r>
              <a:rPr lang="en-US" dirty="0"/>
              <a:t>measure of hard QCD radiation: measure </a:t>
            </a:r>
            <a:r>
              <a:rPr lang="en-US" dirty="0" smtClean="0"/>
              <a:t> Jet </a:t>
            </a:r>
            <a:r>
              <a:rPr lang="en-US" dirty="0"/>
              <a:t>multiplicity in association with </a:t>
            </a:r>
            <a:r>
              <a:rPr lang="en-US" dirty="0" smtClean="0"/>
              <a:t>W</a:t>
            </a:r>
            <a:r>
              <a:rPr lang="en-US" dirty="0"/>
              <a:t> </a:t>
            </a:r>
            <a:r>
              <a:rPr lang="en-US" dirty="0" smtClean="0"/>
              <a:t>or Z</a:t>
            </a:r>
            <a:endParaRPr lang="en-US" dirty="0"/>
          </a:p>
          <a:p>
            <a:r>
              <a:rPr lang="en-US" dirty="0" smtClean="0"/>
              <a:t>Sensitive to different approximations made in QCD MC codes</a:t>
            </a:r>
          </a:p>
          <a:p>
            <a:r>
              <a:rPr lang="en-US" dirty="0" smtClean="0"/>
              <a:t>Significant background for many measurements </a:t>
            </a:r>
          </a:p>
          <a:p>
            <a:endParaRPr lang="en-US" dirty="0"/>
          </a:p>
          <a:p>
            <a:endParaRPr lang="en-US" dirty="0"/>
          </a:p>
          <a:p>
            <a:endParaRPr lang="en-US" dirty="0"/>
          </a:p>
        </p:txBody>
      </p:sp>
      <p:sp>
        <p:nvSpPr>
          <p:cNvPr id="15" name="TextBox 14"/>
          <p:cNvSpPr txBox="1"/>
          <p:nvPr/>
        </p:nvSpPr>
        <p:spPr>
          <a:xfrm>
            <a:off x="218587" y="5882913"/>
            <a:ext cx="8082223" cy="646331"/>
          </a:xfrm>
          <a:prstGeom prst="rect">
            <a:avLst/>
          </a:prstGeom>
          <a:noFill/>
        </p:spPr>
        <p:txBody>
          <a:bodyPr wrap="none" rtlCol="0">
            <a:spAutoFit/>
          </a:bodyPr>
          <a:lstStyle/>
          <a:p>
            <a:r>
              <a:rPr lang="en-US" dirty="0" smtClean="0"/>
              <a:t>Good description even of high multiplicities by  QCD LO multi-</a:t>
            </a:r>
            <a:r>
              <a:rPr lang="en-US" dirty="0" err="1" smtClean="0"/>
              <a:t>parton</a:t>
            </a:r>
            <a:r>
              <a:rPr lang="en-US" dirty="0" smtClean="0"/>
              <a:t> generators and </a:t>
            </a:r>
          </a:p>
          <a:p>
            <a:r>
              <a:rPr lang="en-US" dirty="0" smtClean="0"/>
              <a:t>NLO calculations (</a:t>
            </a:r>
            <a:r>
              <a:rPr lang="en-US" dirty="0" err="1" smtClean="0"/>
              <a:t>Blackhat</a:t>
            </a:r>
            <a:r>
              <a:rPr lang="en-US" dirty="0"/>
              <a:t>)</a:t>
            </a:r>
          </a:p>
        </p:txBody>
      </p:sp>
      <p:pic>
        <p:nvPicPr>
          <p:cNvPr id="16" name="Picture 15" descr="fig_18.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3511" y="2210873"/>
            <a:ext cx="2894402" cy="3629489"/>
          </a:xfrm>
          <a:prstGeom prst="rect">
            <a:avLst/>
          </a:prstGeom>
        </p:spPr>
      </p:pic>
      <p:sp>
        <p:nvSpPr>
          <p:cNvPr id="17" name="Oval 16"/>
          <p:cNvSpPr/>
          <p:nvPr/>
        </p:nvSpPr>
        <p:spPr>
          <a:xfrm>
            <a:off x="6553200" y="5239473"/>
            <a:ext cx="767868" cy="403387"/>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0" y="6578454"/>
            <a:ext cx="3647152" cy="307777"/>
          </a:xfrm>
          <a:prstGeom prst="rect">
            <a:avLst/>
          </a:prstGeom>
        </p:spPr>
        <p:txBody>
          <a:bodyPr wrap="none">
            <a:spAutoFit/>
          </a:bodyPr>
          <a:lstStyle/>
          <a:p>
            <a:r>
              <a:rPr lang="hu-HU" sz="1400" dirty="0" smtClean="0"/>
              <a:t>CMS: arXiv:1301.1646 ; ATLAS: arXiv</a:t>
            </a:r>
            <a:r>
              <a:rPr lang="hu-HU" sz="1400" dirty="0"/>
              <a:t>:1201.1276</a:t>
            </a:r>
            <a:endParaRPr lang="en-US" sz="1400" dirty="0"/>
          </a:p>
        </p:txBody>
      </p:sp>
    </p:spTree>
    <p:extLst>
      <p:ext uri="{BB962C8B-B14F-4D97-AF65-F5344CB8AC3E}">
        <p14:creationId xmlns:p14="http://schemas.microsoft.com/office/powerpoint/2010/main" val="316952303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6" name="TextBox 5"/>
          <p:cNvSpPr txBox="1"/>
          <p:nvPr/>
        </p:nvSpPr>
        <p:spPr>
          <a:xfrm>
            <a:off x="2" y="127151"/>
            <a:ext cx="9143999" cy="830997"/>
          </a:xfrm>
          <a:prstGeom prst="rect">
            <a:avLst/>
          </a:prstGeom>
          <a:noFill/>
        </p:spPr>
        <p:txBody>
          <a:bodyPr wrap="square" rtlCol="0">
            <a:spAutoFit/>
          </a:bodyPr>
          <a:lstStyle/>
          <a:p>
            <a:pPr algn="r"/>
            <a:r>
              <a:rPr lang="en-US" sz="4800" b="1" dirty="0">
                <a:solidFill>
                  <a:srgbClr val="0000FF"/>
                </a:solidFill>
                <a:effectLst>
                  <a:outerShdw blurRad="50800" dist="38100" dir="2700000" algn="tl" rotWithShape="0">
                    <a:srgbClr val="000000">
                      <a:alpha val="43000"/>
                    </a:srgbClr>
                  </a:outerShdw>
                </a:effectLst>
              </a:rPr>
              <a:t>QCD </a:t>
            </a:r>
            <a:r>
              <a:rPr lang="en-US" sz="4800" b="1" dirty="0" smtClean="0">
                <a:solidFill>
                  <a:srgbClr val="0000FF"/>
                </a:solidFill>
                <a:effectLst>
                  <a:outerShdw blurRad="50800" dist="38100" dir="2700000" algn="tl" rotWithShape="0">
                    <a:srgbClr val="000000">
                      <a:alpha val="43000"/>
                    </a:srgbClr>
                  </a:outerShdw>
                </a:effectLst>
              </a:rPr>
              <a:t>radiation: ISR in </a:t>
            </a:r>
            <a:r>
              <a:rPr lang="en-US" sz="4800" b="1" dirty="0" smtClean="0">
                <a:solidFill>
                  <a:srgbClr val="0000FF"/>
                </a:solidFill>
                <a:effectLst>
                  <a:outerShdw blurRad="50800" dist="38100" dir="2700000" algn="tl" rotWithShape="0">
                    <a:srgbClr val="000000">
                      <a:alpha val="43000"/>
                    </a:srgbClr>
                  </a:outerShdw>
                </a:effectLst>
              </a:rPr>
              <a:t>Z </a:t>
            </a:r>
            <a:r>
              <a:rPr lang="en-US" sz="4800" b="1" dirty="0" smtClean="0">
                <a:solidFill>
                  <a:srgbClr val="0000FF"/>
                </a:solidFill>
                <a:effectLst>
                  <a:outerShdw blurRad="50800" dist="38100" dir="2700000" algn="tl" rotWithShape="0">
                    <a:srgbClr val="000000">
                      <a:alpha val="43000"/>
                    </a:srgbClr>
                  </a:outerShdw>
                </a:effectLst>
              </a:rPr>
              <a:t>+ jets </a:t>
            </a:r>
            <a:endParaRPr lang="en-US" sz="4800" b="1" dirty="0">
              <a:solidFill>
                <a:srgbClr val="0000FF"/>
              </a:solidFill>
              <a:effectLst>
                <a:outerShdw blurRad="50800" dist="38100" dir="2700000" algn="tl" rotWithShape="0">
                  <a:srgbClr val="000000">
                    <a:alpha val="43000"/>
                  </a:srgbClr>
                </a:outerShdw>
              </a:effectLst>
            </a:endParaRPr>
          </a:p>
        </p:txBody>
      </p:sp>
      <p:pic>
        <p:nvPicPr>
          <p:cNvPr id="2" name="Picture 1"/>
          <p:cNvPicPr>
            <a:picLocks noChangeAspect="1"/>
          </p:cNvPicPr>
          <p:nvPr/>
        </p:nvPicPr>
        <p:blipFill rotWithShape="1">
          <a:blip r:embed="rId5"/>
          <a:srcRect l="52088"/>
          <a:stretch/>
        </p:blipFill>
        <p:spPr>
          <a:xfrm>
            <a:off x="476004" y="2412587"/>
            <a:ext cx="3034462" cy="3680616"/>
          </a:xfrm>
          <a:prstGeom prst="rect">
            <a:avLst/>
          </a:prstGeom>
        </p:spPr>
      </p:pic>
      <p:sp>
        <p:nvSpPr>
          <p:cNvPr id="3" name="Oval 2"/>
          <p:cNvSpPr/>
          <p:nvPr/>
        </p:nvSpPr>
        <p:spPr>
          <a:xfrm>
            <a:off x="2775608" y="4814641"/>
            <a:ext cx="767868" cy="34188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fld id="{E50EE4A9-0393-0E49-A136-B3422DD87568}" type="slidenum">
              <a:rPr lang="en-US" smtClean="0"/>
              <a:t>15</a:t>
            </a:fld>
            <a:endParaRPr lang="en-US"/>
          </a:p>
        </p:txBody>
      </p:sp>
      <p:sp>
        <p:nvSpPr>
          <p:cNvPr id="9" name="Rectangle 8"/>
          <p:cNvSpPr/>
          <p:nvPr/>
        </p:nvSpPr>
        <p:spPr>
          <a:xfrm>
            <a:off x="476006" y="1168413"/>
            <a:ext cx="8095277" cy="1200329"/>
          </a:xfrm>
          <a:prstGeom prst="rect">
            <a:avLst/>
          </a:prstGeom>
        </p:spPr>
        <p:txBody>
          <a:bodyPr wrap="square">
            <a:spAutoFit/>
          </a:bodyPr>
          <a:lstStyle/>
          <a:p>
            <a:r>
              <a:rPr lang="en-US" dirty="0"/>
              <a:t>Z </a:t>
            </a:r>
            <a:r>
              <a:rPr lang="en-US" dirty="0" err="1" smtClean="0"/>
              <a:t>p</a:t>
            </a:r>
            <a:r>
              <a:rPr lang="en-US" baseline="-25000" dirty="0" err="1" smtClean="0"/>
              <a:t>t</a:t>
            </a:r>
            <a:r>
              <a:rPr lang="en-US" dirty="0" smtClean="0"/>
              <a:t> created from recoil of ISR </a:t>
            </a:r>
            <a:r>
              <a:rPr lang="en-US" dirty="0" err="1" smtClean="0"/>
              <a:t>radition</a:t>
            </a:r>
            <a:r>
              <a:rPr lang="en-US" dirty="0" smtClean="0"/>
              <a:t> – no FSR due to </a:t>
            </a:r>
            <a:r>
              <a:rPr lang="en-US" dirty="0" err="1" smtClean="0"/>
              <a:t>colour</a:t>
            </a:r>
            <a:r>
              <a:rPr lang="en-US" dirty="0" smtClean="0"/>
              <a:t>-less final state</a:t>
            </a:r>
          </a:p>
          <a:p>
            <a:r>
              <a:rPr lang="en-US" dirty="0" smtClean="0"/>
              <a:t>Measurement profits from well </a:t>
            </a:r>
            <a:r>
              <a:rPr lang="en-US" dirty="0"/>
              <a:t>to reconstruct final </a:t>
            </a:r>
            <a:r>
              <a:rPr lang="en-US" dirty="0" smtClean="0"/>
              <a:t>state</a:t>
            </a:r>
          </a:p>
          <a:p>
            <a:r>
              <a:rPr lang="en-US" dirty="0" smtClean="0"/>
              <a:t>At low </a:t>
            </a:r>
            <a:r>
              <a:rPr lang="en-US" dirty="0" err="1" smtClean="0"/>
              <a:t>p</a:t>
            </a:r>
            <a:r>
              <a:rPr lang="en-US" baseline="-25000" dirty="0" err="1" smtClean="0"/>
              <a:t>t</a:t>
            </a:r>
            <a:r>
              <a:rPr lang="en-US" dirty="0" smtClean="0"/>
              <a:t> sensitive to phenomenological parameters in QCD MC generators.</a:t>
            </a:r>
            <a:endParaRPr lang="en-US" dirty="0"/>
          </a:p>
          <a:p>
            <a:endParaRPr lang="en-US" dirty="0"/>
          </a:p>
        </p:txBody>
      </p:sp>
      <p:grpSp>
        <p:nvGrpSpPr>
          <p:cNvPr id="5" name="Group 4"/>
          <p:cNvGrpSpPr/>
          <p:nvPr/>
        </p:nvGrpSpPr>
        <p:grpSpPr>
          <a:xfrm>
            <a:off x="6660070" y="2594335"/>
            <a:ext cx="1914332" cy="1000739"/>
            <a:chOff x="6663191" y="1286765"/>
            <a:chExt cx="1914332" cy="1000739"/>
          </a:xfrm>
        </p:grpSpPr>
        <p:pic>
          <p:nvPicPr>
            <p:cNvPr id="10" name="Picture 9"/>
            <p:cNvPicPr>
              <a:picLocks noChangeAspect="1"/>
            </p:cNvPicPr>
            <p:nvPr/>
          </p:nvPicPr>
          <p:blipFill rotWithShape="1">
            <a:blip r:embed="rId6"/>
            <a:srcRect t="62661"/>
            <a:stretch/>
          </p:blipFill>
          <p:spPr>
            <a:xfrm>
              <a:off x="6663191" y="1341982"/>
              <a:ext cx="1320800" cy="945522"/>
            </a:xfrm>
            <a:prstGeom prst="rect">
              <a:avLst/>
            </a:prstGeom>
          </p:spPr>
        </p:pic>
        <p:cxnSp>
          <p:nvCxnSpPr>
            <p:cNvPr id="11" name="Straight Connector 10"/>
            <p:cNvCxnSpPr/>
            <p:nvPr/>
          </p:nvCxnSpPr>
          <p:spPr>
            <a:xfrm flipV="1">
              <a:off x="7861682" y="1341982"/>
              <a:ext cx="431999" cy="472761"/>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861682" y="1814743"/>
              <a:ext cx="431999" cy="328856"/>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187673" y="1286765"/>
              <a:ext cx="389850" cy="276999"/>
            </a:xfrm>
            <a:prstGeom prst="rect">
              <a:avLst/>
            </a:prstGeom>
            <a:noFill/>
          </p:spPr>
          <p:txBody>
            <a:bodyPr wrap="none" rtlCol="0">
              <a:spAutoFit/>
            </a:bodyPr>
            <a:lstStyle/>
            <a:p>
              <a:r>
                <a:rPr lang="en-US" sz="1200" dirty="0" err="1" smtClean="0"/>
                <a:t>e,</a:t>
              </a:r>
              <a:r>
                <a:rPr lang="en-US" sz="1200" dirty="0" err="1" smtClean="0">
                  <a:latin typeface="Symbol"/>
                </a:rPr>
                <a:t>m</a:t>
              </a:r>
              <a:endParaRPr lang="en-US" sz="1200" dirty="0">
                <a:latin typeface="Symbol"/>
              </a:endParaRPr>
            </a:p>
          </p:txBody>
        </p:sp>
        <p:sp>
          <p:nvSpPr>
            <p:cNvPr id="14" name="TextBox 13"/>
            <p:cNvSpPr txBox="1"/>
            <p:nvPr/>
          </p:nvSpPr>
          <p:spPr>
            <a:xfrm>
              <a:off x="8184552" y="1890911"/>
              <a:ext cx="389850" cy="276999"/>
            </a:xfrm>
            <a:prstGeom prst="rect">
              <a:avLst/>
            </a:prstGeom>
            <a:noFill/>
          </p:spPr>
          <p:txBody>
            <a:bodyPr wrap="none" rtlCol="0">
              <a:spAutoFit/>
            </a:bodyPr>
            <a:lstStyle/>
            <a:p>
              <a:r>
                <a:rPr lang="en-US" sz="1200" dirty="0" err="1" smtClean="0"/>
                <a:t>e,</a:t>
              </a:r>
              <a:r>
                <a:rPr lang="en-US" sz="1200" dirty="0" err="1" smtClean="0">
                  <a:latin typeface="Symbol"/>
                </a:rPr>
                <a:t>m</a:t>
              </a:r>
              <a:endParaRPr lang="en-US" sz="1200" dirty="0">
                <a:latin typeface="Symbol"/>
              </a:endParaRPr>
            </a:p>
          </p:txBody>
        </p:sp>
      </p:grpSp>
      <p:pic>
        <p:nvPicPr>
          <p:cNvPr id="16" name="Picture 15"/>
          <p:cNvPicPr>
            <a:picLocks noChangeAspect="1"/>
          </p:cNvPicPr>
          <p:nvPr/>
        </p:nvPicPr>
        <p:blipFill>
          <a:blip r:embed="rId7"/>
          <a:stretch>
            <a:fillRect/>
          </a:stretch>
        </p:blipFill>
        <p:spPr>
          <a:xfrm>
            <a:off x="3510467" y="2558336"/>
            <a:ext cx="2943817" cy="2772483"/>
          </a:xfrm>
          <a:prstGeom prst="rect">
            <a:avLst/>
          </a:prstGeom>
        </p:spPr>
      </p:pic>
      <p:pic>
        <p:nvPicPr>
          <p:cNvPr id="17" name="Picture 16"/>
          <p:cNvPicPr>
            <a:picLocks noChangeAspect="1"/>
          </p:cNvPicPr>
          <p:nvPr/>
        </p:nvPicPr>
        <p:blipFill>
          <a:blip r:embed="rId8"/>
          <a:stretch>
            <a:fillRect/>
          </a:stretch>
        </p:blipFill>
        <p:spPr>
          <a:xfrm rot="5400000">
            <a:off x="667776" y="5969814"/>
            <a:ext cx="251057" cy="1544966"/>
          </a:xfrm>
          <a:prstGeom prst="rect">
            <a:avLst/>
          </a:prstGeom>
        </p:spPr>
      </p:pic>
      <p:sp>
        <p:nvSpPr>
          <p:cNvPr id="19" name="TextBox 18"/>
          <p:cNvSpPr txBox="1"/>
          <p:nvPr/>
        </p:nvSpPr>
        <p:spPr>
          <a:xfrm>
            <a:off x="3652174" y="5416441"/>
            <a:ext cx="5034626" cy="1200329"/>
          </a:xfrm>
          <a:prstGeom prst="rect">
            <a:avLst/>
          </a:prstGeom>
          <a:noFill/>
        </p:spPr>
        <p:txBody>
          <a:bodyPr wrap="none" rtlCol="0">
            <a:spAutoFit/>
          </a:bodyPr>
          <a:lstStyle/>
          <a:p>
            <a:r>
              <a:rPr lang="en-US" dirty="0" smtClean="0"/>
              <a:t>Data well described by ISR soft gluon </a:t>
            </a:r>
            <a:r>
              <a:rPr lang="en-US" dirty="0" err="1" smtClean="0"/>
              <a:t>resummations</a:t>
            </a:r>
            <a:r>
              <a:rPr lang="en-US" dirty="0" smtClean="0"/>
              <a:t> </a:t>
            </a:r>
          </a:p>
          <a:p>
            <a:r>
              <a:rPr lang="en-US" dirty="0" smtClean="0"/>
              <a:t>and LO generators.</a:t>
            </a:r>
          </a:p>
          <a:p>
            <a:r>
              <a:rPr lang="en-US" dirty="0" smtClean="0"/>
              <a:t>Large bins at low </a:t>
            </a:r>
            <a:r>
              <a:rPr lang="en-US" dirty="0" err="1" smtClean="0"/>
              <a:t>p</a:t>
            </a:r>
            <a:r>
              <a:rPr lang="en-US" baseline="-25000" dirty="0" err="1" smtClean="0"/>
              <a:t>t</a:t>
            </a:r>
            <a:r>
              <a:rPr lang="en-US" baseline="-25000" dirty="0" smtClean="0"/>
              <a:t> </a:t>
            </a:r>
            <a:r>
              <a:rPr lang="en-US" dirty="0" smtClean="0"/>
              <a:t>due to experimental resolution.</a:t>
            </a:r>
          </a:p>
          <a:p>
            <a:endParaRPr lang="en-US" dirty="0"/>
          </a:p>
        </p:txBody>
      </p:sp>
    </p:spTree>
    <p:extLst>
      <p:ext uri="{BB962C8B-B14F-4D97-AF65-F5344CB8AC3E}">
        <p14:creationId xmlns:p14="http://schemas.microsoft.com/office/powerpoint/2010/main" val="314455151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6" name="TextBox 5"/>
          <p:cNvSpPr txBox="1"/>
          <p:nvPr/>
        </p:nvSpPr>
        <p:spPr>
          <a:xfrm>
            <a:off x="2" y="127151"/>
            <a:ext cx="9143999" cy="830997"/>
          </a:xfrm>
          <a:prstGeom prst="rect">
            <a:avLst/>
          </a:prstGeom>
          <a:noFill/>
        </p:spPr>
        <p:txBody>
          <a:bodyPr wrap="square" rtlCol="0">
            <a:spAutoFit/>
          </a:bodyPr>
          <a:lstStyle/>
          <a:p>
            <a:pPr algn="r"/>
            <a:r>
              <a:rPr lang="en-US" sz="4800" b="1" dirty="0" smtClean="0">
                <a:solidFill>
                  <a:srgbClr val="0000FF"/>
                </a:solidFill>
                <a:effectLst>
                  <a:outerShdw blurRad="50800" dist="38100" dir="2700000" algn="tl" rotWithShape="0">
                    <a:srgbClr val="000000">
                      <a:alpha val="43000"/>
                    </a:srgbClr>
                  </a:outerShdw>
                </a:effectLst>
              </a:rPr>
              <a:t>Soft QCD radiation: Z </a:t>
            </a:r>
            <a:r>
              <a:rPr lang="en-US" sz="4800" b="1" dirty="0" smtClean="0">
                <a:solidFill>
                  <a:srgbClr val="0000FF"/>
                </a:solidFill>
                <a:effectLst>
                  <a:outerShdw blurRad="50800" dist="38100" dir="2700000" algn="tl" rotWithShape="0">
                    <a:srgbClr val="000000">
                      <a:alpha val="43000"/>
                    </a:srgbClr>
                  </a:outerShdw>
                </a:effectLst>
                <a:latin typeface="Symbol"/>
              </a:rPr>
              <a:t>f</a:t>
            </a:r>
            <a:r>
              <a:rPr lang="en-US" sz="4800" b="1" dirty="0" smtClean="0">
                <a:solidFill>
                  <a:srgbClr val="0000FF"/>
                </a:solidFill>
                <a:effectLst>
                  <a:outerShdw blurRad="50800" dist="38100" dir="2700000" algn="tl" rotWithShape="0">
                    <a:srgbClr val="000000">
                      <a:alpha val="43000"/>
                    </a:srgbClr>
                  </a:outerShdw>
                </a:effectLst>
              </a:rPr>
              <a:t>*</a:t>
            </a:r>
            <a:endParaRPr lang="en-US" sz="4800" b="1" dirty="0">
              <a:solidFill>
                <a:srgbClr val="0000FF"/>
              </a:solidFill>
              <a:effectLst>
                <a:outerShdw blurRad="50800" dist="38100" dir="2700000" algn="tl" rotWithShape="0">
                  <a:srgbClr val="000000">
                    <a:alpha val="43000"/>
                  </a:srgbClr>
                </a:outerShdw>
              </a:effectLst>
            </a:endParaRPr>
          </a:p>
        </p:txBody>
      </p:sp>
      <p:sp>
        <p:nvSpPr>
          <p:cNvPr id="10" name="TextBox 9"/>
          <p:cNvSpPr txBox="1"/>
          <p:nvPr/>
        </p:nvSpPr>
        <p:spPr>
          <a:xfrm>
            <a:off x="2" y="1281012"/>
            <a:ext cx="9067225" cy="2031325"/>
          </a:xfrm>
          <a:prstGeom prst="rect">
            <a:avLst/>
          </a:prstGeom>
          <a:noFill/>
        </p:spPr>
        <p:txBody>
          <a:bodyPr wrap="square" rtlCol="0">
            <a:spAutoFit/>
          </a:bodyPr>
          <a:lstStyle/>
          <a:p>
            <a:r>
              <a:rPr lang="en-US" dirty="0" smtClean="0"/>
              <a:t>Low </a:t>
            </a:r>
            <a:r>
              <a:rPr lang="en-US" dirty="0" smtClean="0"/>
              <a:t>Z </a:t>
            </a:r>
            <a:r>
              <a:rPr lang="en-US" dirty="0" err="1" smtClean="0"/>
              <a:t>p</a:t>
            </a:r>
            <a:r>
              <a:rPr lang="en-US" baseline="-25000" dirty="0" err="1" smtClean="0"/>
              <a:t>t</a:t>
            </a:r>
            <a:r>
              <a:rPr lang="en-US" dirty="0" smtClean="0"/>
              <a:t> </a:t>
            </a:r>
            <a:r>
              <a:rPr lang="en-US" dirty="0" smtClean="0"/>
              <a:t>region </a:t>
            </a:r>
            <a:r>
              <a:rPr lang="en-US" dirty="0" smtClean="0"/>
              <a:t>sensitive to ISR shower cut-off and intrinsic </a:t>
            </a:r>
            <a:r>
              <a:rPr lang="en-US" dirty="0" err="1" smtClean="0"/>
              <a:t>k</a:t>
            </a:r>
            <a:r>
              <a:rPr lang="en-US" baseline="-25000" dirty="0" err="1" smtClean="0"/>
              <a:t>T</a:t>
            </a:r>
            <a:r>
              <a:rPr lang="en-US" baseline="-25000" dirty="0"/>
              <a:t> </a:t>
            </a:r>
            <a:r>
              <a:rPr lang="en-US" dirty="0" smtClean="0"/>
              <a:t> in QCD  MC generators </a:t>
            </a:r>
          </a:p>
          <a:p>
            <a:r>
              <a:rPr lang="en-US" dirty="0" smtClean="0"/>
              <a:t>Precise description suffers from low experimental resolution</a:t>
            </a:r>
          </a:p>
          <a:p>
            <a:r>
              <a:rPr lang="en-US" dirty="0" smtClean="0"/>
              <a:t>Well tuned </a:t>
            </a:r>
            <a:r>
              <a:rPr lang="en-US" dirty="0" err="1" smtClean="0"/>
              <a:t>parametrisation</a:t>
            </a:r>
            <a:r>
              <a:rPr lang="en-US" dirty="0" smtClean="0"/>
              <a:t> needed </a:t>
            </a:r>
            <a:r>
              <a:rPr lang="en-US" dirty="0"/>
              <a:t>for high precision measurement of W mass</a:t>
            </a:r>
          </a:p>
          <a:p>
            <a:endParaRPr lang="en-US" dirty="0"/>
          </a:p>
          <a:p>
            <a:r>
              <a:rPr lang="en-US" dirty="0" smtClean="0"/>
              <a:t>Define new observable </a:t>
            </a:r>
            <a:r>
              <a:rPr lang="en-US" dirty="0" smtClean="0">
                <a:latin typeface="Symbol"/>
              </a:rPr>
              <a:t>f</a:t>
            </a:r>
            <a:r>
              <a:rPr lang="en-US" dirty="0" smtClean="0"/>
              <a:t>* highly correlated to Z </a:t>
            </a:r>
            <a:r>
              <a:rPr lang="en-US" dirty="0" err="1" smtClean="0"/>
              <a:t>pt</a:t>
            </a:r>
            <a:r>
              <a:rPr lang="en-US" dirty="0" smtClean="0"/>
              <a:t> but reconstructed only from lepton scattering angles -&gt; better resolution</a:t>
            </a:r>
          </a:p>
          <a:p>
            <a:endParaRPr lang="en-US" dirty="0"/>
          </a:p>
        </p:txBody>
      </p:sp>
      <p:sp>
        <p:nvSpPr>
          <p:cNvPr id="9" name="Slide Number Placeholder 8"/>
          <p:cNvSpPr>
            <a:spLocks noGrp="1"/>
          </p:cNvSpPr>
          <p:nvPr>
            <p:ph type="sldNum" sz="quarter" idx="12"/>
          </p:nvPr>
        </p:nvSpPr>
        <p:spPr/>
        <p:txBody>
          <a:bodyPr/>
          <a:lstStyle/>
          <a:p>
            <a:fld id="{E50EE4A9-0393-0E49-A136-B3422DD87568}" type="slidenum">
              <a:rPr lang="en-US" smtClean="0"/>
              <a:t>16</a:t>
            </a:fld>
            <a:endParaRPr lang="en-US" dirty="0"/>
          </a:p>
        </p:txBody>
      </p:sp>
      <p:grpSp>
        <p:nvGrpSpPr>
          <p:cNvPr id="13" name="Group 12"/>
          <p:cNvGrpSpPr/>
          <p:nvPr/>
        </p:nvGrpSpPr>
        <p:grpSpPr>
          <a:xfrm>
            <a:off x="1294196" y="3191498"/>
            <a:ext cx="4525068" cy="3138402"/>
            <a:chOff x="4354775" y="3191496"/>
            <a:chExt cx="4525068" cy="3138403"/>
          </a:xfrm>
        </p:grpSpPr>
        <p:pic>
          <p:nvPicPr>
            <p:cNvPr id="3" name="Picture 2"/>
            <p:cNvPicPr>
              <a:picLocks noChangeAspect="1"/>
            </p:cNvPicPr>
            <p:nvPr/>
          </p:nvPicPr>
          <p:blipFill>
            <a:blip r:embed="rId4"/>
            <a:stretch>
              <a:fillRect/>
            </a:stretch>
          </p:blipFill>
          <p:spPr>
            <a:xfrm>
              <a:off x="4354775" y="3191496"/>
              <a:ext cx="4525068" cy="2769071"/>
            </a:xfrm>
            <a:prstGeom prst="rect">
              <a:avLst/>
            </a:prstGeom>
          </p:spPr>
        </p:pic>
        <p:pic>
          <p:nvPicPr>
            <p:cNvPr id="5" name="Picture 4"/>
            <p:cNvPicPr>
              <a:picLocks noChangeAspect="1"/>
            </p:cNvPicPr>
            <p:nvPr/>
          </p:nvPicPr>
          <p:blipFill>
            <a:blip r:embed="rId5"/>
            <a:stretch>
              <a:fillRect/>
            </a:stretch>
          </p:blipFill>
          <p:spPr>
            <a:xfrm>
              <a:off x="6553200" y="3296270"/>
              <a:ext cx="2298700" cy="723900"/>
            </a:xfrm>
            <a:prstGeom prst="rect">
              <a:avLst/>
            </a:prstGeom>
          </p:spPr>
        </p:pic>
        <p:pic>
          <p:nvPicPr>
            <p:cNvPr id="7" name="Picture 6"/>
            <p:cNvPicPr>
              <a:picLocks noChangeAspect="1"/>
            </p:cNvPicPr>
            <p:nvPr/>
          </p:nvPicPr>
          <p:blipFill>
            <a:blip r:embed="rId6"/>
            <a:stretch>
              <a:fillRect/>
            </a:stretch>
          </p:blipFill>
          <p:spPr>
            <a:xfrm>
              <a:off x="6313910" y="5239990"/>
              <a:ext cx="2044700" cy="647700"/>
            </a:xfrm>
            <a:prstGeom prst="rect">
              <a:avLst/>
            </a:prstGeom>
          </p:spPr>
        </p:pic>
        <p:sp>
          <p:nvSpPr>
            <p:cNvPr id="11" name="TextBox 10"/>
            <p:cNvSpPr txBox="1"/>
            <p:nvPr/>
          </p:nvSpPr>
          <p:spPr>
            <a:xfrm>
              <a:off x="8114619" y="5960567"/>
              <a:ext cx="419894" cy="369332"/>
            </a:xfrm>
            <a:prstGeom prst="rect">
              <a:avLst/>
            </a:prstGeom>
            <a:noFill/>
          </p:spPr>
          <p:txBody>
            <a:bodyPr wrap="none" rtlCol="0">
              <a:spAutoFit/>
            </a:bodyPr>
            <a:lstStyle/>
            <a:p>
              <a:r>
                <a:rPr lang="en-US" dirty="0">
                  <a:latin typeface="Symbol"/>
                </a:rPr>
                <a:t>f</a:t>
              </a:r>
              <a:r>
                <a:rPr lang="en-US" dirty="0" smtClean="0"/>
                <a:t>*</a:t>
              </a:r>
              <a:endParaRPr lang="en-US" dirty="0"/>
            </a:p>
          </p:txBody>
        </p:sp>
      </p:grpSp>
      <p:pic>
        <p:nvPicPr>
          <p:cNvPr id="12" name="Picture 11"/>
          <p:cNvPicPr>
            <a:picLocks noChangeAspect="1"/>
          </p:cNvPicPr>
          <p:nvPr/>
        </p:nvPicPr>
        <p:blipFill>
          <a:blip r:embed="rId7"/>
          <a:stretch>
            <a:fillRect/>
          </a:stretch>
        </p:blipFill>
        <p:spPr>
          <a:xfrm rot="5400000">
            <a:off x="882651" y="5719061"/>
            <a:ext cx="266700" cy="2032000"/>
          </a:xfrm>
          <a:prstGeom prst="rect">
            <a:avLst/>
          </a:prstGeom>
        </p:spPr>
      </p:pic>
      <p:sp>
        <p:nvSpPr>
          <p:cNvPr id="14" name="TextBox 13"/>
          <p:cNvSpPr txBox="1"/>
          <p:nvPr/>
        </p:nvSpPr>
        <p:spPr>
          <a:xfrm>
            <a:off x="5957884" y="5040245"/>
            <a:ext cx="2776233" cy="923330"/>
          </a:xfrm>
          <a:prstGeom prst="rect">
            <a:avLst/>
          </a:prstGeom>
          <a:noFill/>
        </p:spPr>
        <p:txBody>
          <a:bodyPr wrap="none" rtlCol="0">
            <a:spAutoFit/>
          </a:bodyPr>
          <a:lstStyle/>
          <a:p>
            <a:r>
              <a:rPr lang="en-US" dirty="0" smtClean="0"/>
              <a:t>Not described by any of the </a:t>
            </a:r>
          </a:p>
          <a:p>
            <a:r>
              <a:rPr lang="en-US" dirty="0" smtClean="0"/>
              <a:t>QCD approximations.</a:t>
            </a:r>
          </a:p>
          <a:p>
            <a:r>
              <a:rPr lang="en-US" dirty="0" smtClean="0"/>
              <a:t>Need to tune QCD MCs.</a:t>
            </a:r>
            <a:endParaRPr lang="en-US" dirty="0"/>
          </a:p>
        </p:txBody>
      </p:sp>
    </p:spTree>
    <p:extLst>
      <p:ext uri="{BB962C8B-B14F-4D97-AF65-F5344CB8AC3E}">
        <p14:creationId xmlns:p14="http://schemas.microsoft.com/office/powerpoint/2010/main" val="301418289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72326"/>
          <a:stretch/>
        </p:blipFill>
        <p:spPr>
          <a:xfrm>
            <a:off x="1" y="0"/>
            <a:ext cx="9144000" cy="918677"/>
          </a:xfrm>
          <a:prstGeom prst="rect">
            <a:avLst/>
          </a:prstGeom>
        </p:spPr>
      </p:pic>
      <p:sp>
        <p:nvSpPr>
          <p:cNvPr id="3" name="Slide Number Placeholder 2"/>
          <p:cNvSpPr>
            <a:spLocks noGrp="1"/>
          </p:cNvSpPr>
          <p:nvPr>
            <p:ph type="sldNum" sz="quarter" idx="12"/>
          </p:nvPr>
        </p:nvSpPr>
        <p:spPr/>
        <p:txBody>
          <a:bodyPr/>
          <a:lstStyle/>
          <a:p>
            <a:fld id="{E50EE4A9-0393-0E49-A136-B3422DD87568}" type="slidenum">
              <a:rPr lang="en-US" smtClean="0"/>
              <a:t>17</a:t>
            </a:fld>
            <a:endParaRPr lang="en-US" dirty="0"/>
          </a:p>
        </p:txBody>
      </p:sp>
      <p:sp>
        <p:nvSpPr>
          <p:cNvPr id="10" name="TextBox 9"/>
          <p:cNvSpPr txBox="1"/>
          <p:nvPr/>
        </p:nvSpPr>
        <p:spPr>
          <a:xfrm>
            <a:off x="0" y="127151"/>
            <a:ext cx="9144000" cy="830997"/>
          </a:xfrm>
          <a:prstGeom prst="rect">
            <a:avLst/>
          </a:prstGeom>
          <a:noFill/>
        </p:spPr>
        <p:txBody>
          <a:bodyPr wrap="square" rtlCol="0">
            <a:spAutoFit/>
          </a:bodyPr>
          <a:lstStyle/>
          <a:p>
            <a:pPr algn="r"/>
            <a:r>
              <a:rPr lang="en-US" sz="4800" b="1" dirty="0" smtClean="0">
                <a:solidFill>
                  <a:srgbClr val="0000FF"/>
                </a:solidFill>
                <a:effectLst>
                  <a:outerShdw blurRad="50800" dist="38100" dir="2700000" algn="tl" rotWithShape="0">
                    <a:srgbClr val="000000">
                      <a:alpha val="43000"/>
                    </a:srgbClr>
                  </a:outerShdw>
                </a:effectLst>
              </a:rPr>
              <a:t>QCD radiation:</a:t>
            </a:r>
            <a:r>
              <a:rPr lang="en-US" sz="4800" b="1" dirty="0" smtClean="0">
                <a:solidFill>
                  <a:srgbClr val="0000FF"/>
                </a:solidFill>
                <a:effectLst>
                  <a:outerShdw blurRad="50800" dist="38100" dir="2700000" algn="tl" rotWithShape="0">
                    <a:srgbClr val="000000">
                      <a:alpha val="43000"/>
                    </a:srgbClr>
                  </a:outerShdw>
                </a:effectLst>
              </a:rPr>
              <a:t> </a:t>
            </a:r>
            <a:r>
              <a:rPr lang="en-US" sz="4800" b="1" dirty="0" err="1">
                <a:solidFill>
                  <a:srgbClr val="0000FF"/>
                </a:solidFill>
                <a:effectLst>
                  <a:outerShdw blurRad="50800" dist="38100" dir="2700000" algn="tl" rotWithShape="0">
                    <a:srgbClr val="000000">
                      <a:alpha val="43000"/>
                    </a:srgbClr>
                  </a:outerShdw>
                </a:effectLst>
                <a:latin typeface="Symbol"/>
              </a:rPr>
              <a:t>D</a:t>
            </a:r>
            <a:r>
              <a:rPr lang="en-US" sz="4800" b="1" dirty="0" err="1" smtClean="0">
                <a:solidFill>
                  <a:srgbClr val="0000FF"/>
                </a:solidFill>
                <a:effectLst>
                  <a:outerShdw blurRad="50800" dist="38100" dir="2700000" algn="tl" rotWithShape="0">
                    <a:srgbClr val="000000">
                      <a:alpha val="43000"/>
                    </a:srgbClr>
                  </a:outerShdw>
                </a:effectLst>
                <a:latin typeface="Symbol"/>
              </a:rPr>
              <a:t>f</a:t>
            </a:r>
            <a:r>
              <a:rPr lang="en-US" sz="4800" b="1" dirty="0" smtClean="0">
                <a:solidFill>
                  <a:srgbClr val="0000FF"/>
                </a:solidFill>
                <a:effectLst>
                  <a:outerShdw blurRad="50800" dist="38100" dir="2700000" algn="tl" rotWithShape="0">
                    <a:srgbClr val="000000">
                      <a:alpha val="43000"/>
                    </a:srgbClr>
                  </a:outerShdw>
                </a:effectLst>
              </a:rPr>
              <a:t> in jets</a:t>
            </a:r>
            <a:endParaRPr lang="en-US" sz="4800" b="1" dirty="0">
              <a:solidFill>
                <a:srgbClr val="0000FF"/>
              </a:solidFill>
              <a:effectLst>
                <a:outerShdw blurRad="50800" dist="38100" dir="2700000" algn="tl" rotWithShape="0">
                  <a:srgbClr val="000000">
                    <a:alpha val="43000"/>
                  </a:srgbClr>
                </a:outerShdw>
              </a:effectLst>
            </a:endParaRPr>
          </a:p>
        </p:txBody>
      </p:sp>
      <p:sp>
        <p:nvSpPr>
          <p:cNvPr id="13" name="TextBox 12"/>
          <p:cNvSpPr txBox="1"/>
          <p:nvPr/>
        </p:nvSpPr>
        <p:spPr>
          <a:xfrm>
            <a:off x="759942" y="1218044"/>
            <a:ext cx="7621911" cy="923330"/>
          </a:xfrm>
          <a:prstGeom prst="rect">
            <a:avLst/>
          </a:prstGeom>
          <a:noFill/>
        </p:spPr>
        <p:txBody>
          <a:bodyPr wrap="none" rtlCol="0">
            <a:spAutoFit/>
          </a:bodyPr>
          <a:lstStyle/>
          <a:p>
            <a:r>
              <a:rPr lang="en-US" dirty="0"/>
              <a:t>A</a:t>
            </a:r>
            <a:r>
              <a:rPr lang="en-US" dirty="0" smtClean="0"/>
              <a:t>ngle between leading jets sensitive to QCD radiation.</a:t>
            </a:r>
            <a:endParaRPr lang="en-US" dirty="0"/>
          </a:p>
          <a:p>
            <a:r>
              <a:rPr lang="en-US" dirty="0"/>
              <a:t>M</a:t>
            </a:r>
            <a:r>
              <a:rPr lang="en-US" dirty="0" smtClean="0"/>
              <a:t>easure of QCD radiation effects independent of reconstructed additional jets.</a:t>
            </a:r>
          </a:p>
          <a:p>
            <a:r>
              <a:rPr lang="en-US" dirty="0" smtClean="0"/>
              <a:t>Check different approximations in common QCD MCs.  </a:t>
            </a:r>
            <a:endParaRPr lang="en-US" dirty="0"/>
          </a:p>
        </p:txBody>
      </p:sp>
      <p:sp>
        <p:nvSpPr>
          <p:cNvPr id="18" name="TextBox 17"/>
          <p:cNvSpPr txBox="1"/>
          <p:nvPr/>
        </p:nvSpPr>
        <p:spPr>
          <a:xfrm>
            <a:off x="1376183" y="5998337"/>
            <a:ext cx="6202765" cy="369332"/>
          </a:xfrm>
          <a:prstGeom prst="rect">
            <a:avLst/>
          </a:prstGeom>
          <a:noFill/>
        </p:spPr>
        <p:txBody>
          <a:bodyPr wrap="none" rtlCol="0">
            <a:spAutoFit/>
          </a:bodyPr>
          <a:lstStyle/>
          <a:p>
            <a:r>
              <a:rPr lang="en-US" dirty="0" smtClean="0"/>
              <a:t>Distributions well described by NLO QCD and LO MC generators.</a:t>
            </a:r>
            <a:endParaRPr lang="en-US" dirty="0"/>
          </a:p>
        </p:txBody>
      </p:sp>
      <p:pic>
        <p:nvPicPr>
          <p:cNvPr id="19" name="Picture 18"/>
          <p:cNvPicPr>
            <a:picLocks noChangeAspect="1"/>
          </p:cNvPicPr>
          <p:nvPr/>
        </p:nvPicPr>
        <p:blipFill>
          <a:blip r:embed="rId5"/>
          <a:stretch>
            <a:fillRect/>
          </a:stretch>
        </p:blipFill>
        <p:spPr>
          <a:xfrm>
            <a:off x="241922" y="2878172"/>
            <a:ext cx="2578100" cy="2209800"/>
          </a:xfrm>
          <a:prstGeom prst="rect">
            <a:avLst/>
          </a:prstGeom>
        </p:spPr>
      </p:pic>
      <p:pic>
        <p:nvPicPr>
          <p:cNvPr id="20" name="Picture 19"/>
          <p:cNvPicPr>
            <a:picLocks noChangeAspect="1"/>
          </p:cNvPicPr>
          <p:nvPr/>
        </p:nvPicPr>
        <p:blipFill>
          <a:blip r:embed="rId6"/>
          <a:stretch>
            <a:fillRect/>
          </a:stretch>
        </p:blipFill>
        <p:spPr>
          <a:xfrm>
            <a:off x="2737472" y="2388083"/>
            <a:ext cx="2855948" cy="3322679"/>
          </a:xfrm>
          <a:prstGeom prst="rect">
            <a:avLst/>
          </a:prstGeom>
        </p:spPr>
      </p:pic>
      <p:pic>
        <p:nvPicPr>
          <p:cNvPr id="21" name="Picture 20"/>
          <p:cNvPicPr>
            <a:picLocks noChangeAspect="1"/>
          </p:cNvPicPr>
          <p:nvPr/>
        </p:nvPicPr>
        <p:blipFill>
          <a:blip r:embed="rId7"/>
          <a:stretch>
            <a:fillRect/>
          </a:stretch>
        </p:blipFill>
        <p:spPr>
          <a:xfrm>
            <a:off x="159372" y="6633393"/>
            <a:ext cx="1371600" cy="165100"/>
          </a:xfrm>
          <a:prstGeom prst="rect">
            <a:avLst/>
          </a:prstGeom>
        </p:spPr>
      </p:pic>
      <p:pic>
        <p:nvPicPr>
          <p:cNvPr id="22" name="Picture 21"/>
          <p:cNvPicPr>
            <a:picLocks noChangeAspect="1"/>
          </p:cNvPicPr>
          <p:nvPr/>
        </p:nvPicPr>
        <p:blipFill>
          <a:blip r:embed="rId8"/>
          <a:stretch>
            <a:fillRect/>
          </a:stretch>
        </p:blipFill>
        <p:spPr>
          <a:xfrm>
            <a:off x="5593422" y="2325620"/>
            <a:ext cx="3394095" cy="3301649"/>
          </a:xfrm>
          <a:prstGeom prst="rect">
            <a:avLst/>
          </a:prstGeom>
        </p:spPr>
      </p:pic>
    </p:spTree>
    <p:extLst>
      <p:ext uri="{BB962C8B-B14F-4D97-AF65-F5344CB8AC3E}">
        <p14:creationId xmlns:p14="http://schemas.microsoft.com/office/powerpoint/2010/main" val="72659473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72326"/>
          <a:stretch/>
        </p:blipFill>
        <p:spPr>
          <a:xfrm>
            <a:off x="1" y="0"/>
            <a:ext cx="9144000" cy="918677"/>
          </a:xfrm>
          <a:prstGeom prst="rect">
            <a:avLst/>
          </a:prstGeom>
        </p:spPr>
      </p:pic>
      <p:sp>
        <p:nvSpPr>
          <p:cNvPr id="2" name="Rectangle 1"/>
          <p:cNvSpPr/>
          <p:nvPr/>
        </p:nvSpPr>
        <p:spPr>
          <a:xfrm>
            <a:off x="1" y="6674702"/>
            <a:ext cx="1351652" cy="276999"/>
          </a:xfrm>
          <a:prstGeom prst="rect">
            <a:avLst/>
          </a:prstGeom>
        </p:spPr>
        <p:txBody>
          <a:bodyPr wrap="none">
            <a:spAutoFit/>
          </a:bodyPr>
          <a:lstStyle/>
          <a:p>
            <a:r>
              <a:rPr lang="en-US" baseline="30000" dirty="0"/>
              <a:t>arXiv:1301.1646v1</a:t>
            </a:r>
            <a:endParaRPr lang="en-US" dirty="0"/>
          </a:p>
        </p:txBody>
      </p:sp>
      <p:pic>
        <p:nvPicPr>
          <p:cNvPr id="5" name="Picture 4"/>
          <p:cNvPicPr>
            <a:picLocks noChangeAspect="1"/>
          </p:cNvPicPr>
          <p:nvPr/>
        </p:nvPicPr>
        <p:blipFill>
          <a:blip r:embed="rId4"/>
          <a:stretch>
            <a:fillRect/>
          </a:stretch>
        </p:blipFill>
        <p:spPr>
          <a:xfrm>
            <a:off x="3103188" y="2319073"/>
            <a:ext cx="843221" cy="645064"/>
          </a:xfrm>
          <a:prstGeom prst="rect">
            <a:avLst/>
          </a:prstGeom>
        </p:spPr>
      </p:pic>
      <p:pic>
        <p:nvPicPr>
          <p:cNvPr id="7" name="Picture 6"/>
          <p:cNvPicPr>
            <a:picLocks noChangeAspect="1"/>
          </p:cNvPicPr>
          <p:nvPr/>
        </p:nvPicPr>
        <p:blipFill>
          <a:blip r:embed="rId5"/>
          <a:stretch>
            <a:fillRect/>
          </a:stretch>
        </p:blipFill>
        <p:spPr>
          <a:xfrm>
            <a:off x="759942" y="2256207"/>
            <a:ext cx="844187" cy="704176"/>
          </a:xfrm>
          <a:prstGeom prst="rect">
            <a:avLst/>
          </a:prstGeom>
        </p:spPr>
      </p:pic>
      <p:pic>
        <p:nvPicPr>
          <p:cNvPr id="8" name="Picture 7"/>
          <p:cNvPicPr>
            <a:picLocks noChangeAspect="1"/>
          </p:cNvPicPr>
          <p:nvPr/>
        </p:nvPicPr>
        <p:blipFill>
          <a:blip r:embed="rId6"/>
          <a:stretch>
            <a:fillRect/>
          </a:stretch>
        </p:blipFill>
        <p:spPr>
          <a:xfrm>
            <a:off x="865379" y="2935586"/>
            <a:ext cx="2743200" cy="2527300"/>
          </a:xfrm>
          <a:prstGeom prst="rect">
            <a:avLst/>
          </a:prstGeom>
        </p:spPr>
      </p:pic>
      <p:pic>
        <p:nvPicPr>
          <p:cNvPr id="9" name="Picture 8"/>
          <p:cNvPicPr>
            <a:picLocks noChangeAspect="1"/>
          </p:cNvPicPr>
          <p:nvPr/>
        </p:nvPicPr>
        <p:blipFill>
          <a:blip r:embed="rId7"/>
          <a:stretch>
            <a:fillRect/>
          </a:stretch>
        </p:blipFill>
        <p:spPr>
          <a:xfrm>
            <a:off x="4427302" y="2960383"/>
            <a:ext cx="2806700" cy="2527300"/>
          </a:xfrm>
          <a:prstGeom prst="rect">
            <a:avLst/>
          </a:prstGeom>
        </p:spPr>
      </p:pic>
      <p:sp>
        <p:nvSpPr>
          <p:cNvPr id="3" name="Slide Number Placeholder 2"/>
          <p:cNvSpPr>
            <a:spLocks noGrp="1"/>
          </p:cNvSpPr>
          <p:nvPr>
            <p:ph type="sldNum" sz="quarter" idx="12"/>
          </p:nvPr>
        </p:nvSpPr>
        <p:spPr/>
        <p:txBody>
          <a:bodyPr/>
          <a:lstStyle/>
          <a:p>
            <a:fld id="{E50EE4A9-0393-0E49-A136-B3422DD87568}" type="slidenum">
              <a:rPr lang="en-US" smtClean="0"/>
              <a:t>18</a:t>
            </a:fld>
            <a:endParaRPr lang="en-US"/>
          </a:p>
        </p:txBody>
      </p:sp>
      <p:sp>
        <p:nvSpPr>
          <p:cNvPr id="10" name="TextBox 9"/>
          <p:cNvSpPr txBox="1"/>
          <p:nvPr/>
        </p:nvSpPr>
        <p:spPr>
          <a:xfrm>
            <a:off x="0" y="127151"/>
            <a:ext cx="9144000" cy="830997"/>
          </a:xfrm>
          <a:prstGeom prst="rect">
            <a:avLst/>
          </a:prstGeom>
          <a:noFill/>
        </p:spPr>
        <p:txBody>
          <a:bodyPr wrap="square" rtlCol="0">
            <a:spAutoFit/>
          </a:bodyPr>
          <a:lstStyle/>
          <a:p>
            <a:pPr algn="r"/>
            <a:r>
              <a:rPr lang="en-US" sz="4800" b="1" dirty="0" smtClean="0">
                <a:solidFill>
                  <a:srgbClr val="0000FF"/>
                </a:solidFill>
                <a:effectLst>
                  <a:outerShdw blurRad="50800" dist="38100" dir="2700000" algn="tl" rotWithShape="0">
                    <a:srgbClr val="000000">
                      <a:alpha val="43000"/>
                    </a:srgbClr>
                  </a:outerShdw>
                </a:effectLst>
              </a:rPr>
              <a:t>QCD radiation:</a:t>
            </a:r>
            <a:r>
              <a:rPr lang="en-US" sz="4800" b="1" dirty="0" smtClean="0">
                <a:solidFill>
                  <a:srgbClr val="0000FF"/>
                </a:solidFill>
                <a:effectLst>
                  <a:outerShdw blurRad="50800" dist="38100" dir="2700000" algn="tl" rotWithShape="0">
                    <a:srgbClr val="000000">
                      <a:alpha val="43000"/>
                    </a:srgbClr>
                  </a:outerShdw>
                </a:effectLst>
              </a:rPr>
              <a:t> </a:t>
            </a:r>
            <a:r>
              <a:rPr lang="en-US" sz="4800" b="1" dirty="0" err="1">
                <a:solidFill>
                  <a:srgbClr val="0000FF"/>
                </a:solidFill>
                <a:effectLst>
                  <a:outerShdw blurRad="50800" dist="38100" dir="2700000" algn="tl" rotWithShape="0">
                    <a:srgbClr val="000000">
                      <a:alpha val="43000"/>
                    </a:srgbClr>
                  </a:outerShdw>
                </a:effectLst>
                <a:latin typeface="Symbol"/>
              </a:rPr>
              <a:t>D</a:t>
            </a:r>
            <a:r>
              <a:rPr lang="en-US" sz="4800" b="1" dirty="0" err="1" smtClean="0">
                <a:solidFill>
                  <a:srgbClr val="0000FF"/>
                </a:solidFill>
                <a:effectLst>
                  <a:outerShdw blurRad="50800" dist="38100" dir="2700000" algn="tl" rotWithShape="0">
                    <a:srgbClr val="000000">
                      <a:alpha val="43000"/>
                    </a:srgbClr>
                  </a:outerShdw>
                </a:effectLst>
                <a:latin typeface="Symbol"/>
              </a:rPr>
              <a:t>f</a:t>
            </a:r>
            <a:r>
              <a:rPr lang="en-US" sz="4800" b="1" dirty="0" smtClean="0">
                <a:solidFill>
                  <a:srgbClr val="0000FF"/>
                </a:solidFill>
                <a:effectLst>
                  <a:outerShdw blurRad="50800" dist="38100" dir="2700000" algn="tl" rotWithShape="0">
                    <a:srgbClr val="000000">
                      <a:alpha val="43000"/>
                    </a:srgbClr>
                  </a:outerShdw>
                </a:effectLst>
              </a:rPr>
              <a:t> in </a:t>
            </a:r>
            <a:r>
              <a:rPr lang="en-US" sz="4800" b="1" dirty="0" err="1" smtClean="0">
                <a:solidFill>
                  <a:srgbClr val="0000FF"/>
                </a:solidFill>
                <a:effectLst>
                  <a:outerShdw blurRad="50800" dist="38100" dir="2700000" algn="tl" rotWithShape="0">
                    <a:srgbClr val="000000">
                      <a:alpha val="43000"/>
                    </a:srgbClr>
                  </a:outerShdw>
                </a:effectLst>
              </a:rPr>
              <a:t>Z+jets</a:t>
            </a:r>
            <a:endParaRPr lang="en-US" sz="4800" b="1" dirty="0">
              <a:solidFill>
                <a:srgbClr val="0000FF"/>
              </a:solidFill>
              <a:effectLst>
                <a:outerShdw blurRad="50800" dist="38100" dir="2700000" algn="tl" rotWithShape="0">
                  <a:srgbClr val="000000">
                    <a:alpha val="43000"/>
                  </a:srgbClr>
                </a:outerShdw>
              </a:effectLst>
            </a:endParaRPr>
          </a:p>
        </p:txBody>
      </p:sp>
      <p:sp>
        <p:nvSpPr>
          <p:cNvPr id="13" name="TextBox 12"/>
          <p:cNvSpPr txBox="1"/>
          <p:nvPr/>
        </p:nvSpPr>
        <p:spPr>
          <a:xfrm>
            <a:off x="759942" y="1218044"/>
            <a:ext cx="7281861" cy="923330"/>
          </a:xfrm>
          <a:prstGeom prst="rect">
            <a:avLst/>
          </a:prstGeom>
          <a:noFill/>
        </p:spPr>
        <p:txBody>
          <a:bodyPr wrap="none" rtlCol="0">
            <a:spAutoFit/>
          </a:bodyPr>
          <a:lstStyle/>
          <a:p>
            <a:r>
              <a:rPr lang="en-US" dirty="0" smtClean="0"/>
              <a:t>Measure angle between leading jet and Z boson.</a:t>
            </a:r>
            <a:endParaRPr lang="en-US" dirty="0"/>
          </a:p>
          <a:p>
            <a:r>
              <a:rPr lang="en-US" dirty="0"/>
              <a:t>M</a:t>
            </a:r>
            <a:r>
              <a:rPr lang="en-US" dirty="0" smtClean="0"/>
              <a:t>easure of ISR QCD radiation independent of reconstructed additional jets.</a:t>
            </a:r>
          </a:p>
          <a:p>
            <a:r>
              <a:rPr lang="en-US" dirty="0" smtClean="0"/>
              <a:t>Check different approximations in common QCD MCs.  </a:t>
            </a:r>
            <a:endParaRPr lang="en-US" dirty="0"/>
          </a:p>
        </p:txBody>
      </p:sp>
      <p:sp>
        <p:nvSpPr>
          <p:cNvPr id="14" name="TextBox 13"/>
          <p:cNvSpPr txBox="1"/>
          <p:nvPr/>
        </p:nvSpPr>
        <p:spPr>
          <a:xfrm>
            <a:off x="1956687" y="3293522"/>
            <a:ext cx="941283" cy="276999"/>
          </a:xfrm>
          <a:prstGeom prst="rect">
            <a:avLst/>
          </a:prstGeom>
          <a:solidFill>
            <a:schemeClr val="bg1"/>
          </a:solidFill>
        </p:spPr>
        <p:txBody>
          <a:bodyPr wrap="none" rtlCol="0">
            <a:spAutoFit/>
          </a:bodyPr>
          <a:lstStyle/>
          <a:p>
            <a:r>
              <a:rPr lang="en-US" sz="1200" dirty="0" smtClean="0">
                <a:solidFill>
                  <a:schemeClr val="tx2">
                    <a:lumMod val="60000"/>
                    <a:lumOff val="40000"/>
                  </a:schemeClr>
                </a:solidFill>
              </a:rPr>
              <a:t>Z </a:t>
            </a:r>
            <a:r>
              <a:rPr lang="en-US" sz="1200" dirty="0" err="1" smtClean="0">
                <a:solidFill>
                  <a:schemeClr val="tx2">
                    <a:lumMod val="60000"/>
                    <a:lumOff val="40000"/>
                  </a:schemeClr>
                </a:solidFill>
              </a:rPr>
              <a:t>p</a:t>
            </a:r>
            <a:r>
              <a:rPr lang="en-US" sz="1200" baseline="-25000" dirty="0" err="1" smtClean="0">
                <a:solidFill>
                  <a:schemeClr val="tx2">
                    <a:lumMod val="60000"/>
                    <a:lumOff val="40000"/>
                  </a:schemeClr>
                </a:solidFill>
              </a:rPr>
              <a:t>t</a:t>
            </a:r>
            <a:r>
              <a:rPr lang="en-US" sz="1200" dirty="0" smtClean="0">
                <a:solidFill>
                  <a:schemeClr val="tx2">
                    <a:lumMod val="60000"/>
                    <a:lumOff val="40000"/>
                  </a:schemeClr>
                </a:solidFill>
              </a:rPr>
              <a:t> &gt; 0 </a:t>
            </a:r>
            <a:r>
              <a:rPr lang="en-US" sz="1200" dirty="0" err="1" smtClean="0">
                <a:solidFill>
                  <a:schemeClr val="tx2">
                    <a:lumMod val="60000"/>
                    <a:lumOff val="40000"/>
                  </a:schemeClr>
                </a:solidFill>
              </a:rPr>
              <a:t>GeV</a:t>
            </a:r>
            <a:endParaRPr lang="en-US" sz="1200" dirty="0">
              <a:solidFill>
                <a:schemeClr val="tx2">
                  <a:lumMod val="60000"/>
                  <a:lumOff val="40000"/>
                </a:schemeClr>
              </a:solidFill>
            </a:endParaRPr>
          </a:p>
        </p:txBody>
      </p:sp>
      <p:sp>
        <p:nvSpPr>
          <p:cNvPr id="15" name="TextBox 14"/>
          <p:cNvSpPr txBox="1"/>
          <p:nvPr/>
        </p:nvSpPr>
        <p:spPr>
          <a:xfrm>
            <a:off x="5419507" y="3229567"/>
            <a:ext cx="1095172" cy="276999"/>
          </a:xfrm>
          <a:prstGeom prst="rect">
            <a:avLst/>
          </a:prstGeom>
          <a:solidFill>
            <a:schemeClr val="bg1"/>
          </a:solidFill>
        </p:spPr>
        <p:txBody>
          <a:bodyPr wrap="none" rtlCol="0">
            <a:spAutoFit/>
          </a:bodyPr>
          <a:lstStyle/>
          <a:p>
            <a:r>
              <a:rPr lang="en-US" sz="1200" dirty="0" smtClean="0">
                <a:solidFill>
                  <a:schemeClr val="tx2">
                    <a:lumMod val="60000"/>
                    <a:lumOff val="40000"/>
                  </a:schemeClr>
                </a:solidFill>
              </a:rPr>
              <a:t>Z </a:t>
            </a:r>
            <a:r>
              <a:rPr lang="en-US" sz="1200" dirty="0" err="1" smtClean="0">
                <a:solidFill>
                  <a:schemeClr val="tx2">
                    <a:lumMod val="60000"/>
                    <a:lumOff val="40000"/>
                  </a:schemeClr>
                </a:solidFill>
              </a:rPr>
              <a:t>p</a:t>
            </a:r>
            <a:r>
              <a:rPr lang="en-US" sz="1200" baseline="-25000" dirty="0" err="1" smtClean="0">
                <a:solidFill>
                  <a:schemeClr val="tx2">
                    <a:lumMod val="60000"/>
                    <a:lumOff val="40000"/>
                  </a:schemeClr>
                </a:solidFill>
              </a:rPr>
              <a:t>t</a:t>
            </a:r>
            <a:r>
              <a:rPr lang="en-US" sz="1200" dirty="0" smtClean="0">
                <a:solidFill>
                  <a:schemeClr val="tx2">
                    <a:lumMod val="60000"/>
                    <a:lumOff val="40000"/>
                  </a:schemeClr>
                </a:solidFill>
              </a:rPr>
              <a:t> &gt; 150 </a:t>
            </a:r>
            <a:r>
              <a:rPr lang="en-US" sz="1200" dirty="0" err="1" smtClean="0">
                <a:solidFill>
                  <a:schemeClr val="tx2">
                    <a:lumMod val="60000"/>
                    <a:lumOff val="40000"/>
                  </a:schemeClr>
                </a:solidFill>
              </a:rPr>
              <a:t>GeV</a:t>
            </a:r>
            <a:endParaRPr lang="en-US" sz="1200" dirty="0">
              <a:solidFill>
                <a:schemeClr val="tx2">
                  <a:lumMod val="60000"/>
                  <a:lumOff val="40000"/>
                </a:schemeClr>
              </a:solidFill>
            </a:endParaRPr>
          </a:p>
        </p:txBody>
      </p:sp>
      <p:sp>
        <p:nvSpPr>
          <p:cNvPr id="18" name="TextBox 17"/>
          <p:cNvSpPr txBox="1"/>
          <p:nvPr/>
        </p:nvSpPr>
        <p:spPr>
          <a:xfrm>
            <a:off x="479239" y="5900338"/>
            <a:ext cx="8145567" cy="646331"/>
          </a:xfrm>
          <a:prstGeom prst="rect">
            <a:avLst/>
          </a:prstGeom>
          <a:noFill/>
        </p:spPr>
        <p:txBody>
          <a:bodyPr wrap="none" rtlCol="0">
            <a:spAutoFit/>
          </a:bodyPr>
          <a:lstStyle/>
          <a:p>
            <a:r>
              <a:rPr lang="en-US" dirty="0" smtClean="0"/>
              <a:t>Distributions well described by NLO generators and QCD LO multi-</a:t>
            </a:r>
            <a:r>
              <a:rPr lang="en-US" dirty="0" err="1" smtClean="0"/>
              <a:t>parton</a:t>
            </a:r>
            <a:r>
              <a:rPr lang="en-US" dirty="0" smtClean="0"/>
              <a:t> generators.</a:t>
            </a:r>
          </a:p>
          <a:p>
            <a:r>
              <a:rPr lang="en-US" dirty="0" smtClean="0"/>
              <a:t>LO generator with Z+1jet doesn’t describe the data except for highly boosted Z.</a:t>
            </a:r>
            <a:endParaRPr lang="en-US" dirty="0"/>
          </a:p>
        </p:txBody>
      </p:sp>
    </p:spTree>
    <p:extLst>
      <p:ext uri="{BB962C8B-B14F-4D97-AF65-F5344CB8AC3E}">
        <p14:creationId xmlns:p14="http://schemas.microsoft.com/office/powerpoint/2010/main" val="307334463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6" name="TextBox 5"/>
          <p:cNvSpPr txBox="1"/>
          <p:nvPr/>
        </p:nvSpPr>
        <p:spPr>
          <a:xfrm>
            <a:off x="1" y="127151"/>
            <a:ext cx="9004506" cy="830997"/>
          </a:xfrm>
          <a:prstGeom prst="rect">
            <a:avLst/>
          </a:prstGeom>
          <a:noFill/>
        </p:spPr>
        <p:txBody>
          <a:bodyPr wrap="square" rtlCol="0">
            <a:spAutoFit/>
          </a:bodyPr>
          <a:lstStyle/>
          <a:p>
            <a:pPr algn="r"/>
            <a:r>
              <a:rPr lang="en-US" sz="4800" b="1" dirty="0" smtClean="0">
                <a:solidFill>
                  <a:srgbClr val="0000FF"/>
                </a:solidFill>
                <a:effectLst>
                  <a:outerShdw blurRad="50800" dist="38100" dir="2700000" algn="tl" rotWithShape="0">
                    <a:srgbClr val="000000">
                      <a:alpha val="43000"/>
                    </a:srgbClr>
                  </a:outerShdw>
                </a:effectLst>
              </a:rPr>
              <a:t>Hard QCD radiation: </a:t>
            </a:r>
            <a:r>
              <a:rPr lang="en-US" sz="4800" b="1" dirty="0" err="1" smtClean="0">
                <a:solidFill>
                  <a:srgbClr val="0000FF"/>
                </a:solidFill>
                <a:effectLst>
                  <a:outerShdw blurRad="50800" dist="38100" dir="2700000" algn="tl" rotWithShape="0">
                    <a:srgbClr val="000000">
                      <a:alpha val="43000"/>
                    </a:srgbClr>
                  </a:outerShdw>
                </a:effectLst>
              </a:rPr>
              <a:t>W</a:t>
            </a:r>
            <a:r>
              <a:rPr lang="en-US" sz="4800" b="1" dirty="0" err="1" smtClean="0">
                <a:solidFill>
                  <a:srgbClr val="0000FF"/>
                </a:solidFill>
                <a:effectLst>
                  <a:outerShdw blurRad="50800" dist="38100" dir="2700000" algn="tl" rotWithShape="0">
                    <a:srgbClr val="000000">
                      <a:alpha val="43000"/>
                    </a:srgbClr>
                  </a:outerShdw>
                </a:effectLst>
              </a:rPr>
              <a:t>+b</a:t>
            </a:r>
            <a:endParaRPr lang="en-US" sz="4800" b="1" dirty="0">
              <a:solidFill>
                <a:srgbClr val="0000FF"/>
              </a:solidFill>
              <a:effectLst>
                <a:outerShdw blurRad="50800" dist="38100" dir="2700000" algn="tl" rotWithShape="0">
                  <a:srgbClr val="000000">
                    <a:alpha val="43000"/>
                  </a:srgbClr>
                </a:outerShdw>
              </a:effectLst>
            </a:endParaRPr>
          </a:p>
        </p:txBody>
      </p:sp>
      <p:pic>
        <p:nvPicPr>
          <p:cNvPr id="5" name="Picture 4"/>
          <p:cNvPicPr>
            <a:picLocks noChangeAspect="1"/>
          </p:cNvPicPr>
          <p:nvPr/>
        </p:nvPicPr>
        <p:blipFill>
          <a:blip r:embed="rId5"/>
          <a:stretch>
            <a:fillRect/>
          </a:stretch>
        </p:blipFill>
        <p:spPr>
          <a:xfrm>
            <a:off x="1383394" y="2970247"/>
            <a:ext cx="3873500" cy="2628900"/>
          </a:xfrm>
          <a:prstGeom prst="rect">
            <a:avLst/>
          </a:prstGeom>
        </p:spPr>
      </p:pic>
      <p:pic>
        <p:nvPicPr>
          <p:cNvPr id="7" name="Picture 6"/>
          <p:cNvPicPr>
            <a:picLocks noChangeAspect="1"/>
          </p:cNvPicPr>
          <p:nvPr/>
        </p:nvPicPr>
        <p:blipFill>
          <a:blip r:embed="rId6"/>
          <a:stretch>
            <a:fillRect/>
          </a:stretch>
        </p:blipFill>
        <p:spPr>
          <a:xfrm rot="5400000">
            <a:off x="783727" y="5736672"/>
            <a:ext cx="337604" cy="1905053"/>
          </a:xfrm>
          <a:prstGeom prst="rect">
            <a:avLst/>
          </a:prstGeom>
        </p:spPr>
      </p:pic>
      <p:sp>
        <p:nvSpPr>
          <p:cNvPr id="8" name="TextBox 7"/>
          <p:cNvSpPr txBox="1"/>
          <p:nvPr/>
        </p:nvSpPr>
        <p:spPr>
          <a:xfrm>
            <a:off x="2" y="1503628"/>
            <a:ext cx="9143998" cy="923330"/>
          </a:xfrm>
          <a:prstGeom prst="rect">
            <a:avLst/>
          </a:prstGeom>
          <a:noFill/>
        </p:spPr>
        <p:txBody>
          <a:bodyPr wrap="square" rtlCol="0">
            <a:spAutoFit/>
          </a:bodyPr>
          <a:lstStyle/>
          <a:p>
            <a:pPr algn="ctr"/>
            <a:r>
              <a:rPr lang="en-US" dirty="0" smtClean="0"/>
              <a:t>Sensitive to b quark content of the proton</a:t>
            </a:r>
          </a:p>
          <a:p>
            <a:pPr algn="ctr"/>
            <a:r>
              <a:rPr lang="en-US" dirty="0" smtClean="0"/>
              <a:t>Sensitive to DPS (</a:t>
            </a:r>
            <a:r>
              <a:rPr lang="en-US" dirty="0" smtClean="0"/>
              <a:t>W production </a:t>
            </a:r>
            <a:r>
              <a:rPr lang="en-US" dirty="0" smtClean="0"/>
              <a:t>+ </a:t>
            </a:r>
            <a:r>
              <a:rPr lang="en-US" dirty="0" err="1" smtClean="0"/>
              <a:t>bbar</a:t>
            </a:r>
            <a:r>
              <a:rPr lang="en-US" dirty="0" smtClean="0"/>
              <a:t> production)</a:t>
            </a:r>
          </a:p>
          <a:p>
            <a:pPr algn="ctr"/>
            <a:r>
              <a:rPr lang="en-US" dirty="0"/>
              <a:t>Background  to W H-&gt;W bb, single top, BSM </a:t>
            </a:r>
            <a:r>
              <a:rPr lang="en-US" dirty="0" smtClean="0"/>
              <a:t>models</a:t>
            </a:r>
            <a:endParaRPr lang="en-US" dirty="0"/>
          </a:p>
        </p:txBody>
      </p:sp>
      <p:pic>
        <p:nvPicPr>
          <p:cNvPr id="10" name="Picture 9"/>
          <p:cNvPicPr>
            <a:picLocks noChangeAspect="1"/>
          </p:cNvPicPr>
          <p:nvPr/>
        </p:nvPicPr>
        <p:blipFill>
          <a:blip r:embed="rId7"/>
          <a:stretch>
            <a:fillRect/>
          </a:stretch>
        </p:blipFill>
        <p:spPr>
          <a:xfrm>
            <a:off x="4855497" y="2970247"/>
            <a:ext cx="2781300" cy="2425700"/>
          </a:xfrm>
          <a:prstGeom prst="rect">
            <a:avLst/>
          </a:prstGeom>
        </p:spPr>
      </p:pic>
      <p:sp>
        <p:nvSpPr>
          <p:cNvPr id="12" name="TextBox 11"/>
          <p:cNvSpPr txBox="1"/>
          <p:nvPr/>
        </p:nvSpPr>
        <p:spPr>
          <a:xfrm>
            <a:off x="2" y="5844441"/>
            <a:ext cx="9143999" cy="369332"/>
          </a:xfrm>
          <a:prstGeom prst="rect">
            <a:avLst/>
          </a:prstGeom>
          <a:noFill/>
        </p:spPr>
        <p:txBody>
          <a:bodyPr wrap="square" rtlCol="0">
            <a:spAutoFit/>
          </a:bodyPr>
          <a:lstStyle/>
          <a:p>
            <a:pPr algn="ctr"/>
            <a:r>
              <a:rPr lang="en-US" dirty="0" smtClean="0"/>
              <a:t>Good agreement  of </a:t>
            </a:r>
            <a:r>
              <a:rPr lang="en-US" dirty="0" err="1" smtClean="0"/>
              <a:t>fiducial</a:t>
            </a:r>
            <a:r>
              <a:rPr lang="en-US" dirty="0" smtClean="0"/>
              <a:t> </a:t>
            </a:r>
            <a:r>
              <a:rPr lang="en-US" dirty="0"/>
              <a:t>cross </a:t>
            </a:r>
            <a:r>
              <a:rPr lang="en-US" dirty="0" smtClean="0"/>
              <a:t>section with NLO calculations</a:t>
            </a:r>
            <a:endParaRPr lang="en-US" dirty="0"/>
          </a:p>
        </p:txBody>
      </p:sp>
      <p:sp>
        <p:nvSpPr>
          <p:cNvPr id="2" name="Slide Number Placeholder 1"/>
          <p:cNvSpPr>
            <a:spLocks noGrp="1"/>
          </p:cNvSpPr>
          <p:nvPr>
            <p:ph type="sldNum" sz="quarter" idx="12"/>
          </p:nvPr>
        </p:nvSpPr>
        <p:spPr/>
        <p:txBody>
          <a:bodyPr/>
          <a:lstStyle/>
          <a:p>
            <a:fld id="{E50EE4A9-0393-0E49-A136-B3422DD87568}" type="slidenum">
              <a:rPr lang="en-US" smtClean="0"/>
              <a:t>19</a:t>
            </a:fld>
            <a:endParaRPr lang="en-US"/>
          </a:p>
        </p:txBody>
      </p:sp>
    </p:spTree>
    <p:extLst>
      <p:ext uri="{BB962C8B-B14F-4D97-AF65-F5344CB8AC3E}">
        <p14:creationId xmlns:p14="http://schemas.microsoft.com/office/powerpoint/2010/main" val="229579681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3">
            <a:extLst>
              <a:ext uri="{28A0092B-C50C-407E-A947-70E740481C1C}">
                <a14:useLocalDpi xmlns:a14="http://schemas.microsoft.com/office/drawing/2010/main" val="0"/>
              </a:ext>
            </a:extLst>
          </a:blip>
          <a:srcRect t="72326"/>
          <a:stretch/>
        </p:blipFill>
        <p:spPr>
          <a:xfrm>
            <a:off x="0" y="1"/>
            <a:ext cx="9144000" cy="958147"/>
          </a:xfrm>
          <a:prstGeom prst="rect">
            <a:avLst/>
          </a:prstGeom>
          <a:noFill/>
          <a:ln>
            <a:noFill/>
          </a:ln>
        </p:spPr>
      </p:pic>
      <p:sp>
        <p:nvSpPr>
          <p:cNvPr id="6" name="TextBox 5"/>
          <p:cNvSpPr txBox="1"/>
          <p:nvPr/>
        </p:nvSpPr>
        <p:spPr>
          <a:xfrm>
            <a:off x="2" y="127151"/>
            <a:ext cx="9112603" cy="830997"/>
          </a:xfrm>
          <a:prstGeom prst="rect">
            <a:avLst/>
          </a:prstGeom>
          <a:noFill/>
        </p:spPr>
        <p:txBody>
          <a:bodyPr wrap="square" rtlCol="0">
            <a:spAutoFit/>
          </a:bodyPr>
          <a:lstStyle/>
          <a:p>
            <a:pPr algn="r"/>
            <a:r>
              <a:rPr lang="en-US" sz="4800" b="1" dirty="0" smtClean="0">
                <a:solidFill>
                  <a:srgbClr val="0000FF"/>
                </a:solidFill>
                <a:effectLst>
                  <a:outerShdw blurRad="50800" dist="38100" dir="2700000" algn="tl" rotWithShape="0">
                    <a:srgbClr val="000000">
                      <a:alpha val="43000"/>
                    </a:srgbClr>
                  </a:outerShdw>
                </a:effectLst>
              </a:rPr>
              <a:t>QCD at LHC – motivation</a:t>
            </a:r>
            <a:endParaRPr lang="en-US" sz="4800" b="1" dirty="0">
              <a:solidFill>
                <a:srgbClr val="0000FF"/>
              </a:solidFill>
              <a:effectLst>
                <a:outerShdw blurRad="50800" dist="38100" dir="2700000" algn="tl" rotWithShape="0">
                  <a:srgbClr val="000000">
                    <a:alpha val="43000"/>
                  </a:srgbClr>
                </a:outerShdw>
              </a:effectLst>
            </a:endParaRPr>
          </a:p>
        </p:txBody>
      </p:sp>
      <p:sp>
        <p:nvSpPr>
          <p:cNvPr id="2" name="TextBox 1"/>
          <p:cNvSpPr txBox="1"/>
          <p:nvPr/>
        </p:nvSpPr>
        <p:spPr>
          <a:xfrm>
            <a:off x="428582" y="2243063"/>
            <a:ext cx="8232376" cy="646331"/>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QCD processes are background for  almost all SM and BSM processes including Higgs! – </a:t>
            </a:r>
            <a:r>
              <a:rPr lang="en-US" dirty="0" smtClean="0">
                <a:solidFill>
                  <a:srgbClr val="FF0000"/>
                </a:solidFill>
              </a:rPr>
              <a:t>Measure them precisely!</a:t>
            </a:r>
          </a:p>
        </p:txBody>
      </p:sp>
      <p:sp>
        <p:nvSpPr>
          <p:cNvPr id="14" name="TextBox 13"/>
          <p:cNvSpPr txBox="1"/>
          <p:nvPr/>
        </p:nvSpPr>
        <p:spPr>
          <a:xfrm>
            <a:off x="428582" y="1217847"/>
            <a:ext cx="8232376" cy="646331"/>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QCD is one of the fundamental forces in the SM – </a:t>
            </a:r>
            <a:r>
              <a:rPr lang="en-US" dirty="0" smtClean="0">
                <a:solidFill>
                  <a:srgbClr val="FF0000"/>
                </a:solidFill>
              </a:rPr>
              <a:t>“</a:t>
            </a:r>
            <a:r>
              <a:rPr lang="en-US" dirty="0">
                <a:solidFill>
                  <a:srgbClr val="FF0000"/>
                </a:solidFill>
              </a:rPr>
              <a:t>m</a:t>
            </a:r>
            <a:r>
              <a:rPr lang="en-US" dirty="0" smtClean="0">
                <a:solidFill>
                  <a:srgbClr val="FF0000"/>
                </a:solidFill>
              </a:rPr>
              <a:t>easure” it!</a:t>
            </a:r>
          </a:p>
          <a:p>
            <a:r>
              <a:rPr lang="en-US" dirty="0"/>
              <a:t>Stress the model at high precision to look for failures as hints of new </a:t>
            </a:r>
            <a:r>
              <a:rPr lang="en-US" dirty="0" smtClean="0"/>
              <a:t>physics.</a:t>
            </a:r>
            <a:endParaRPr lang="en-US" dirty="0"/>
          </a:p>
        </p:txBody>
      </p:sp>
      <p:sp>
        <p:nvSpPr>
          <p:cNvPr id="8" name="TextBox 7"/>
          <p:cNvSpPr txBox="1"/>
          <p:nvPr/>
        </p:nvSpPr>
        <p:spPr>
          <a:xfrm>
            <a:off x="428582" y="3304590"/>
            <a:ext cx="8232376" cy="646331"/>
          </a:xfrm>
          <a:prstGeom prst="rect">
            <a:avLst/>
          </a:prstGeom>
          <a:ln/>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dirty="0" smtClean="0"/>
              <a:t>LHC measurements are more and more dominated by systematic uncertainties which mainly stem from QCD radiation and PDFs: </a:t>
            </a:r>
            <a:r>
              <a:rPr lang="en-US" dirty="0" smtClean="0">
                <a:solidFill>
                  <a:srgbClr val="FF0000"/>
                </a:solidFill>
              </a:rPr>
              <a:t>constrain the parameters!</a:t>
            </a:r>
            <a:endParaRPr lang="en-US" dirty="0">
              <a:solidFill>
                <a:srgbClr val="FF0000"/>
              </a:solidFill>
            </a:endParaRPr>
          </a:p>
        </p:txBody>
      </p:sp>
      <p:sp>
        <p:nvSpPr>
          <p:cNvPr id="9" name="Slide Number Placeholder 8"/>
          <p:cNvSpPr>
            <a:spLocks noGrp="1"/>
          </p:cNvSpPr>
          <p:nvPr>
            <p:ph type="sldNum" sz="quarter" idx="12"/>
          </p:nvPr>
        </p:nvSpPr>
        <p:spPr>
          <a:xfrm>
            <a:off x="6553200" y="6402286"/>
            <a:ext cx="2133600" cy="365125"/>
          </a:xfrm>
        </p:spPr>
        <p:txBody>
          <a:bodyPr/>
          <a:lstStyle/>
          <a:p>
            <a:fld id="{E50EE4A9-0393-0E49-A136-B3422DD87568}" type="slidenum">
              <a:rPr lang="en-US" smtClean="0"/>
              <a:t>2</a:t>
            </a:fld>
            <a:endParaRPr lang="en-US"/>
          </a:p>
        </p:txBody>
      </p:sp>
      <p:pic>
        <p:nvPicPr>
          <p:cNvPr id="12" name="Picture 11"/>
          <p:cNvPicPr>
            <a:picLocks noChangeAspect="1"/>
          </p:cNvPicPr>
          <p:nvPr/>
        </p:nvPicPr>
        <p:blipFill>
          <a:blip r:embed="rId4"/>
          <a:stretch>
            <a:fillRect/>
          </a:stretch>
        </p:blipFill>
        <p:spPr>
          <a:xfrm>
            <a:off x="4847038" y="4565247"/>
            <a:ext cx="2109857" cy="1982245"/>
          </a:xfrm>
          <a:prstGeom prst="rect">
            <a:avLst/>
          </a:prstGeom>
        </p:spPr>
      </p:pic>
      <p:pic>
        <p:nvPicPr>
          <p:cNvPr id="10" name="Picture 9"/>
          <p:cNvPicPr>
            <a:picLocks noChangeAspect="1"/>
          </p:cNvPicPr>
          <p:nvPr/>
        </p:nvPicPr>
        <p:blipFill>
          <a:blip r:embed="rId5"/>
          <a:stretch>
            <a:fillRect/>
          </a:stretch>
        </p:blipFill>
        <p:spPr>
          <a:xfrm rot="5400000">
            <a:off x="6184418" y="3923777"/>
            <a:ext cx="187311" cy="1233132"/>
          </a:xfrm>
          <a:prstGeom prst="rect">
            <a:avLst/>
          </a:prstGeom>
        </p:spPr>
      </p:pic>
      <p:pic>
        <p:nvPicPr>
          <p:cNvPr id="13" name="Picture 12"/>
          <p:cNvPicPr>
            <a:picLocks noChangeAspect="1"/>
          </p:cNvPicPr>
          <p:nvPr/>
        </p:nvPicPr>
        <p:blipFill>
          <a:blip r:embed="rId6"/>
          <a:stretch>
            <a:fillRect/>
          </a:stretch>
        </p:blipFill>
        <p:spPr>
          <a:xfrm>
            <a:off x="1018824" y="4446687"/>
            <a:ext cx="3317394" cy="2375971"/>
          </a:xfrm>
          <a:prstGeom prst="rect">
            <a:avLst/>
          </a:prstGeom>
        </p:spPr>
      </p:pic>
      <p:sp>
        <p:nvSpPr>
          <p:cNvPr id="15" name="Oval 14"/>
          <p:cNvSpPr/>
          <p:nvPr/>
        </p:nvSpPr>
        <p:spPr>
          <a:xfrm>
            <a:off x="3083660" y="4986971"/>
            <a:ext cx="846695" cy="596523"/>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645636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10" name="TextBox 9"/>
          <p:cNvSpPr txBox="1"/>
          <p:nvPr/>
        </p:nvSpPr>
        <p:spPr>
          <a:xfrm>
            <a:off x="0" y="127151"/>
            <a:ext cx="9144000" cy="830997"/>
          </a:xfrm>
          <a:prstGeom prst="rect">
            <a:avLst/>
          </a:prstGeom>
          <a:noFill/>
        </p:spPr>
        <p:txBody>
          <a:bodyPr wrap="square" rtlCol="0">
            <a:spAutoFit/>
          </a:bodyPr>
          <a:lstStyle/>
          <a:p>
            <a:pPr algn="r"/>
            <a:r>
              <a:rPr lang="en-US" sz="4800" b="1" dirty="0" smtClean="0">
                <a:solidFill>
                  <a:srgbClr val="0000FF"/>
                </a:solidFill>
              </a:rPr>
              <a:t>       </a:t>
            </a:r>
            <a:r>
              <a:rPr lang="en-US" sz="4800" b="1" dirty="0" smtClean="0">
                <a:solidFill>
                  <a:srgbClr val="0000FF"/>
                </a:solidFill>
              </a:rPr>
              <a:t>Hard </a:t>
            </a:r>
            <a:r>
              <a:rPr lang="en-US" sz="4800" b="1" dirty="0" smtClean="0">
                <a:solidFill>
                  <a:srgbClr val="0000FF"/>
                </a:solidFill>
                <a:effectLst>
                  <a:outerShdw blurRad="50800" dist="38100" dir="2700000" algn="tl" rotWithShape="0">
                    <a:srgbClr val="000000">
                      <a:alpha val="43000"/>
                    </a:srgbClr>
                  </a:outerShdw>
                </a:effectLst>
              </a:rPr>
              <a:t>QCD </a:t>
            </a:r>
            <a:r>
              <a:rPr lang="en-US" sz="4800" b="1" dirty="0" smtClean="0">
                <a:solidFill>
                  <a:srgbClr val="0000FF"/>
                </a:solidFill>
                <a:effectLst>
                  <a:outerShdw blurRad="50800" dist="38100" dir="2700000" algn="tl" rotWithShape="0">
                    <a:srgbClr val="000000">
                      <a:alpha val="43000"/>
                    </a:srgbClr>
                  </a:outerShdw>
                </a:effectLst>
              </a:rPr>
              <a:t>radiation: </a:t>
            </a:r>
            <a:r>
              <a:rPr lang="en-US" sz="4800" b="1" dirty="0" smtClean="0">
                <a:solidFill>
                  <a:srgbClr val="0000FF"/>
                </a:solidFill>
                <a:effectLst>
                  <a:outerShdw blurRad="50800" dist="38100" dir="2700000" algn="tl" rotWithShape="0">
                    <a:srgbClr val="000000">
                      <a:alpha val="43000"/>
                    </a:srgbClr>
                  </a:outerShdw>
                </a:effectLst>
              </a:rPr>
              <a:t>top </a:t>
            </a:r>
            <a:r>
              <a:rPr lang="en-US" sz="4800" b="1" dirty="0" smtClean="0">
                <a:solidFill>
                  <a:srgbClr val="0000FF"/>
                </a:solidFill>
                <a:effectLst>
                  <a:outerShdw blurRad="50800" dist="38100" dir="2700000" algn="tl" rotWithShape="0">
                    <a:srgbClr val="000000">
                      <a:alpha val="43000"/>
                    </a:srgbClr>
                  </a:outerShdw>
                </a:effectLst>
              </a:rPr>
              <a:t>+ jets</a:t>
            </a:r>
            <a:endParaRPr lang="en-US" sz="4800" b="1" dirty="0">
              <a:solidFill>
                <a:srgbClr val="0000FF"/>
              </a:solidFill>
              <a:effectLst>
                <a:outerShdw blurRad="50800" dist="38100" dir="2700000" algn="tl" rotWithShape="0">
                  <a:srgbClr val="000000">
                    <a:alpha val="43000"/>
                  </a:srgbClr>
                </a:outerShdw>
              </a:effectLst>
            </a:endParaRPr>
          </a:p>
        </p:txBody>
      </p:sp>
      <p:pic>
        <p:nvPicPr>
          <p:cNvPr id="2" name="Picture 1"/>
          <p:cNvPicPr>
            <a:picLocks noChangeAspect="1"/>
          </p:cNvPicPr>
          <p:nvPr/>
        </p:nvPicPr>
        <p:blipFill>
          <a:blip r:embed="rId4"/>
          <a:stretch>
            <a:fillRect/>
          </a:stretch>
        </p:blipFill>
        <p:spPr>
          <a:xfrm>
            <a:off x="83114" y="2689505"/>
            <a:ext cx="2857500" cy="3213100"/>
          </a:xfrm>
          <a:prstGeom prst="rect">
            <a:avLst/>
          </a:prstGeom>
        </p:spPr>
      </p:pic>
      <p:sp>
        <p:nvSpPr>
          <p:cNvPr id="6" name="TextBox 5"/>
          <p:cNvSpPr txBox="1"/>
          <p:nvPr/>
        </p:nvSpPr>
        <p:spPr>
          <a:xfrm>
            <a:off x="4345744" y="2043174"/>
            <a:ext cx="4719524" cy="646331"/>
          </a:xfrm>
          <a:prstGeom prst="rect">
            <a:avLst/>
          </a:prstGeom>
          <a:noFill/>
        </p:spPr>
        <p:txBody>
          <a:bodyPr wrap="none" rtlCol="0">
            <a:spAutoFit/>
          </a:bodyPr>
          <a:lstStyle/>
          <a:p>
            <a:r>
              <a:rPr lang="en-US" dirty="0" smtClean="0"/>
              <a:t>             Nr </a:t>
            </a:r>
            <a:r>
              <a:rPr lang="en-US" dirty="0" smtClean="0"/>
              <a:t>of events  </a:t>
            </a:r>
            <a:r>
              <a:rPr lang="en-US" dirty="0" smtClean="0"/>
              <a:t>without </a:t>
            </a:r>
            <a:r>
              <a:rPr lang="en-US" dirty="0" smtClean="0"/>
              <a:t>additional jet </a:t>
            </a:r>
            <a:r>
              <a:rPr lang="en-US" dirty="0" err="1" smtClean="0"/>
              <a:t>p</a:t>
            </a:r>
            <a:r>
              <a:rPr lang="en-US" baseline="-25000" dirty="0" err="1" smtClean="0"/>
              <a:t>t</a:t>
            </a:r>
            <a:r>
              <a:rPr lang="en-US" dirty="0" smtClean="0"/>
              <a:t>&gt;Q</a:t>
            </a:r>
            <a:r>
              <a:rPr lang="en-US" baseline="-25000" dirty="0" smtClean="0"/>
              <a:t>0</a:t>
            </a:r>
          </a:p>
          <a:p>
            <a:r>
              <a:rPr lang="en-US" dirty="0" smtClean="0"/>
              <a:t>                  all </a:t>
            </a:r>
            <a:r>
              <a:rPr lang="en-US" dirty="0" err="1" smtClean="0"/>
              <a:t>ttbar</a:t>
            </a:r>
            <a:r>
              <a:rPr lang="en-US" dirty="0" smtClean="0"/>
              <a:t> events</a:t>
            </a:r>
            <a:endParaRPr lang="en-US" dirty="0"/>
          </a:p>
        </p:txBody>
      </p:sp>
      <p:cxnSp>
        <p:nvCxnSpPr>
          <p:cNvPr id="8" name="Straight Connector 7"/>
          <p:cNvCxnSpPr>
            <a:endCxn id="6" idx="3"/>
          </p:cNvCxnSpPr>
          <p:nvPr/>
        </p:nvCxnSpPr>
        <p:spPr>
          <a:xfrm>
            <a:off x="5099752" y="2366339"/>
            <a:ext cx="3965516" cy="1"/>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577961" y="1163137"/>
            <a:ext cx="7898166" cy="646331"/>
          </a:xfrm>
          <a:prstGeom prst="rect">
            <a:avLst/>
          </a:prstGeom>
          <a:noFill/>
        </p:spPr>
        <p:txBody>
          <a:bodyPr wrap="none" rtlCol="0">
            <a:spAutoFit/>
          </a:bodyPr>
          <a:lstStyle/>
          <a:p>
            <a:r>
              <a:rPr lang="en-US" dirty="0" smtClean="0"/>
              <a:t>Constraint modeling of quark and gluon radiation in top </a:t>
            </a:r>
            <a:r>
              <a:rPr lang="en-US" dirty="0" smtClean="0"/>
              <a:t>events.</a:t>
            </a:r>
          </a:p>
          <a:p>
            <a:r>
              <a:rPr lang="en-US" dirty="0" smtClean="0"/>
              <a:t>QCD radiation is the dominant systematic uncertainty in many top measurements.</a:t>
            </a:r>
            <a:endParaRPr lang="en-US" dirty="0"/>
          </a:p>
        </p:txBody>
      </p:sp>
      <p:pic>
        <p:nvPicPr>
          <p:cNvPr id="15" name="Picture 14"/>
          <p:cNvPicPr>
            <a:picLocks noChangeAspect="1"/>
          </p:cNvPicPr>
          <p:nvPr/>
        </p:nvPicPr>
        <p:blipFill>
          <a:blip r:embed="rId5"/>
          <a:stretch>
            <a:fillRect/>
          </a:stretch>
        </p:blipFill>
        <p:spPr>
          <a:xfrm>
            <a:off x="5145774" y="3023343"/>
            <a:ext cx="2959100" cy="2679700"/>
          </a:xfrm>
          <a:prstGeom prst="rect">
            <a:avLst/>
          </a:prstGeom>
        </p:spPr>
      </p:pic>
      <p:sp>
        <p:nvSpPr>
          <p:cNvPr id="16" name="Rectangle 15"/>
          <p:cNvSpPr/>
          <p:nvPr/>
        </p:nvSpPr>
        <p:spPr>
          <a:xfrm>
            <a:off x="3479019" y="3179503"/>
            <a:ext cx="1150854" cy="2381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3479019" y="3530348"/>
            <a:ext cx="1150854" cy="23813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18" name="Straight Arrow Connector 17"/>
          <p:cNvCxnSpPr/>
          <p:nvPr/>
        </p:nvCxnSpPr>
        <p:spPr>
          <a:xfrm flipH="1" flipV="1">
            <a:off x="3373194" y="2676770"/>
            <a:ext cx="542356" cy="121714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4100745" y="2848757"/>
            <a:ext cx="529128" cy="104515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3690671" y="3179503"/>
            <a:ext cx="0" cy="238136"/>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4345743" y="3179503"/>
            <a:ext cx="0" cy="238136"/>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H="1" flipV="1">
            <a:off x="3902322" y="2848757"/>
            <a:ext cx="105826" cy="1045155"/>
          </a:xfrm>
          <a:prstGeom prst="straightConnector1">
            <a:avLst/>
          </a:prstGeom>
          <a:ln w="38100" cmpd="sng">
            <a:solidFill>
              <a:srgbClr val="FF66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3" name="Slide Number Placeholder 2"/>
          <p:cNvSpPr>
            <a:spLocks noGrp="1"/>
          </p:cNvSpPr>
          <p:nvPr>
            <p:ph type="sldNum" sz="quarter" idx="12"/>
          </p:nvPr>
        </p:nvSpPr>
        <p:spPr/>
        <p:txBody>
          <a:bodyPr/>
          <a:lstStyle/>
          <a:p>
            <a:fld id="{E50EE4A9-0393-0E49-A136-B3422DD87568}" type="slidenum">
              <a:rPr lang="en-US" smtClean="0"/>
              <a:t>20</a:t>
            </a:fld>
            <a:endParaRPr lang="en-US"/>
          </a:p>
        </p:txBody>
      </p:sp>
      <p:sp>
        <p:nvSpPr>
          <p:cNvPr id="5" name="TextBox 4"/>
          <p:cNvSpPr txBox="1"/>
          <p:nvPr/>
        </p:nvSpPr>
        <p:spPr>
          <a:xfrm>
            <a:off x="4376364" y="2165411"/>
            <a:ext cx="649261" cy="369332"/>
          </a:xfrm>
          <a:prstGeom prst="rect">
            <a:avLst/>
          </a:prstGeom>
          <a:noFill/>
        </p:spPr>
        <p:txBody>
          <a:bodyPr wrap="none" rtlCol="0">
            <a:spAutoFit/>
          </a:bodyPr>
          <a:lstStyle/>
          <a:p>
            <a:r>
              <a:rPr lang="en-US" dirty="0" err="1"/>
              <a:t>f</a:t>
            </a:r>
            <a:r>
              <a:rPr lang="en-US" baseline="-25000" dirty="0" err="1" smtClean="0"/>
              <a:t>gap</a:t>
            </a:r>
            <a:r>
              <a:rPr lang="en-US" dirty="0" smtClean="0"/>
              <a:t> = </a:t>
            </a:r>
            <a:endParaRPr lang="en-US" dirty="0"/>
          </a:p>
        </p:txBody>
      </p:sp>
      <p:sp>
        <p:nvSpPr>
          <p:cNvPr id="7" name="TextBox 6"/>
          <p:cNvSpPr txBox="1"/>
          <p:nvPr/>
        </p:nvSpPr>
        <p:spPr>
          <a:xfrm>
            <a:off x="265659" y="5987019"/>
            <a:ext cx="2916221" cy="646331"/>
          </a:xfrm>
          <a:prstGeom prst="rect">
            <a:avLst/>
          </a:prstGeom>
          <a:noFill/>
        </p:spPr>
        <p:txBody>
          <a:bodyPr wrap="none" rtlCol="0">
            <a:spAutoFit/>
          </a:bodyPr>
          <a:lstStyle/>
          <a:p>
            <a:r>
              <a:rPr lang="en-US" dirty="0"/>
              <a:t>J</a:t>
            </a:r>
            <a:r>
              <a:rPr lang="en-US" dirty="0" smtClean="0"/>
              <a:t>et multiplicity measurement </a:t>
            </a:r>
          </a:p>
          <a:p>
            <a:r>
              <a:rPr lang="en-US" dirty="0" smtClean="0"/>
              <a:t>prefers softer scale. </a:t>
            </a:r>
            <a:endParaRPr lang="en-US" dirty="0"/>
          </a:p>
        </p:txBody>
      </p:sp>
      <p:sp>
        <p:nvSpPr>
          <p:cNvPr id="9" name="TextBox 8"/>
          <p:cNvSpPr txBox="1"/>
          <p:nvPr/>
        </p:nvSpPr>
        <p:spPr>
          <a:xfrm>
            <a:off x="5145774" y="5934744"/>
            <a:ext cx="3093290" cy="923330"/>
          </a:xfrm>
          <a:prstGeom prst="rect">
            <a:avLst/>
          </a:prstGeom>
          <a:noFill/>
        </p:spPr>
        <p:txBody>
          <a:bodyPr wrap="none" rtlCol="0">
            <a:spAutoFit/>
          </a:bodyPr>
          <a:lstStyle/>
          <a:p>
            <a:r>
              <a:rPr lang="en-US" dirty="0" smtClean="0"/>
              <a:t>Gap fraction analysis okay with </a:t>
            </a:r>
          </a:p>
          <a:p>
            <a:r>
              <a:rPr lang="en-US" dirty="0" smtClean="0"/>
              <a:t>default scale.</a:t>
            </a:r>
          </a:p>
          <a:p>
            <a:endParaRPr lang="en-US" dirty="0"/>
          </a:p>
        </p:txBody>
      </p:sp>
      <p:sp>
        <p:nvSpPr>
          <p:cNvPr id="13" name="Left-Right Arrow 12"/>
          <p:cNvSpPr/>
          <p:nvPr/>
        </p:nvSpPr>
        <p:spPr>
          <a:xfrm>
            <a:off x="3258371" y="5987019"/>
            <a:ext cx="1561520" cy="484632"/>
          </a:xfrm>
          <a:prstGeom prst="lef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600" dirty="0" smtClean="0"/>
              <a:t>Tension?</a:t>
            </a:r>
            <a:endParaRPr lang="en-US" sz="1600" dirty="0"/>
          </a:p>
        </p:txBody>
      </p:sp>
    </p:spTree>
    <p:extLst>
      <p:ext uri="{BB962C8B-B14F-4D97-AF65-F5344CB8AC3E}">
        <p14:creationId xmlns:p14="http://schemas.microsoft.com/office/powerpoint/2010/main" val="407611572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737096" y="3565311"/>
            <a:ext cx="2937667" cy="24461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1" name="Rectangle 20"/>
          <p:cNvSpPr/>
          <p:nvPr/>
        </p:nvSpPr>
        <p:spPr>
          <a:xfrm>
            <a:off x="744971" y="3565311"/>
            <a:ext cx="2937667" cy="24461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 name="Picture 3" descr="iStock_000018762124Large.jp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34088"/>
            <a:ext cx="9144000" cy="958147"/>
          </a:xfrm>
          <a:prstGeom prst="rect">
            <a:avLst/>
          </a:prstGeom>
        </p:spPr>
      </p:pic>
      <p:sp>
        <p:nvSpPr>
          <p:cNvPr id="6" name="TextBox 5"/>
          <p:cNvSpPr txBox="1"/>
          <p:nvPr/>
        </p:nvSpPr>
        <p:spPr>
          <a:xfrm>
            <a:off x="1" y="86621"/>
            <a:ext cx="9144000" cy="830997"/>
          </a:xfrm>
          <a:prstGeom prst="rect">
            <a:avLst/>
          </a:prstGeom>
          <a:noFill/>
        </p:spPr>
        <p:txBody>
          <a:bodyPr wrap="square" rtlCol="0">
            <a:spAutoFit/>
          </a:bodyPr>
          <a:lstStyle/>
          <a:p>
            <a:pPr algn="r"/>
            <a:r>
              <a:rPr lang="en-US" sz="4800" b="1" dirty="0" smtClean="0">
                <a:solidFill>
                  <a:srgbClr val="0000FF"/>
                </a:solidFill>
                <a:effectLst>
                  <a:outerShdw blurRad="50800" dist="38100" dir="2700000" algn="tl" rotWithShape="0">
                    <a:srgbClr val="000000">
                      <a:alpha val="43000"/>
                    </a:srgbClr>
                  </a:outerShdw>
                </a:effectLst>
              </a:rPr>
              <a:t>QCD at high </a:t>
            </a:r>
            <a:r>
              <a:rPr lang="en-US" sz="4800" b="1" dirty="0" err="1" smtClean="0">
                <a:solidFill>
                  <a:srgbClr val="0000FF"/>
                </a:solidFill>
                <a:effectLst>
                  <a:outerShdw blurRad="50800" dist="38100" dir="2700000" algn="tl" rotWithShape="0">
                    <a:srgbClr val="000000">
                      <a:alpha val="43000"/>
                    </a:srgbClr>
                  </a:outerShdw>
                </a:effectLst>
              </a:rPr>
              <a:t>parton</a:t>
            </a:r>
            <a:r>
              <a:rPr lang="en-US" sz="4800" b="1" dirty="0" smtClean="0">
                <a:solidFill>
                  <a:srgbClr val="0000FF"/>
                </a:solidFill>
                <a:effectLst>
                  <a:outerShdw blurRad="50800" dist="38100" dir="2700000" algn="tl" rotWithShape="0">
                    <a:srgbClr val="000000">
                      <a:alpha val="43000"/>
                    </a:srgbClr>
                  </a:outerShdw>
                </a:effectLst>
              </a:rPr>
              <a:t> densities: MPI</a:t>
            </a:r>
            <a:endParaRPr lang="en-US" sz="4800" b="1" dirty="0">
              <a:solidFill>
                <a:srgbClr val="0000FF"/>
              </a:solidFill>
              <a:effectLst>
                <a:outerShdw blurRad="50800" dist="38100" dir="2700000" algn="tl" rotWithShape="0">
                  <a:srgbClr val="000000">
                    <a:alpha val="43000"/>
                  </a:srgbClr>
                </a:outerShdw>
              </a:effectLst>
            </a:endParaRPr>
          </a:p>
        </p:txBody>
      </p:sp>
      <p:sp>
        <p:nvSpPr>
          <p:cNvPr id="11" name="TextBox 10"/>
          <p:cNvSpPr txBox="1"/>
          <p:nvPr/>
        </p:nvSpPr>
        <p:spPr>
          <a:xfrm>
            <a:off x="5758753" y="3575421"/>
            <a:ext cx="2916009" cy="1754327"/>
          </a:xfrm>
          <a:prstGeom prst="rect">
            <a:avLst/>
          </a:prstGeom>
          <a:noFill/>
          <a:ln>
            <a:noFill/>
          </a:ln>
        </p:spPr>
        <p:txBody>
          <a:bodyPr wrap="square" rtlCol="0">
            <a:spAutoFit/>
          </a:bodyPr>
          <a:lstStyle/>
          <a:p>
            <a:r>
              <a:rPr lang="en-US" dirty="0" smtClean="0"/>
              <a:t>W </a:t>
            </a:r>
            <a:r>
              <a:rPr lang="en-US" dirty="0"/>
              <a:t>+ 2 </a:t>
            </a:r>
            <a:r>
              <a:rPr lang="en-US" dirty="0" smtClean="0"/>
              <a:t>jets</a:t>
            </a:r>
          </a:p>
          <a:p>
            <a:endParaRPr lang="en-US" dirty="0"/>
          </a:p>
          <a:p>
            <a:r>
              <a:rPr lang="en-US" dirty="0"/>
              <a:t>Underlying event in Z and  jet production </a:t>
            </a:r>
          </a:p>
          <a:p>
            <a:endParaRPr lang="en-US" dirty="0"/>
          </a:p>
          <a:p>
            <a:endParaRPr lang="en-US" dirty="0" smtClean="0"/>
          </a:p>
        </p:txBody>
      </p:sp>
      <p:sp>
        <p:nvSpPr>
          <p:cNvPr id="12" name="TextBox 11"/>
          <p:cNvSpPr txBox="1"/>
          <p:nvPr/>
        </p:nvSpPr>
        <p:spPr>
          <a:xfrm>
            <a:off x="744971" y="3587098"/>
            <a:ext cx="2910643" cy="2031325"/>
          </a:xfrm>
          <a:prstGeom prst="rect">
            <a:avLst/>
          </a:prstGeom>
          <a:noFill/>
          <a:ln>
            <a:noFill/>
          </a:ln>
        </p:spPr>
        <p:txBody>
          <a:bodyPr wrap="square" rtlCol="0">
            <a:spAutoFit/>
          </a:bodyPr>
          <a:lstStyle/>
          <a:p>
            <a:r>
              <a:rPr lang="en-US" dirty="0" smtClean="0"/>
              <a:t>Hard </a:t>
            </a:r>
            <a:r>
              <a:rPr lang="en-US" dirty="0"/>
              <a:t>double </a:t>
            </a:r>
            <a:r>
              <a:rPr lang="en-US" dirty="0" err="1"/>
              <a:t>parton</a:t>
            </a:r>
            <a:r>
              <a:rPr lang="en-US" dirty="0"/>
              <a:t> scattering: </a:t>
            </a:r>
            <a:r>
              <a:rPr lang="en-US" dirty="0" err="1"/>
              <a:t>pQCD</a:t>
            </a:r>
            <a:r>
              <a:rPr lang="en-US" dirty="0"/>
              <a:t> </a:t>
            </a:r>
          </a:p>
          <a:p>
            <a:endParaRPr lang="en-US" dirty="0" smtClean="0"/>
          </a:p>
          <a:p>
            <a:r>
              <a:rPr lang="en-US" dirty="0"/>
              <a:t>Soft multi-</a:t>
            </a:r>
            <a:r>
              <a:rPr lang="en-US" dirty="0" err="1"/>
              <a:t>parton</a:t>
            </a:r>
            <a:r>
              <a:rPr lang="en-US" dirty="0"/>
              <a:t> interaction: phenomenological models </a:t>
            </a:r>
          </a:p>
          <a:p>
            <a:endParaRPr lang="en-US" dirty="0"/>
          </a:p>
          <a:p>
            <a:endParaRPr lang="en-US" dirty="0"/>
          </a:p>
        </p:txBody>
      </p:sp>
      <p:pic>
        <p:nvPicPr>
          <p:cNvPr id="42" name="Picture 41" descr="Proton_Quark-Gluon-Gewimmel_ro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694" y="1179639"/>
            <a:ext cx="812208" cy="812208"/>
          </a:xfrm>
          <a:prstGeom prst="rect">
            <a:avLst/>
          </a:prstGeom>
        </p:spPr>
      </p:pic>
      <p:pic>
        <p:nvPicPr>
          <p:cNvPr id="44" name="Picture 43"/>
          <p:cNvPicPr>
            <a:picLocks noChangeAspect="1"/>
          </p:cNvPicPr>
          <p:nvPr/>
        </p:nvPicPr>
        <p:blipFill>
          <a:blip r:embed="rId5"/>
          <a:stretch>
            <a:fillRect/>
          </a:stretch>
        </p:blipFill>
        <p:spPr>
          <a:xfrm>
            <a:off x="1366998" y="1494405"/>
            <a:ext cx="1925869" cy="991619"/>
          </a:xfrm>
          <a:prstGeom prst="rect">
            <a:avLst/>
          </a:prstGeom>
        </p:spPr>
      </p:pic>
      <p:sp>
        <p:nvSpPr>
          <p:cNvPr id="45" name="TextBox 44"/>
          <p:cNvSpPr txBox="1"/>
          <p:nvPr/>
        </p:nvSpPr>
        <p:spPr>
          <a:xfrm>
            <a:off x="1632875" y="1400207"/>
            <a:ext cx="341259" cy="369332"/>
          </a:xfrm>
          <a:prstGeom prst="rect">
            <a:avLst/>
          </a:prstGeom>
          <a:noFill/>
        </p:spPr>
        <p:txBody>
          <a:bodyPr wrap="none" rtlCol="0">
            <a:spAutoFit/>
          </a:bodyPr>
          <a:lstStyle/>
          <a:p>
            <a:r>
              <a:rPr lang="en-US" dirty="0" smtClean="0"/>
              <a:t>q</a:t>
            </a:r>
            <a:r>
              <a:rPr lang="en-US" baseline="-25000" dirty="0" smtClean="0"/>
              <a:t>i</a:t>
            </a:r>
            <a:endParaRPr lang="en-US" baseline="-25000" dirty="0"/>
          </a:p>
        </p:txBody>
      </p:sp>
      <p:sp>
        <p:nvSpPr>
          <p:cNvPr id="46" name="TextBox 45"/>
          <p:cNvSpPr txBox="1"/>
          <p:nvPr/>
        </p:nvSpPr>
        <p:spPr>
          <a:xfrm>
            <a:off x="1660453" y="2209301"/>
            <a:ext cx="342762" cy="369332"/>
          </a:xfrm>
          <a:prstGeom prst="rect">
            <a:avLst/>
          </a:prstGeom>
          <a:noFill/>
        </p:spPr>
        <p:txBody>
          <a:bodyPr wrap="none" rtlCol="0">
            <a:spAutoFit/>
          </a:bodyPr>
          <a:lstStyle/>
          <a:p>
            <a:r>
              <a:rPr lang="en-US" dirty="0" err="1" smtClean="0"/>
              <a:t>q</a:t>
            </a:r>
            <a:r>
              <a:rPr lang="en-US" baseline="-25000" dirty="0" err="1" smtClean="0"/>
              <a:t>j</a:t>
            </a:r>
            <a:endParaRPr lang="en-US" baseline="-25000" dirty="0"/>
          </a:p>
        </p:txBody>
      </p:sp>
      <p:cxnSp>
        <p:nvCxnSpPr>
          <p:cNvPr id="47" name="Straight Connector 46"/>
          <p:cNvCxnSpPr>
            <a:stCxn id="46" idx="0"/>
            <a:endCxn id="46" idx="0"/>
          </p:cNvCxnSpPr>
          <p:nvPr/>
        </p:nvCxnSpPr>
        <p:spPr>
          <a:xfrm>
            <a:off x="1831834" y="2209301"/>
            <a:ext cx="0" cy="0"/>
          </a:xfrm>
          <a:prstGeom prst="line">
            <a:avLst/>
          </a:prstGeom>
        </p:spPr>
        <p:style>
          <a:lnRef idx="2">
            <a:schemeClr val="accent1"/>
          </a:lnRef>
          <a:fillRef idx="0">
            <a:schemeClr val="accent1"/>
          </a:fillRef>
          <a:effectRef idx="1">
            <a:schemeClr val="accent1"/>
          </a:effectRef>
          <a:fontRef idx="minor">
            <a:schemeClr val="tx1"/>
          </a:fontRef>
        </p:style>
      </p:cxnSp>
      <p:pic>
        <p:nvPicPr>
          <p:cNvPr id="50" name="Picture 49" descr="Proton_Quark-Gluon-Gewimmel_ro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595" y="2152939"/>
            <a:ext cx="812208" cy="812208"/>
          </a:xfrm>
          <a:prstGeom prst="rect">
            <a:avLst/>
          </a:prstGeom>
        </p:spPr>
      </p:pic>
      <p:cxnSp>
        <p:nvCxnSpPr>
          <p:cNvPr id="52" name="Straight Connector 51"/>
          <p:cNvCxnSpPr/>
          <p:nvPr/>
        </p:nvCxnSpPr>
        <p:spPr>
          <a:xfrm>
            <a:off x="1780356" y="2338420"/>
            <a:ext cx="66141" cy="0"/>
          </a:xfrm>
          <a:prstGeom prst="line">
            <a:avLst/>
          </a:prstGeom>
        </p:spPr>
        <p:style>
          <a:lnRef idx="2">
            <a:schemeClr val="accent1"/>
          </a:lnRef>
          <a:fillRef idx="0">
            <a:schemeClr val="accent1"/>
          </a:fillRef>
          <a:effectRef idx="1">
            <a:schemeClr val="accent1"/>
          </a:effectRef>
          <a:fontRef idx="minor">
            <a:schemeClr val="tx1"/>
          </a:fontRef>
        </p:style>
      </p:cxnSp>
      <p:pic>
        <p:nvPicPr>
          <p:cNvPr id="55" name="Picture 54"/>
          <p:cNvPicPr>
            <a:picLocks noChangeAspect="1"/>
          </p:cNvPicPr>
          <p:nvPr/>
        </p:nvPicPr>
        <p:blipFill>
          <a:blip r:embed="rId5"/>
          <a:stretch>
            <a:fillRect/>
          </a:stretch>
        </p:blipFill>
        <p:spPr>
          <a:xfrm>
            <a:off x="1337495" y="1862753"/>
            <a:ext cx="1925869" cy="991619"/>
          </a:xfrm>
          <a:prstGeom prst="rect">
            <a:avLst/>
          </a:prstGeom>
        </p:spPr>
      </p:pic>
      <p:sp>
        <p:nvSpPr>
          <p:cNvPr id="56" name="TextBox 55"/>
          <p:cNvSpPr txBox="1"/>
          <p:nvPr/>
        </p:nvSpPr>
        <p:spPr>
          <a:xfrm>
            <a:off x="1497546" y="1675946"/>
            <a:ext cx="341259" cy="369332"/>
          </a:xfrm>
          <a:prstGeom prst="rect">
            <a:avLst/>
          </a:prstGeom>
          <a:noFill/>
        </p:spPr>
        <p:txBody>
          <a:bodyPr wrap="none" rtlCol="0">
            <a:spAutoFit/>
          </a:bodyPr>
          <a:lstStyle/>
          <a:p>
            <a:r>
              <a:rPr lang="en-US" dirty="0" smtClean="0"/>
              <a:t>q</a:t>
            </a:r>
            <a:r>
              <a:rPr lang="en-US" baseline="-25000" dirty="0" smtClean="0"/>
              <a:t>i</a:t>
            </a:r>
            <a:endParaRPr lang="en-US" baseline="-25000" dirty="0"/>
          </a:p>
        </p:txBody>
      </p:sp>
      <p:sp>
        <p:nvSpPr>
          <p:cNvPr id="57" name="TextBox 56"/>
          <p:cNvSpPr txBox="1"/>
          <p:nvPr/>
        </p:nvSpPr>
        <p:spPr>
          <a:xfrm>
            <a:off x="1525126" y="2485040"/>
            <a:ext cx="375899" cy="369332"/>
          </a:xfrm>
          <a:prstGeom prst="rect">
            <a:avLst/>
          </a:prstGeom>
          <a:noFill/>
        </p:spPr>
        <p:txBody>
          <a:bodyPr wrap="none" rtlCol="0">
            <a:spAutoFit/>
          </a:bodyPr>
          <a:lstStyle/>
          <a:p>
            <a:r>
              <a:rPr lang="en-US" dirty="0" err="1" smtClean="0"/>
              <a:t>q</a:t>
            </a:r>
            <a:r>
              <a:rPr lang="en-US" baseline="-25000" dirty="0" err="1"/>
              <a:t>k</a:t>
            </a:r>
            <a:endParaRPr lang="en-US" baseline="-25000" dirty="0"/>
          </a:p>
        </p:txBody>
      </p:sp>
      <p:cxnSp>
        <p:nvCxnSpPr>
          <p:cNvPr id="58" name="Straight Connector 57"/>
          <p:cNvCxnSpPr>
            <a:stCxn id="57" idx="0"/>
            <a:endCxn id="57" idx="0"/>
          </p:cNvCxnSpPr>
          <p:nvPr/>
        </p:nvCxnSpPr>
        <p:spPr>
          <a:xfrm>
            <a:off x="1713076" y="2485040"/>
            <a:ext cx="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1645027" y="2614159"/>
            <a:ext cx="66141" cy="0"/>
          </a:xfrm>
          <a:prstGeom prst="line">
            <a:avLst/>
          </a:prstGeom>
        </p:spPr>
        <p:style>
          <a:lnRef idx="2">
            <a:schemeClr val="accent1"/>
          </a:lnRef>
          <a:fillRef idx="0">
            <a:schemeClr val="accent1"/>
          </a:fillRef>
          <a:effectRef idx="1">
            <a:schemeClr val="accent1"/>
          </a:effectRef>
          <a:fontRef idx="minor">
            <a:schemeClr val="tx1"/>
          </a:fontRef>
        </p:style>
      </p:cxnSp>
      <p:sp>
        <p:nvSpPr>
          <p:cNvPr id="23" name="Left-Right Arrow 22"/>
          <p:cNvSpPr/>
          <p:nvPr/>
        </p:nvSpPr>
        <p:spPr>
          <a:xfrm>
            <a:off x="4119332" y="4291116"/>
            <a:ext cx="1216152" cy="484632"/>
          </a:xfrm>
          <a:prstGeom prst="lef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rgbClr val="1C0BE9"/>
              </a:solidFill>
            </a:endParaRPr>
          </a:p>
        </p:txBody>
      </p:sp>
      <p:pic>
        <p:nvPicPr>
          <p:cNvPr id="2" name="Picture 1"/>
          <p:cNvPicPr>
            <a:picLocks noChangeAspect="1"/>
          </p:cNvPicPr>
          <p:nvPr/>
        </p:nvPicPr>
        <p:blipFill>
          <a:blip r:embed="rId6"/>
          <a:stretch>
            <a:fillRect/>
          </a:stretch>
        </p:blipFill>
        <p:spPr>
          <a:xfrm>
            <a:off x="5737096" y="1124492"/>
            <a:ext cx="2937667" cy="2299605"/>
          </a:xfrm>
          <a:prstGeom prst="rect">
            <a:avLst/>
          </a:prstGeom>
        </p:spPr>
      </p:pic>
      <p:sp>
        <p:nvSpPr>
          <p:cNvPr id="5" name="Slide Number Placeholder 4"/>
          <p:cNvSpPr>
            <a:spLocks noGrp="1"/>
          </p:cNvSpPr>
          <p:nvPr>
            <p:ph type="sldNum" sz="quarter" idx="12"/>
          </p:nvPr>
        </p:nvSpPr>
        <p:spPr/>
        <p:txBody>
          <a:bodyPr/>
          <a:lstStyle/>
          <a:p>
            <a:fld id="{E50EE4A9-0393-0E49-A136-B3422DD87568}" type="slidenum">
              <a:rPr lang="en-US" smtClean="0"/>
              <a:t>21</a:t>
            </a:fld>
            <a:endParaRPr lang="en-US"/>
          </a:p>
        </p:txBody>
      </p:sp>
    </p:spTree>
    <p:extLst>
      <p:ext uri="{BB962C8B-B14F-4D97-AF65-F5344CB8AC3E}">
        <p14:creationId xmlns:p14="http://schemas.microsoft.com/office/powerpoint/2010/main" val="1676816585"/>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6" name="TextBox 5"/>
          <p:cNvSpPr txBox="1"/>
          <p:nvPr/>
        </p:nvSpPr>
        <p:spPr>
          <a:xfrm>
            <a:off x="2" y="194700"/>
            <a:ext cx="9139627" cy="707886"/>
          </a:xfrm>
          <a:prstGeom prst="rect">
            <a:avLst/>
          </a:prstGeom>
          <a:noFill/>
        </p:spPr>
        <p:txBody>
          <a:bodyPr wrap="square" rtlCol="0">
            <a:spAutoFit/>
          </a:bodyPr>
          <a:lstStyle/>
          <a:p>
            <a:pPr algn="r"/>
            <a:r>
              <a:rPr lang="en-US" sz="4000" b="1" dirty="0" smtClean="0">
                <a:solidFill>
                  <a:srgbClr val="0000FF"/>
                </a:solidFill>
              </a:rPr>
              <a:t>     </a:t>
            </a:r>
            <a:r>
              <a:rPr lang="en-US" sz="4000" b="1" dirty="0" smtClean="0">
                <a:solidFill>
                  <a:srgbClr val="0000FF"/>
                </a:solidFill>
                <a:effectLst>
                  <a:outerShdw blurRad="50800" dist="38100" dir="2700000" algn="tl" rotWithShape="0">
                    <a:srgbClr val="000000">
                      <a:alpha val="43000"/>
                    </a:srgbClr>
                  </a:outerShdw>
                </a:effectLst>
              </a:rPr>
              <a:t>Hard MPI: </a:t>
            </a:r>
            <a:r>
              <a:rPr lang="en-US" sz="4000" b="1" dirty="0" err="1" smtClean="0">
                <a:solidFill>
                  <a:srgbClr val="0000FF"/>
                </a:solidFill>
                <a:effectLst>
                  <a:outerShdw blurRad="50800" dist="38100" dir="2700000" algn="tl" rotWithShape="0">
                    <a:srgbClr val="000000">
                      <a:alpha val="43000"/>
                    </a:srgbClr>
                  </a:outerShdw>
                </a:effectLst>
              </a:rPr>
              <a:t>DoublePartonScattering</a:t>
            </a:r>
            <a:endParaRPr lang="en-US" sz="4000" b="1" dirty="0">
              <a:solidFill>
                <a:srgbClr val="0000FF"/>
              </a:solidFill>
              <a:effectLst>
                <a:outerShdw blurRad="50800" dist="38100" dir="2700000" algn="tl" rotWithShape="0">
                  <a:srgbClr val="000000">
                    <a:alpha val="43000"/>
                  </a:srgbClr>
                </a:outerShdw>
              </a:effectLst>
            </a:endParaRPr>
          </a:p>
        </p:txBody>
      </p:sp>
      <p:pic>
        <p:nvPicPr>
          <p:cNvPr id="3" name="Picture 2"/>
          <p:cNvPicPr>
            <a:picLocks noChangeAspect="1"/>
          </p:cNvPicPr>
          <p:nvPr/>
        </p:nvPicPr>
        <p:blipFill>
          <a:blip r:embed="rId5"/>
          <a:stretch>
            <a:fillRect/>
          </a:stretch>
        </p:blipFill>
        <p:spPr>
          <a:xfrm>
            <a:off x="6985000" y="1341999"/>
            <a:ext cx="1701800" cy="1701800"/>
          </a:xfrm>
          <a:prstGeom prst="rect">
            <a:avLst/>
          </a:prstGeom>
        </p:spPr>
      </p:pic>
      <p:pic>
        <p:nvPicPr>
          <p:cNvPr id="9" name="Picture 8"/>
          <p:cNvPicPr>
            <a:picLocks noChangeAspect="1"/>
          </p:cNvPicPr>
          <p:nvPr/>
        </p:nvPicPr>
        <p:blipFill>
          <a:blip r:embed="rId6"/>
          <a:stretch>
            <a:fillRect/>
          </a:stretch>
        </p:blipFill>
        <p:spPr>
          <a:xfrm>
            <a:off x="2403558" y="3959934"/>
            <a:ext cx="3437157" cy="2130469"/>
          </a:xfrm>
          <a:prstGeom prst="rect">
            <a:avLst/>
          </a:prstGeom>
        </p:spPr>
      </p:pic>
      <p:pic>
        <p:nvPicPr>
          <p:cNvPr id="11" name="Picture 10"/>
          <p:cNvPicPr>
            <a:picLocks noChangeAspect="1"/>
          </p:cNvPicPr>
          <p:nvPr/>
        </p:nvPicPr>
        <p:blipFill>
          <a:blip r:embed="rId7"/>
          <a:stretch>
            <a:fillRect/>
          </a:stretch>
        </p:blipFill>
        <p:spPr>
          <a:xfrm rot="5400000">
            <a:off x="701485" y="5935502"/>
            <a:ext cx="221015" cy="1623980"/>
          </a:xfrm>
          <a:prstGeom prst="rect">
            <a:avLst/>
          </a:prstGeom>
        </p:spPr>
      </p:pic>
      <p:pic>
        <p:nvPicPr>
          <p:cNvPr id="12" name="Picture 11"/>
          <p:cNvPicPr>
            <a:picLocks noChangeAspect="1"/>
          </p:cNvPicPr>
          <p:nvPr/>
        </p:nvPicPr>
        <p:blipFill>
          <a:blip r:embed="rId8"/>
          <a:stretch>
            <a:fillRect/>
          </a:stretch>
        </p:blipFill>
        <p:spPr>
          <a:xfrm>
            <a:off x="5840715" y="3980755"/>
            <a:ext cx="3041073" cy="2079815"/>
          </a:xfrm>
          <a:prstGeom prst="rect">
            <a:avLst/>
          </a:prstGeom>
        </p:spPr>
      </p:pic>
      <p:sp>
        <p:nvSpPr>
          <p:cNvPr id="13" name="TextBox 12"/>
          <p:cNvSpPr txBox="1"/>
          <p:nvPr/>
        </p:nvSpPr>
        <p:spPr>
          <a:xfrm>
            <a:off x="90134" y="1154609"/>
            <a:ext cx="6894866" cy="1754327"/>
          </a:xfrm>
          <a:prstGeom prst="rect">
            <a:avLst/>
          </a:prstGeom>
          <a:noFill/>
        </p:spPr>
        <p:txBody>
          <a:bodyPr wrap="square" rtlCol="0">
            <a:spAutoFit/>
          </a:bodyPr>
          <a:lstStyle/>
          <a:p>
            <a:r>
              <a:rPr lang="en-US" dirty="0" smtClean="0"/>
              <a:t>Large </a:t>
            </a:r>
            <a:r>
              <a:rPr lang="en-US" dirty="0" smtClean="0"/>
              <a:t>theoretical </a:t>
            </a:r>
            <a:r>
              <a:rPr lang="en-US" dirty="0" smtClean="0"/>
              <a:t>interest in direct measure of DPS: </a:t>
            </a:r>
            <a:r>
              <a:rPr lang="en-US" dirty="0" err="1" smtClean="0"/>
              <a:t>pQCD</a:t>
            </a:r>
            <a:r>
              <a:rPr lang="en-US" dirty="0" smtClean="0"/>
              <a:t> </a:t>
            </a:r>
            <a:r>
              <a:rPr lang="en-US" dirty="0" smtClean="0"/>
              <a:t>predictions exist for double DY, </a:t>
            </a:r>
            <a:r>
              <a:rPr lang="en-US" dirty="0" smtClean="0"/>
              <a:t>4 </a:t>
            </a:r>
            <a:r>
              <a:rPr lang="en-US" dirty="0" smtClean="0"/>
              <a:t>jet </a:t>
            </a:r>
            <a:r>
              <a:rPr lang="en-US" dirty="0" smtClean="0"/>
              <a:t>production, </a:t>
            </a:r>
            <a:r>
              <a:rPr lang="en-US" dirty="0" smtClean="0"/>
              <a:t>W+</a:t>
            </a:r>
            <a:r>
              <a:rPr lang="en-US" dirty="0" smtClean="0"/>
              <a:t>2jets</a:t>
            </a:r>
            <a:r>
              <a:rPr lang="en-US" dirty="0" smtClean="0"/>
              <a:t>, </a:t>
            </a:r>
            <a:r>
              <a:rPr lang="en-US" dirty="0" smtClean="0"/>
              <a:t>Double-Parton PDFs</a:t>
            </a:r>
          </a:p>
          <a:p>
            <a:endParaRPr lang="en-US" dirty="0" smtClean="0"/>
          </a:p>
          <a:p>
            <a:r>
              <a:rPr lang="en-US" dirty="0" smtClean="0"/>
              <a:t>Experimentally difficult to separate from </a:t>
            </a:r>
            <a:r>
              <a:rPr lang="en-US" dirty="0" smtClean="0"/>
              <a:t>e</a:t>
            </a:r>
            <a:r>
              <a:rPr lang="en-US" dirty="0" smtClean="0"/>
              <a:t>vents </a:t>
            </a:r>
            <a:r>
              <a:rPr lang="en-US" dirty="0" smtClean="0"/>
              <a:t>with QCD </a:t>
            </a:r>
            <a:r>
              <a:rPr lang="en-US" dirty="0" smtClean="0"/>
              <a:t>radiation</a:t>
            </a:r>
          </a:p>
          <a:p>
            <a:endParaRPr lang="en-US" dirty="0"/>
          </a:p>
          <a:p>
            <a:r>
              <a:rPr lang="en-US" dirty="0" smtClean="0"/>
              <a:t>This analysis: </a:t>
            </a:r>
            <a:r>
              <a:rPr lang="en-US" dirty="0"/>
              <a:t>measure </a:t>
            </a:r>
            <a:r>
              <a:rPr lang="en-US" dirty="0" smtClean="0"/>
              <a:t>simultaneous W </a:t>
            </a:r>
            <a:r>
              <a:rPr lang="en-US" dirty="0"/>
              <a:t>and </a:t>
            </a:r>
            <a:r>
              <a:rPr lang="en-US" dirty="0" err="1"/>
              <a:t>dijet</a:t>
            </a:r>
            <a:r>
              <a:rPr lang="en-US" dirty="0"/>
              <a:t> production</a:t>
            </a:r>
            <a:r>
              <a:rPr lang="en-US" dirty="0" smtClean="0"/>
              <a:t>.</a:t>
            </a:r>
            <a:endParaRPr lang="en-US" dirty="0" smtClean="0"/>
          </a:p>
        </p:txBody>
      </p:sp>
      <p:sp>
        <p:nvSpPr>
          <p:cNvPr id="5" name="Slide Number Placeholder 4"/>
          <p:cNvSpPr>
            <a:spLocks noGrp="1"/>
          </p:cNvSpPr>
          <p:nvPr>
            <p:ph type="sldNum" sz="quarter" idx="12"/>
          </p:nvPr>
        </p:nvSpPr>
        <p:spPr/>
        <p:txBody>
          <a:bodyPr/>
          <a:lstStyle/>
          <a:p>
            <a:fld id="{E50EE4A9-0393-0E49-A136-B3422DD87568}" type="slidenum">
              <a:rPr lang="en-US" smtClean="0"/>
              <a:t>22</a:t>
            </a:fld>
            <a:endParaRPr lang="en-US" dirty="0"/>
          </a:p>
        </p:txBody>
      </p:sp>
      <p:pic>
        <p:nvPicPr>
          <p:cNvPr id="7" name="Picture 6"/>
          <p:cNvPicPr>
            <a:picLocks noChangeAspect="1"/>
          </p:cNvPicPr>
          <p:nvPr/>
        </p:nvPicPr>
        <p:blipFill>
          <a:blip r:embed="rId9"/>
          <a:stretch>
            <a:fillRect/>
          </a:stretch>
        </p:blipFill>
        <p:spPr>
          <a:xfrm>
            <a:off x="200353" y="3305174"/>
            <a:ext cx="2370950" cy="2691349"/>
          </a:xfrm>
          <a:prstGeom prst="rect">
            <a:avLst/>
          </a:prstGeom>
        </p:spPr>
      </p:pic>
      <p:pic>
        <p:nvPicPr>
          <p:cNvPr id="8" name="Picture 7"/>
          <p:cNvPicPr>
            <a:picLocks noChangeAspect="1"/>
          </p:cNvPicPr>
          <p:nvPr/>
        </p:nvPicPr>
        <p:blipFill>
          <a:blip r:embed="rId10"/>
          <a:stretch>
            <a:fillRect/>
          </a:stretch>
        </p:blipFill>
        <p:spPr>
          <a:xfrm>
            <a:off x="3073310" y="3302426"/>
            <a:ext cx="1585494" cy="387940"/>
          </a:xfrm>
          <a:prstGeom prst="rect">
            <a:avLst/>
          </a:prstGeom>
        </p:spPr>
      </p:pic>
      <p:sp>
        <p:nvSpPr>
          <p:cNvPr id="14" name="TextBox 13"/>
          <p:cNvSpPr txBox="1"/>
          <p:nvPr/>
        </p:nvSpPr>
        <p:spPr>
          <a:xfrm>
            <a:off x="1280447" y="6046754"/>
            <a:ext cx="6099071" cy="646331"/>
          </a:xfrm>
          <a:prstGeom prst="rect">
            <a:avLst/>
          </a:prstGeom>
          <a:noFill/>
        </p:spPr>
        <p:txBody>
          <a:bodyPr wrap="none" rtlCol="0">
            <a:spAutoFit/>
          </a:bodyPr>
          <a:lstStyle/>
          <a:p>
            <a:r>
              <a:rPr lang="en-US" dirty="0" smtClean="0"/>
              <a:t>Hard double </a:t>
            </a:r>
            <a:r>
              <a:rPr lang="en-US" dirty="0" err="1" smtClean="0"/>
              <a:t>parton</a:t>
            </a:r>
            <a:r>
              <a:rPr lang="en-US" dirty="0" smtClean="0"/>
              <a:t> scattering  observed at LHC.</a:t>
            </a:r>
          </a:p>
          <a:p>
            <a:r>
              <a:rPr lang="en-US" dirty="0" smtClean="0"/>
              <a:t>Effective cross section similar to measurements from </a:t>
            </a:r>
            <a:r>
              <a:rPr lang="en-US" dirty="0" err="1" smtClean="0"/>
              <a:t>Tevatron</a:t>
            </a:r>
            <a:r>
              <a:rPr lang="en-US" dirty="0" smtClean="0"/>
              <a:t>.</a:t>
            </a:r>
            <a:endParaRPr lang="en-US" dirty="0"/>
          </a:p>
        </p:txBody>
      </p:sp>
    </p:spTree>
    <p:extLst>
      <p:ext uri="{BB962C8B-B14F-4D97-AF65-F5344CB8AC3E}">
        <p14:creationId xmlns:p14="http://schemas.microsoft.com/office/powerpoint/2010/main" val="342770558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6" name="TextBox 5"/>
          <p:cNvSpPr txBox="1"/>
          <p:nvPr/>
        </p:nvSpPr>
        <p:spPr>
          <a:xfrm>
            <a:off x="1" y="127151"/>
            <a:ext cx="9144000" cy="830997"/>
          </a:xfrm>
          <a:prstGeom prst="rect">
            <a:avLst/>
          </a:prstGeom>
          <a:noFill/>
        </p:spPr>
        <p:txBody>
          <a:bodyPr wrap="square" rtlCol="0">
            <a:spAutoFit/>
          </a:bodyPr>
          <a:lstStyle/>
          <a:p>
            <a:pPr algn="r"/>
            <a:r>
              <a:rPr lang="en-US" sz="4800" b="1" dirty="0" smtClean="0">
                <a:solidFill>
                  <a:srgbClr val="0000FF"/>
                </a:solidFill>
              </a:rPr>
              <a:t> </a:t>
            </a:r>
            <a:r>
              <a:rPr lang="en-US" sz="4800" b="1" dirty="0" smtClean="0">
                <a:solidFill>
                  <a:srgbClr val="0000FF"/>
                </a:solidFill>
                <a:effectLst>
                  <a:outerShdw blurRad="50800" dist="38100" dir="2700000" algn="tl" rotWithShape="0">
                    <a:srgbClr val="000000">
                      <a:alpha val="43000"/>
                    </a:srgbClr>
                  </a:outerShdw>
                </a:effectLst>
              </a:rPr>
              <a:t>Soft MPI: </a:t>
            </a:r>
            <a:r>
              <a:rPr lang="en-US" sz="4800" b="1" dirty="0" smtClean="0">
                <a:solidFill>
                  <a:srgbClr val="0000FF"/>
                </a:solidFill>
                <a:effectLst>
                  <a:outerShdw blurRad="50800" dist="38100" dir="2700000" algn="tl" rotWithShape="0">
                    <a:srgbClr val="000000">
                      <a:alpha val="43000"/>
                    </a:srgbClr>
                  </a:outerShdw>
                </a:effectLst>
              </a:rPr>
              <a:t>UE </a:t>
            </a:r>
            <a:r>
              <a:rPr lang="en-US" sz="4800" b="1" dirty="0" smtClean="0">
                <a:solidFill>
                  <a:srgbClr val="0000FF"/>
                </a:solidFill>
                <a:effectLst>
                  <a:outerShdw blurRad="50800" dist="38100" dir="2700000" algn="tl" rotWithShape="0">
                    <a:srgbClr val="000000">
                      <a:alpha val="43000"/>
                    </a:srgbClr>
                  </a:outerShdw>
                </a:effectLst>
              </a:rPr>
              <a:t>from DY</a:t>
            </a:r>
            <a:endParaRPr lang="en-US" sz="4800" b="1" dirty="0">
              <a:solidFill>
                <a:srgbClr val="0000FF"/>
              </a:solidFill>
              <a:effectLst>
                <a:outerShdw blurRad="50800" dist="38100" dir="2700000" algn="tl" rotWithShape="0">
                  <a:srgbClr val="000000">
                    <a:alpha val="43000"/>
                  </a:srgbClr>
                </a:outerShdw>
              </a:effectLst>
            </a:endParaRPr>
          </a:p>
        </p:txBody>
      </p:sp>
      <p:sp>
        <p:nvSpPr>
          <p:cNvPr id="5" name="Rectangle 4"/>
          <p:cNvSpPr/>
          <p:nvPr/>
        </p:nvSpPr>
        <p:spPr>
          <a:xfrm>
            <a:off x="15382" y="6635374"/>
            <a:ext cx="1351652" cy="276999"/>
          </a:xfrm>
          <a:prstGeom prst="rect">
            <a:avLst/>
          </a:prstGeom>
        </p:spPr>
        <p:txBody>
          <a:bodyPr wrap="none">
            <a:spAutoFit/>
          </a:bodyPr>
          <a:lstStyle/>
          <a:p>
            <a:r>
              <a:rPr lang="en-US" baseline="30000" dirty="0"/>
              <a:t>arXiv:1204.1411v2 </a:t>
            </a:r>
            <a:endParaRPr lang="en-US" dirty="0"/>
          </a:p>
        </p:txBody>
      </p:sp>
      <p:pic>
        <p:nvPicPr>
          <p:cNvPr id="21" name="Picture 20"/>
          <p:cNvPicPr>
            <a:picLocks noChangeAspect="1"/>
          </p:cNvPicPr>
          <p:nvPr/>
        </p:nvPicPr>
        <p:blipFill>
          <a:blip r:embed="rId5"/>
          <a:stretch>
            <a:fillRect/>
          </a:stretch>
        </p:blipFill>
        <p:spPr>
          <a:xfrm>
            <a:off x="214970" y="3208399"/>
            <a:ext cx="3126682" cy="3147952"/>
          </a:xfrm>
          <a:prstGeom prst="rect">
            <a:avLst/>
          </a:prstGeom>
        </p:spPr>
      </p:pic>
      <p:sp>
        <p:nvSpPr>
          <p:cNvPr id="22" name="TextBox 21"/>
          <p:cNvSpPr txBox="1"/>
          <p:nvPr/>
        </p:nvSpPr>
        <p:spPr>
          <a:xfrm>
            <a:off x="3514780" y="3725901"/>
            <a:ext cx="5006499" cy="2031325"/>
          </a:xfrm>
          <a:prstGeom prst="rect">
            <a:avLst/>
          </a:prstGeom>
          <a:noFill/>
        </p:spPr>
        <p:txBody>
          <a:bodyPr wrap="none" rtlCol="0">
            <a:spAutoFit/>
          </a:bodyPr>
          <a:lstStyle/>
          <a:p>
            <a:endParaRPr lang="en-US" dirty="0"/>
          </a:p>
          <a:p>
            <a:r>
              <a:rPr lang="en-US" dirty="0" smtClean="0"/>
              <a:t>MPI </a:t>
            </a:r>
            <a:r>
              <a:rPr lang="en-US" dirty="0" smtClean="0"/>
              <a:t>is independent of </a:t>
            </a:r>
            <a:r>
              <a:rPr lang="en-US" dirty="0" smtClean="0"/>
              <a:t>the </a:t>
            </a:r>
            <a:r>
              <a:rPr lang="en-US" dirty="0" smtClean="0"/>
              <a:t>scale </a:t>
            </a:r>
            <a:r>
              <a:rPr lang="en-US" dirty="0" smtClean="0"/>
              <a:t>of the </a:t>
            </a:r>
            <a:r>
              <a:rPr lang="en-US" dirty="0" smtClean="0"/>
              <a:t>hard </a:t>
            </a:r>
            <a:r>
              <a:rPr lang="en-US" dirty="0" smtClean="0"/>
              <a:t>process </a:t>
            </a:r>
          </a:p>
          <a:p>
            <a:endParaRPr lang="en-US" dirty="0"/>
          </a:p>
          <a:p>
            <a:r>
              <a:rPr lang="en-US" dirty="0" smtClean="0"/>
              <a:t>Universality of MPI model:</a:t>
            </a:r>
          </a:p>
          <a:p>
            <a:r>
              <a:rPr lang="en-US" dirty="0" smtClean="0"/>
              <a:t>Tunes to UE in jet events describe DY data</a:t>
            </a:r>
          </a:p>
          <a:p>
            <a:endParaRPr lang="en-US" dirty="0"/>
          </a:p>
          <a:p>
            <a:endParaRPr lang="en-US" dirty="0"/>
          </a:p>
        </p:txBody>
      </p:sp>
      <p:sp>
        <p:nvSpPr>
          <p:cNvPr id="2" name="Slide Number Placeholder 1"/>
          <p:cNvSpPr>
            <a:spLocks noGrp="1"/>
          </p:cNvSpPr>
          <p:nvPr>
            <p:ph type="sldNum" sz="quarter" idx="12"/>
          </p:nvPr>
        </p:nvSpPr>
        <p:spPr/>
        <p:txBody>
          <a:bodyPr/>
          <a:lstStyle/>
          <a:p>
            <a:fld id="{E50EE4A9-0393-0E49-A136-B3422DD87568}" type="slidenum">
              <a:rPr lang="en-US" smtClean="0"/>
              <a:t>23</a:t>
            </a:fld>
            <a:endParaRPr lang="en-US" dirty="0"/>
          </a:p>
        </p:txBody>
      </p:sp>
      <p:sp>
        <p:nvSpPr>
          <p:cNvPr id="3" name="TextBox 2"/>
          <p:cNvSpPr txBox="1"/>
          <p:nvPr/>
        </p:nvSpPr>
        <p:spPr>
          <a:xfrm>
            <a:off x="15382" y="1074127"/>
            <a:ext cx="9037694" cy="2308324"/>
          </a:xfrm>
          <a:prstGeom prst="rect">
            <a:avLst/>
          </a:prstGeom>
          <a:noFill/>
        </p:spPr>
        <p:txBody>
          <a:bodyPr wrap="square" rtlCol="0">
            <a:spAutoFit/>
          </a:bodyPr>
          <a:lstStyle/>
          <a:p>
            <a:endParaRPr lang="en-US" dirty="0" smtClean="0"/>
          </a:p>
          <a:p>
            <a:r>
              <a:rPr lang="en-US" dirty="0"/>
              <a:t>P</a:t>
            </a:r>
            <a:r>
              <a:rPr lang="en-US" dirty="0" smtClean="0"/>
              <a:t>henomenological models of soft MPI are implemented  QCD MC generators and are tuned to </a:t>
            </a:r>
            <a:r>
              <a:rPr lang="en-US" dirty="0"/>
              <a:t>M</a:t>
            </a:r>
            <a:r>
              <a:rPr lang="en-US" dirty="0" smtClean="0"/>
              <a:t>inimum Bias and Underlying event in jet data.</a:t>
            </a:r>
          </a:p>
          <a:p>
            <a:endParaRPr lang="en-US" dirty="0" smtClean="0"/>
          </a:p>
          <a:p>
            <a:r>
              <a:rPr lang="en-US" dirty="0" smtClean="0"/>
              <a:t>Here: measure </a:t>
            </a:r>
            <a:r>
              <a:rPr lang="en-US" dirty="0"/>
              <a:t>energy </a:t>
            </a:r>
            <a:r>
              <a:rPr lang="en-US" dirty="0" smtClean="0"/>
              <a:t>and particle flow </a:t>
            </a:r>
            <a:r>
              <a:rPr lang="en-US" dirty="0"/>
              <a:t>in DY event </a:t>
            </a:r>
            <a:r>
              <a:rPr lang="en-US" dirty="0" smtClean="0"/>
              <a:t>by removing leptons </a:t>
            </a:r>
            <a:r>
              <a:rPr lang="en-US" dirty="0"/>
              <a:t>from Z decay</a:t>
            </a:r>
            <a:r>
              <a:rPr lang="en-US" dirty="0" smtClean="0"/>
              <a:t>.</a:t>
            </a:r>
          </a:p>
          <a:p>
            <a:endParaRPr lang="en-US" dirty="0"/>
          </a:p>
          <a:p>
            <a:r>
              <a:rPr lang="en-US" dirty="0"/>
              <a:t>Minimize contribution from ISR by cut on Z p</a:t>
            </a:r>
            <a:r>
              <a:rPr lang="en-US" baseline="-25000" dirty="0"/>
              <a:t>t</a:t>
            </a:r>
            <a:r>
              <a:rPr lang="en-US" dirty="0"/>
              <a:t>.</a:t>
            </a:r>
          </a:p>
          <a:p>
            <a:endParaRPr lang="en-US" dirty="0" smtClean="0"/>
          </a:p>
        </p:txBody>
      </p:sp>
    </p:spTree>
    <p:extLst>
      <p:ext uri="{BB962C8B-B14F-4D97-AF65-F5344CB8AC3E}">
        <p14:creationId xmlns:p14="http://schemas.microsoft.com/office/powerpoint/2010/main" val="99461726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6" name="TextBox 5"/>
          <p:cNvSpPr txBox="1"/>
          <p:nvPr/>
        </p:nvSpPr>
        <p:spPr>
          <a:xfrm>
            <a:off x="1" y="127151"/>
            <a:ext cx="9144000" cy="830997"/>
          </a:xfrm>
          <a:prstGeom prst="rect">
            <a:avLst/>
          </a:prstGeom>
          <a:noFill/>
        </p:spPr>
        <p:txBody>
          <a:bodyPr wrap="square" rtlCol="0">
            <a:spAutoFit/>
          </a:bodyPr>
          <a:lstStyle/>
          <a:p>
            <a:pPr algn="r"/>
            <a:r>
              <a:rPr lang="en-US" sz="4800" b="1" dirty="0" smtClean="0">
                <a:solidFill>
                  <a:srgbClr val="0000FF"/>
                </a:solidFill>
              </a:rPr>
              <a:t> </a:t>
            </a:r>
            <a:r>
              <a:rPr lang="en-US" sz="4800" b="1" dirty="0" smtClean="0">
                <a:solidFill>
                  <a:srgbClr val="0000FF"/>
                </a:solidFill>
                <a:effectLst>
                  <a:outerShdw blurRad="50800" dist="38100" dir="2700000" algn="tl" rotWithShape="0">
                    <a:srgbClr val="000000">
                      <a:alpha val="43000"/>
                    </a:srgbClr>
                  </a:outerShdw>
                </a:effectLst>
              </a:rPr>
              <a:t>Soft ISR: UE </a:t>
            </a:r>
            <a:r>
              <a:rPr lang="en-US" sz="4800" b="1" dirty="0" smtClean="0">
                <a:solidFill>
                  <a:srgbClr val="0000FF"/>
                </a:solidFill>
                <a:effectLst>
                  <a:outerShdw blurRad="50800" dist="38100" dir="2700000" algn="tl" rotWithShape="0">
                    <a:srgbClr val="000000">
                      <a:alpha val="43000"/>
                    </a:srgbClr>
                  </a:outerShdw>
                </a:effectLst>
              </a:rPr>
              <a:t>from DY</a:t>
            </a:r>
            <a:endParaRPr lang="en-US" sz="4800" b="1" dirty="0">
              <a:solidFill>
                <a:srgbClr val="0000FF"/>
              </a:solidFill>
              <a:effectLst>
                <a:outerShdw blurRad="50800" dist="38100" dir="2700000" algn="tl" rotWithShape="0">
                  <a:srgbClr val="000000">
                    <a:alpha val="43000"/>
                  </a:srgbClr>
                </a:outerShdw>
              </a:effectLst>
            </a:endParaRPr>
          </a:p>
        </p:txBody>
      </p:sp>
      <p:sp>
        <p:nvSpPr>
          <p:cNvPr id="5" name="Rectangle 4"/>
          <p:cNvSpPr/>
          <p:nvPr/>
        </p:nvSpPr>
        <p:spPr>
          <a:xfrm>
            <a:off x="15382" y="6635374"/>
            <a:ext cx="1351652" cy="276999"/>
          </a:xfrm>
          <a:prstGeom prst="rect">
            <a:avLst/>
          </a:prstGeom>
        </p:spPr>
        <p:txBody>
          <a:bodyPr wrap="none">
            <a:spAutoFit/>
          </a:bodyPr>
          <a:lstStyle/>
          <a:p>
            <a:r>
              <a:rPr lang="en-US" baseline="30000" dirty="0"/>
              <a:t>arXiv:1204.1411v2 </a:t>
            </a:r>
            <a:endParaRPr lang="en-US" dirty="0"/>
          </a:p>
        </p:txBody>
      </p:sp>
      <p:grpSp>
        <p:nvGrpSpPr>
          <p:cNvPr id="8" name="Group 7"/>
          <p:cNvGrpSpPr/>
          <p:nvPr/>
        </p:nvGrpSpPr>
        <p:grpSpPr>
          <a:xfrm>
            <a:off x="6553202" y="3242217"/>
            <a:ext cx="2133075" cy="1491672"/>
            <a:chOff x="6650182" y="4741774"/>
            <a:chExt cx="2133075" cy="1491672"/>
          </a:xfrm>
        </p:grpSpPr>
        <p:sp>
          <p:nvSpPr>
            <p:cNvPr id="7" name="Oval 6"/>
            <p:cNvSpPr/>
            <p:nvPr/>
          </p:nvSpPr>
          <p:spPr>
            <a:xfrm>
              <a:off x="6650182" y="5319046"/>
              <a:ext cx="914400" cy="914400"/>
            </a:xfrm>
            <a:prstGeom prst="ellipse">
              <a:avLst/>
            </a:prstGeom>
            <a:noFill/>
            <a:ln w="127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p:cNvCxnSpPr>
              <a:stCxn id="7" idx="1"/>
              <a:endCxn id="7" idx="5"/>
            </p:cNvCxnSpPr>
            <p:nvPr/>
          </p:nvCxnSpPr>
          <p:spPr>
            <a:xfrm>
              <a:off x="6784093" y="5452957"/>
              <a:ext cx="646578" cy="6465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Straight Connector 10"/>
            <p:cNvCxnSpPr>
              <a:stCxn id="7" idx="3"/>
              <a:endCxn id="7" idx="7"/>
            </p:cNvCxnSpPr>
            <p:nvPr/>
          </p:nvCxnSpPr>
          <p:spPr>
            <a:xfrm flipV="1">
              <a:off x="6784093" y="5452957"/>
              <a:ext cx="646578" cy="646578"/>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7" idx="0"/>
            </p:cNvCxnSpPr>
            <p:nvPr/>
          </p:nvCxnSpPr>
          <p:spPr>
            <a:xfrm flipV="1">
              <a:off x="7107382" y="4741774"/>
              <a:ext cx="16163" cy="577272"/>
            </a:xfrm>
            <a:prstGeom prst="straightConnector1">
              <a:avLst/>
            </a:prstGeom>
            <a:ln w="57150" cmpd="sng">
              <a:solidFill>
                <a:srgbClr val="4F81BD"/>
              </a:solidFill>
              <a:prstDash val="sysDash"/>
              <a:tailEnd type="stealth"/>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7219179" y="4776533"/>
              <a:ext cx="1264952" cy="369332"/>
            </a:xfrm>
            <a:prstGeom prst="rect">
              <a:avLst/>
            </a:prstGeom>
            <a:noFill/>
          </p:spPr>
          <p:txBody>
            <a:bodyPr wrap="none" rtlCol="0">
              <a:spAutoFit/>
            </a:bodyPr>
            <a:lstStyle/>
            <a:p>
              <a:r>
                <a:rPr lang="en-US" sz="1400" dirty="0" smtClean="0"/>
                <a:t>Leading objec</a:t>
              </a:r>
              <a:r>
                <a:rPr lang="en-US" dirty="0" smtClean="0"/>
                <a:t>t</a:t>
              </a:r>
              <a:endParaRPr lang="en-US" dirty="0"/>
            </a:p>
          </p:txBody>
        </p:sp>
        <p:sp>
          <p:nvSpPr>
            <p:cNvPr id="16" name="TextBox 15"/>
            <p:cNvSpPr txBox="1"/>
            <p:nvPr/>
          </p:nvSpPr>
          <p:spPr>
            <a:xfrm>
              <a:off x="7298180" y="5608878"/>
              <a:ext cx="1485077" cy="307777"/>
            </a:xfrm>
            <a:prstGeom prst="rect">
              <a:avLst/>
            </a:prstGeom>
            <a:noFill/>
          </p:spPr>
          <p:txBody>
            <a:bodyPr wrap="none" rtlCol="0">
              <a:spAutoFit/>
            </a:bodyPr>
            <a:lstStyle/>
            <a:p>
              <a:r>
                <a:rPr lang="en-US" sz="1400" dirty="0" smtClean="0"/>
                <a:t>Transverse region</a:t>
              </a:r>
              <a:endParaRPr lang="en-US" sz="1400" dirty="0"/>
            </a:p>
          </p:txBody>
        </p:sp>
      </p:grpSp>
      <p:pic>
        <p:nvPicPr>
          <p:cNvPr id="18" name="Picture 17"/>
          <p:cNvPicPr>
            <a:picLocks noChangeAspect="1"/>
          </p:cNvPicPr>
          <p:nvPr/>
        </p:nvPicPr>
        <p:blipFill>
          <a:blip r:embed="rId5"/>
          <a:stretch>
            <a:fillRect/>
          </a:stretch>
        </p:blipFill>
        <p:spPr>
          <a:xfrm>
            <a:off x="4200075" y="2696733"/>
            <a:ext cx="1955800" cy="1905000"/>
          </a:xfrm>
          <a:prstGeom prst="rect">
            <a:avLst/>
          </a:prstGeom>
        </p:spPr>
      </p:pic>
      <p:pic>
        <p:nvPicPr>
          <p:cNvPr id="19" name="Picture 18"/>
          <p:cNvPicPr>
            <a:picLocks noChangeAspect="1"/>
          </p:cNvPicPr>
          <p:nvPr/>
        </p:nvPicPr>
        <p:blipFill>
          <a:blip r:embed="rId6"/>
          <a:stretch>
            <a:fillRect/>
          </a:stretch>
        </p:blipFill>
        <p:spPr>
          <a:xfrm>
            <a:off x="2413549" y="2720474"/>
            <a:ext cx="1917700" cy="1917700"/>
          </a:xfrm>
          <a:prstGeom prst="rect">
            <a:avLst/>
          </a:prstGeom>
        </p:spPr>
      </p:pic>
      <p:pic>
        <p:nvPicPr>
          <p:cNvPr id="27" name="Picture 26"/>
          <p:cNvPicPr>
            <a:picLocks noChangeAspect="1"/>
          </p:cNvPicPr>
          <p:nvPr/>
        </p:nvPicPr>
        <p:blipFill>
          <a:blip r:embed="rId7"/>
          <a:stretch>
            <a:fillRect/>
          </a:stretch>
        </p:blipFill>
        <p:spPr>
          <a:xfrm>
            <a:off x="382797" y="2747534"/>
            <a:ext cx="1930400" cy="1866900"/>
          </a:xfrm>
          <a:prstGeom prst="rect">
            <a:avLst/>
          </a:prstGeom>
        </p:spPr>
      </p:pic>
      <p:sp>
        <p:nvSpPr>
          <p:cNvPr id="2" name="Slide Number Placeholder 1"/>
          <p:cNvSpPr>
            <a:spLocks noGrp="1"/>
          </p:cNvSpPr>
          <p:nvPr>
            <p:ph type="sldNum" sz="quarter" idx="12"/>
          </p:nvPr>
        </p:nvSpPr>
        <p:spPr/>
        <p:txBody>
          <a:bodyPr/>
          <a:lstStyle/>
          <a:p>
            <a:fld id="{E50EE4A9-0393-0E49-A136-B3422DD87568}" type="slidenum">
              <a:rPr lang="en-US" smtClean="0"/>
              <a:t>24</a:t>
            </a:fld>
            <a:endParaRPr lang="en-US" dirty="0"/>
          </a:p>
        </p:txBody>
      </p:sp>
      <p:sp>
        <p:nvSpPr>
          <p:cNvPr id="10" name="Rectangle 9"/>
          <p:cNvSpPr/>
          <p:nvPr/>
        </p:nvSpPr>
        <p:spPr>
          <a:xfrm>
            <a:off x="464227" y="1128743"/>
            <a:ext cx="7922923" cy="1200329"/>
          </a:xfrm>
          <a:prstGeom prst="rect">
            <a:avLst/>
          </a:prstGeom>
        </p:spPr>
        <p:txBody>
          <a:bodyPr wrap="square">
            <a:spAutoFit/>
          </a:bodyPr>
          <a:lstStyle/>
          <a:p>
            <a:r>
              <a:rPr lang="en-US" dirty="0"/>
              <a:t>M</a:t>
            </a:r>
            <a:r>
              <a:rPr lang="en-US" dirty="0" smtClean="0"/>
              <a:t>easure </a:t>
            </a:r>
            <a:r>
              <a:rPr lang="en-US" dirty="0"/>
              <a:t>energy and particle flow in DY event by removing leptons from Z decay.</a:t>
            </a:r>
          </a:p>
          <a:p>
            <a:endParaRPr lang="en-US" dirty="0"/>
          </a:p>
          <a:p>
            <a:r>
              <a:rPr lang="en-US" dirty="0" smtClean="0"/>
              <a:t>Measure contribution </a:t>
            </a:r>
            <a:r>
              <a:rPr lang="en-US" dirty="0"/>
              <a:t>from ISR </a:t>
            </a:r>
            <a:r>
              <a:rPr lang="en-US" dirty="0" smtClean="0"/>
              <a:t>in dependence of Z </a:t>
            </a:r>
            <a:r>
              <a:rPr lang="en-US" dirty="0"/>
              <a:t>p</a:t>
            </a:r>
            <a:r>
              <a:rPr lang="en-US" baseline="-25000" dirty="0"/>
              <a:t>t</a:t>
            </a:r>
            <a:r>
              <a:rPr lang="en-US" dirty="0"/>
              <a:t>.</a:t>
            </a:r>
          </a:p>
          <a:p>
            <a:endParaRPr lang="en-US" dirty="0"/>
          </a:p>
        </p:txBody>
      </p:sp>
      <p:sp>
        <p:nvSpPr>
          <p:cNvPr id="12" name="TextBox 11"/>
          <p:cNvSpPr txBox="1"/>
          <p:nvPr/>
        </p:nvSpPr>
        <p:spPr>
          <a:xfrm>
            <a:off x="555044" y="2327401"/>
            <a:ext cx="4780012" cy="369332"/>
          </a:xfrm>
          <a:prstGeom prst="rect">
            <a:avLst/>
          </a:prstGeom>
          <a:noFill/>
        </p:spPr>
        <p:txBody>
          <a:bodyPr wrap="none" rtlCol="0">
            <a:spAutoFit/>
          </a:bodyPr>
          <a:lstStyle/>
          <a:p>
            <a:r>
              <a:rPr lang="en-US" dirty="0" smtClean="0"/>
              <a:t>Compare to UE in jet events in transverse region.</a:t>
            </a:r>
            <a:endParaRPr lang="en-US" dirty="0"/>
          </a:p>
        </p:txBody>
      </p:sp>
      <p:sp>
        <p:nvSpPr>
          <p:cNvPr id="17" name="TextBox 16"/>
          <p:cNvSpPr txBox="1"/>
          <p:nvPr/>
        </p:nvSpPr>
        <p:spPr>
          <a:xfrm>
            <a:off x="382799" y="5340653"/>
            <a:ext cx="7494359" cy="646331"/>
          </a:xfrm>
          <a:prstGeom prst="rect">
            <a:avLst/>
          </a:prstGeom>
          <a:noFill/>
        </p:spPr>
        <p:txBody>
          <a:bodyPr wrap="none" rtlCol="0">
            <a:spAutoFit/>
          </a:bodyPr>
          <a:lstStyle/>
          <a:p>
            <a:r>
              <a:rPr lang="en-US" dirty="0" smtClean="0"/>
              <a:t>Similar </a:t>
            </a:r>
            <a:r>
              <a:rPr lang="en-US" dirty="0" err="1" smtClean="0"/>
              <a:t>behaviour</a:t>
            </a:r>
            <a:r>
              <a:rPr lang="en-US" dirty="0" smtClean="0"/>
              <a:t> in both processes small differences due to different types of </a:t>
            </a:r>
          </a:p>
          <a:p>
            <a:r>
              <a:rPr lang="en-US" dirty="0"/>
              <a:t>r</a:t>
            </a:r>
            <a:r>
              <a:rPr lang="en-US" dirty="0" smtClean="0"/>
              <a:t>adiation.</a:t>
            </a:r>
            <a:endParaRPr lang="en-US" dirty="0"/>
          </a:p>
        </p:txBody>
      </p:sp>
    </p:spTree>
    <p:extLst>
      <p:ext uri="{BB962C8B-B14F-4D97-AF65-F5344CB8AC3E}">
        <p14:creationId xmlns:p14="http://schemas.microsoft.com/office/powerpoint/2010/main" val="214188049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6" name="TextBox 5"/>
          <p:cNvSpPr txBox="1"/>
          <p:nvPr/>
        </p:nvSpPr>
        <p:spPr>
          <a:xfrm>
            <a:off x="0" y="127151"/>
            <a:ext cx="9144000" cy="830997"/>
          </a:xfrm>
          <a:prstGeom prst="rect">
            <a:avLst/>
          </a:prstGeom>
          <a:noFill/>
        </p:spPr>
        <p:txBody>
          <a:bodyPr wrap="square" rtlCol="0">
            <a:spAutoFit/>
          </a:bodyPr>
          <a:lstStyle/>
          <a:p>
            <a:pPr algn="r"/>
            <a:r>
              <a:rPr lang="en-US" sz="4800" b="1" dirty="0" smtClean="0">
                <a:solidFill>
                  <a:srgbClr val="0000FF"/>
                </a:solidFill>
                <a:effectLst>
                  <a:outerShdw blurRad="50800" dist="38100" dir="2700000" algn="tl" rotWithShape="0">
                    <a:srgbClr val="000000">
                      <a:alpha val="43000"/>
                    </a:srgbClr>
                  </a:outerShdw>
                </a:effectLst>
              </a:rPr>
              <a:t>Soft MPI: UE with jet-areas</a:t>
            </a:r>
            <a:endParaRPr lang="en-US" sz="4800" b="1" dirty="0">
              <a:solidFill>
                <a:srgbClr val="0000FF"/>
              </a:solidFill>
              <a:effectLst>
                <a:outerShdw blurRad="50800" dist="38100" dir="2700000" algn="tl" rotWithShape="0">
                  <a:srgbClr val="000000">
                    <a:alpha val="43000"/>
                  </a:srgbClr>
                </a:outerShdw>
              </a:effectLst>
            </a:endParaRPr>
          </a:p>
        </p:txBody>
      </p:sp>
      <p:pic>
        <p:nvPicPr>
          <p:cNvPr id="2" name="Picture 1"/>
          <p:cNvPicPr>
            <a:picLocks noChangeAspect="1"/>
          </p:cNvPicPr>
          <p:nvPr/>
        </p:nvPicPr>
        <p:blipFill>
          <a:blip r:embed="rId4"/>
          <a:stretch>
            <a:fillRect/>
          </a:stretch>
        </p:blipFill>
        <p:spPr>
          <a:xfrm>
            <a:off x="3549916" y="1834572"/>
            <a:ext cx="3003284" cy="1901536"/>
          </a:xfrm>
          <a:prstGeom prst="rect">
            <a:avLst/>
          </a:prstGeom>
        </p:spPr>
      </p:pic>
      <p:pic>
        <p:nvPicPr>
          <p:cNvPr id="3" name="Picture 2"/>
          <p:cNvPicPr>
            <a:picLocks noChangeAspect="1"/>
          </p:cNvPicPr>
          <p:nvPr/>
        </p:nvPicPr>
        <p:blipFill>
          <a:blip r:embed="rId5"/>
          <a:stretch>
            <a:fillRect/>
          </a:stretch>
        </p:blipFill>
        <p:spPr>
          <a:xfrm>
            <a:off x="170873" y="1834573"/>
            <a:ext cx="3098800" cy="2552700"/>
          </a:xfrm>
          <a:prstGeom prst="rect">
            <a:avLst/>
          </a:prstGeom>
        </p:spPr>
      </p:pic>
      <p:pic>
        <p:nvPicPr>
          <p:cNvPr id="5" name="Picture 4"/>
          <p:cNvPicPr>
            <a:picLocks noChangeAspect="1"/>
          </p:cNvPicPr>
          <p:nvPr/>
        </p:nvPicPr>
        <p:blipFill>
          <a:blip r:embed="rId6"/>
          <a:stretch>
            <a:fillRect/>
          </a:stretch>
        </p:blipFill>
        <p:spPr>
          <a:xfrm>
            <a:off x="212513" y="4201391"/>
            <a:ext cx="3124200" cy="2679700"/>
          </a:xfrm>
          <a:prstGeom prst="rect">
            <a:avLst/>
          </a:prstGeom>
        </p:spPr>
      </p:pic>
      <p:pic>
        <p:nvPicPr>
          <p:cNvPr id="7" name="Picture 6"/>
          <p:cNvPicPr>
            <a:picLocks noChangeAspect="1"/>
          </p:cNvPicPr>
          <p:nvPr/>
        </p:nvPicPr>
        <p:blipFill>
          <a:blip r:embed="rId7"/>
          <a:stretch>
            <a:fillRect/>
          </a:stretch>
        </p:blipFill>
        <p:spPr>
          <a:xfrm>
            <a:off x="3476336" y="4302991"/>
            <a:ext cx="3009900" cy="2578100"/>
          </a:xfrm>
          <a:prstGeom prst="rect">
            <a:avLst/>
          </a:prstGeom>
        </p:spPr>
      </p:pic>
      <p:sp>
        <p:nvSpPr>
          <p:cNvPr id="8" name="Slide Number Placeholder 7"/>
          <p:cNvSpPr>
            <a:spLocks noGrp="1"/>
          </p:cNvSpPr>
          <p:nvPr>
            <p:ph type="sldNum" sz="quarter" idx="12"/>
          </p:nvPr>
        </p:nvSpPr>
        <p:spPr/>
        <p:txBody>
          <a:bodyPr/>
          <a:lstStyle/>
          <a:p>
            <a:fld id="{E50EE4A9-0393-0E49-A136-B3422DD87568}" type="slidenum">
              <a:rPr lang="en-US" smtClean="0"/>
              <a:t>25</a:t>
            </a:fld>
            <a:endParaRPr lang="en-US"/>
          </a:p>
        </p:txBody>
      </p:sp>
      <p:sp>
        <p:nvSpPr>
          <p:cNvPr id="9" name="TextBox 8"/>
          <p:cNvSpPr txBox="1"/>
          <p:nvPr/>
        </p:nvSpPr>
        <p:spPr>
          <a:xfrm>
            <a:off x="655838" y="1150619"/>
            <a:ext cx="4870744" cy="369332"/>
          </a:xfrm>
          <a:prstGeom prst="rect">
            <a:avLst/>
          </a:prstGeom>
          <a:noFill/>
        </p:spPr>
        <p:txBody>
          <a:bodyPr wrap="none" rtlCol="0">
            <a:spAutoFit/>
          </a:bodyPr>
          <a:lstStyle/>
          <a:p>
            <a:r>
              <a:rPr lang="en-US" dirty="0" smtClean="0"/>
              <a:t>New method to measure UE in jet events: jet area</a:t>
            </a:r>
            <a:endParaRPr lang="en-US" dirty="0"/>
          </a:p>
        </p:txBody>
      </p:sp>
      <p:sp>
        <p:nvSpPr>
          <p:cNvPr id="10" name="TextBox 9"/>
          <p:cNvSpPr txBox="1"/>
          <p:nvPr/>
        </p:nvSpPr>
        <p:spPr>
          <a:xfrm>
            <a:off x="2498432" y="2557851"/>
            <a:ext cx="496650" cy="276999"/>
          </a:xfrm>
          <a:prstGeom prst="rect">
            <a:avLst/>
          </a:prstGeom>
          <a:noFill/>
        </p:spPr>
        <p:txBody>
          <a:bodyPr wrap="none" rtlCol="0">
            <a:spAutoFit/>
          </a:bodyPr>
          <a:lstStyle/>
          <a:p>
            <a:r>
              <a:rPr lang="en-US" sz="1200" dirty="0" smtClean="0"/>
              <a:t>2010</a:t>
            </a:r>
            <a:endParaRPr lang="en-US" sz="1200" dirty="0"/>
          </a:p>
        </p:txBody>
      </p:sp>
      <p:pic>
        <p:nvPicPr>
          <p:cNvPr id="11" name="Picture 10"/>
          <p:cNvPicPr>
            <a:picLocks noChangeAspect="1"/>
          </p:cNvPicPr>
          <p:nvPr/>
        </p:nvPicPr>
        <p:blipFill>
          <a:blip r:embed="rId8"/>
          <a:stretch>
            <a:fillRect/>
          </a:stretch>
        </p:blipFill>
        <p:spPr>
          <a:xfrm>
            <a:off x="6409523" y="1596829"/>
            <a:ext cx="2277279" cy="658276"/>
          </a:xfrm>
          <a:prstGeom prst="rect">
            <a:avLst/>
          </a:prstGeom>
        </p:spPr>
      </p:pic>
      <p:sp>
        <p:nvSpPr>
          <p:cNvPr id="12" name="TextBox 11"/>
          <p:cNvSpPr txBox="1"/>
          <p:nvPr/>
        </p:nvSpPr>
        <p:spPr>
          <a:xfrm>
            <a:off x="6553202" y="4736837"/>
            <a:ext cx="2392677" cy="646331"/>
          </a:xfrm>
          <a:prstGeom prst="rect">
            <a:avLst/>
          </a:prstGeom>
          <a:noFill/>
        </p:spPr>
        <p:txBody>
          <a:bodyPr wrap="none" rtlCol="0">
            <a:spAutoFit/>
          </a:bodyPr>
          <a:lstStyle/>
          <a:p>
            <a:r>
              <a:rPr lang="en-US" dirty="0" smtClean="0"/>
              <a:t>Room for improvement</a:t>
            </a:r>
          </a:p>
          <a:p>
            <a:r>
              <a:rPr lang="en-US" dirty="0"/>
              <a:t>i</a:t>
            </a:r>
            <a:r>
              <a:rPr lang="en-US" dirty="0" smtClean="0"/>
              <a:t>n QCD MC tunes.</a:t>
            </a:r>
            <a:endParaRPr lang="en-US" dirty="0"/>
          </a:p>
        </p:txBody>
      </p:sp>
    </p:spTree>
    <p:extLst>
      <p:ext uri="{BB962C8B-B14F-4D97-AF65-F5344CB8AC3E}">
        <p14:creationId xmlns:p14="http://schemas.microsoft.com/office/powerpoint/2010/main" val="178658950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10" name="TextBox 9"/>
          <p:cNvSpPr txBox="1"/>
          <p:nvPr/>
        </p:nvSpPr>
        <p:spPr>
          <a:xfrm>
            <a:off x="0" y="127151"/>
            <a:ext cx="9144000" cy="830997"/>
          </a:xfrm>
          <a:prstGeom prst="rect">
            <a:avLst/>
          </a:prstGeom>
          <a:noFill/>
        </p:spPr>
        <p:txBody>
          <a:bodyPr wrap="square" rtlCol="0">
            <a:spAutoFit/>
          </a:bodyPr>
          <a:lstStyle/>
          <a:p>
            <a:pPr algn="r"/>
            <a:r>
              <a:rPr lang="en-US" sz="4800" b="1" dirty="0" smtClean="0">
                <a:solidFill>
                  <a:srgbClr val="0000FF"/>
                </a:solidFill>
                <a:effectLst>
                  <a:outerShdw blurRad="50800" dist="38100" dir="2700000" algn="tl" rotWithShape="0">
                    <a:srgbClr val="000000">
                      <a:alpha val="43000"/>
                    </a:srgbClr>
                  </a:outerShdw>
                </a:effectLst>
              </a:rPr>
              <a:t>Summary &amp; Outlook</a:t>
            </a:r>
            <a:endParaRPr lang="en-US" sz="4800" b="1" dirty="0">
              <a:solidFill>
                <a:srgbClr val="0000FF"/>
              </a:solidFill>
              <a:effectLst>
                <a:outerShdw blurRad="50800" dist="38100" dir="2700000" algn="tl" rotWithShape="0">
                  <a:srgbClr val="000000">
                    <a:alpha val="43000"/>
                  </a:srgbClr>
                </a:outerShdw>
              </a:effectLst>
            </a:endParaRPr>
          </a:p>
        </p:txBody>
      </p:sp>
      <p:sp>
        <p:nvSpPr>
          <p:cNvPr id="3" name="TextBox 2"/>
          <p:cNvSpPr txBox="1"/>
          <p:nvPr/>
        </p:nvSpPr>
        <p:spPr>
          <a:xfrm>
            <a:off x="601761" y="1167920"/>
            <a:ext cx="7645905" cy="5078314"/>
          </a:xfrm>
          <a:prstGeom prst="rect">
            <a:avLst/>
          </a:prstGeom>
          <a:noFill/>
        </p:spPr>
        <p:txBody>
          <a:bodyPr wrap="square" rtlCol="0">
            <a:spAutoFit/>
          </a:bodyPr>
          <a:lstStyle/>
          <a:p>
            <a:endParaRPr lang="en-US" dirty="0"/>
          </a:p>
          <a:p>
            <a:pPr marL="285750" indent="-285750">
              <a:buFont typeface="Arial"/>
              <a:buChar char="•"/>
            </a:pPr>
            <a:r>
              <a:rPr lang="en-US" dirty="0"/>
              <a:t>Tested QCD </a:t>
            </a:r>
            <a:r>
              <a:rPr lang="en-US" dirty="0" smtClean="0"/>
              <a:t>from low to highest scales in inclusive and differential distributions and compared to the relevant theory predictions. </a:t>
            </a:r>
            <a:r>
              <a:rPr lang="en-US" dirty="0"/>
              <a:t>Many measurements more precise than theory </a:t>
            </a:r>
            <a:r>
              <a:rPr lang="en-US" dirty="0" smtClean="0"/>
              <a:t>calculations.</a:t>
            </a:r>
          </a:p>
          <a:p>
            <a:pPr marL="285750" indent="-285750">
              <a:buFont typeface="Arial"/>
              <a:buChar char="•"/>
            </a:pPr>
            <a:endParaRPr lang="en-US" dirty="0"/>
          </a:p>
          <a:p>
            <a:pPr marL="285750" indent="-285750">
              <a:buFont typeface="Arial"/>
              <a:buChar char="•"/>
            </a:pPr>
            <a:r>
              <a:rPr lang="en-US" dirty="0" smtClean="0"/>
              <a:t>Good agreement with NNLO QCD predictions are found were available. QCD MCs work well in general in the phase space were they’re expected to work. However matched  POWHEG predictions have larger systematic uncertainties than expected.</a:t>
            </a:r>
          </a:p>
          <a:p>
            <a:pPr marL="285750" indent="-285750">
              <a:buFont typeface="Arial"/>
              <a:buChar char="•"/>
            </a:pPr>
            <a:endParaRPr lang="en-US" dirty="0"/>
          </a:p>
          <a:p>
            <a:pPr marL="285750" indent="-285750">
              <a:buFont typeface="Arial"/>
              <a:buChar char="•"/>
            </a:pPr>
            <a:r>
              <a:rPr lang="en-US" dirty="0" smtClean="0"/>
              <a:t>Many new QCD measurements  in vector boson production were possible which allows to study QCD effects in detail.</a:t>
            </a:r>
            <a:endParaRPr lang="en-US" dirty="0"/>
          </a:p>
          <a:p>
            <a:endParaRPr lang="en-US" dirty="0" smtClean="0"/>
          </a:p>
          <a:p>
            <a:pPr marL="285750" indent="-285750">
              <a:buFont typeface="Arial"/>
              <a:buChar char="•"/>
            </a:pPr>
            <a:r>
              <a:rPr lang="en-US" dirty="0" smtClean="0"/>
              <a:t>First precise data to constrain gluon </a:t>
            </a:r>
            <a:r>
              <a:rPr lang="en-US" dirty="0" err="1" smtClean="0"/>
              <a:t>pdfs</a:t>
            </a:r>
            <a:r>
              <a:rPr lang="en-US" dirty="0" smtClean="0"/>
              <a:t> at medium and high x available.</a:t>
            </a:r>
          </a:p>
          <a:p>
            <a:pPr marL="285750" indent="-285750">
              <a:buFont typeface="Arial"/>
              <a:buChar char="•"/>
            </a:pPr>
            <a:endParaRPr lang="en-US" dirty="0" smtClean="0"/>
          </a:p>
          <a:p>
            <a:pPr marL="285750" indent="-285750">
              <a:buFont typeface="Arial"/>
              <a:buChar char="•"/>
            </a:pPr>
            <a:r>
              <a:rPr lang="en-US" dirty="0" smtClean="0"/>
              <a:t>Most of the 20fb-1 delivered by LHC are not yet </a:t>
            </a:r>
            <a:r>
              <a:rPr lang="en-US" dirty="0" err="1" smtClean="0"/>
              <a:t>analysed</a:t>
            </a:r>
            <a:r>
              <a:rPr lang="en-US" dirty="0" smtClean="0"/>
              <a:t> and </a:t>
            </a:r>
            <a:r>
              <a:rPr lang="en-US" dirty="0" smtClean="0"/>
              <a:t>let expect even higher precision analysis and more stringent QCD test in the future</a:t>
            </a:r>
            <a:endParaRPr lang="en-US" dirty="0"/>
          </a:p>
          <a:p>
            <a:endParaRPr lang="en-US" dirty="0"/>
          </a:p>
        </p:txBody>
      </p:sp>
      <p:sp>
        <p:nvSpPr>
          <p:cNvPr id="5" name="TextBox 4"/>
          <p:cNvSpPr txBox="1"/>
          <p:nvPr/>
        </p:nvSpPr>
        <p:spPr>
          <a:xfrm>
            <a:off x="2834751" y="5930763"/>
            <a:ext cx="2288169" cy="630942"/>
          </a:xfrm>
          <a:prstGeom prst="rect">
            <a:avLst/>
          </a:prstGeom>
          <a:noFill/>
        </p:spPr>
        <p:txBody>
          <a:bodyPr wrap="none" rtlCol="0">
            <a:spAutoFit/>
          </a:bodyPr>
          <a:lstStyle/>
          <a:p>
            <a:r>
              <a:rPr lang="en-US" sz="3500" dirty="0" smtClean="0">
                <a:solidFill>
                  <a:srgbClr val="FF0000"/>
                </a:solidFill>
              </a:rPr>
              <a:t>Stay tuned!</a:t>
            </a:r>
            <a:endParaRPr lang="en-US" sz="3500" dirty="0">
              <a:solidFill>
                <a:srgbClr val="FF0000"/>
              </a:solidFill>
            </a:endParaRPr>
          </a:p>
        </p:txBody>
      </p:sp>
      <p:sp>
        <p:nvSpPr>
          <p:cNvPr id="2" name="Slide Number Placeholder 1"/>
          <p:cNvSpPr>
            <a:spLocks noGrp="1"/>
          </p:cNvSpPr>
          <p:nvPr>
            <p:ph type="sldNum" sz="quarter" idx="12"/>
          </p:nvPr>
        </p:nvSpPr>
        <p:spPr/>
        <p:txBody>
          <a:bodyPr/>
          <a:lstStyle/>
          <a:p>
            <a:fld id="{E50EE4A9-0393-0E49-A136-B3422DD87568}" type="slidenum">
              <a:rPr lang="en-US" smtClean="0"/>
              <a:t>26</a:t>
            </a:fld>
            <a:endParaRPr lang="en-US"/>
          </a:p>
        </p:txBody>
      </p:sp>
    </p:spTree>
    <p:extLst>
      <p:ext uri="{BB962C8B-B14F-4D97-AF65-F5344CB8AC3E}">
        <p14:creationId xmlns:p14="http://schemas.microsoft.com/office/powerpoint/2010/main" val="1630747569"/>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 y="3415615"/>
            <a:ext cx="9159301" cy="3549660"/>
          </a:xfrm>
          <a:prstGeom prst="rect">
            <a:avLst/>
          </a:prstGeom>
        </p:spPr>
      </p:pic>
      <p:pic>
        <p:nvPicPr>
          <p:cNvPr id="8" name="Picture 7" descr="iStock_000018762124Large.jp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l="3086" t="17820" r="2894" b="18562"/>
          <a:stretch/>
        </p:blipFill>
        <p:spPr>
          <a:xfrm>
            <a:off x="0" y="1"/>
            <a:ext cx="9144000" cy="3408153"/>
          </a:xfrm>
          <a:prstGeom prst="rect">
            <a:avLst/>
          </a:prstGeom>
        </p:spPr>
      </p:pic>
      <p:sp>
        <p:nvSpPr>
          <p:cNvPr id="6" name="TextBox 5"/>
          <p:cNvSpPr txBox="1"/>
          <p:nvPr/>
        </p:nvSpPr>
        <p:spPr>
          <a:xfrm>
            <a:off x="1178374" y="1260733"/>
            <a:ext cx="5078146" cy="1384995"/>
          </a:xfrm>
          <a:prstGeom prst="rect">
            <a:avLst/>
          </a:prstGeom>
          <a:noFill/>
        </p:spPr>
        <p:txBody>
          <a:bodyPr wrap="none" rtlCol="0">
            <a:spAutoFit/>
          </a:bodyPr>
          <a:lstStyle/>
          <a:p>
            <a:r>
              <a:rPr lang="en-US" sz="5000" b="1" dirty="0" smtClean="0">
                <a:solidFill>
                  <a:schemeClr val="bg1"/>
                </a:solidFill>
              </a:rPr>
              <a:t>QCD@LHC 2013</a:t>
            </a:r>
          </a:p>
          <a:p>
            <a:r>
              <a:rPr lang="en-US" sz="3400" b="1" dirty="0" smtClean="0">
                <a:solidFill>
                  <a:schemeClr val="bg1"/>
                </a:solidFill>
              </a:rPr>
              <a:t>DESY, September 2-6, 2013 </a:t>
            </a:r>
            <a:endParaRPr lang="en-US" sz="3400" b="1" dirty="0">
              <a:solidFill>
                <a:schemeClr val="bg1"/>
              </a:solidFill>
            </a:endParaRPr>
          </a:p>
        </p:txBody>
      </p:sp>
      <p:sp>
        <p:nvSpPr>
          <p:cNvPr id="11" name="Slide Number Placeholder 10"/>
          <p:cNvSpPr>
            <a:spLocks noGrp="1"/>
          </p:cNvSpPr>
          <p:nvPr>
            <p:ph type="sldNum" sz="quarter" idx="12"/>
          </p:nvPr>
        </p:nvSpPr>
        <p:spPr/>
        <p:txBody>
          <a:bodyPr/>
          <a:lstStyle/>
          <a:p>
            <a:fld id="{E50EE4A9-0393-0E49-A136-B3422DD87568}" type="slidenum">
              <a:rPr lang="en-US" smtClean="0"/>
              <a:t>27</a:t>
            </a:fld>
            <a:endParaRPr lang="en-US"/>
          </a:p>
        </p:txBody>
      </p:sp>
    </p:spTree>
    <p:extLst>
      <p:ext uri="{BB962C8B-B14F-4D97-AF65-F5344CB8AC3E}">
        <p14:creationId xmlns:p14="http://schemas.microsoft.com/office/powerpoint/2010/main" val="344204880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10" name="TextBox 9"/>
          <p:cNvSpPr txBox="1"/>
          <p:nvPr/>
        </p:nvSpPr>
        <p:spPr>
          <a:xfrm>
            <a:off x="1206957" y="127151"/>
            <a:ext cx="7797550" cy="1569660"/>
          </a:xfrm>
          <a:prstGeom prst="rect">
            <a:avLst/>
          </a:prstGeom>
          <a:noFill/>
        </p:spPr>
        <p:txBody>
          <a:bodyPr wrap="square" rtlCol="0">
            <a:spAutoFit/>
          </a:bodyPr>
          <a:lstStyle/>
          <a:p>
            <a:r>
              <a:rPr lang="en-US" sz="4800" b="1" dirty="0">
                <a:solidFill>
                  <a:srgbClr val="0000FF"/>
                </a:solidFill>
                <a:effectLst>
                  <a:outerShdw blurRad="50800" dist="38100" dir="2700000" algn="tl" rotWithShape="0">
                    <a:srgbClr val="000000">
                      <a:alpha val="43000"/>
                    </a:srgbClr>
                  </a:outerShdw>
                </a:effectLst>
              </a:rPr>
              <a:t>P</a:t>
            </a:r>
            <a:r>
              <a:rPr lang="en-US" sz="4800" b="1" dirty="0" smtClean="0">
                <a:solidFill>
                  <a:srgbClr val="0000FF"/>
                </a:solidFill>
                <a:effectLst>
                  <a:outerShdw blurRad="50800" dist="38100" dir="2700000" algn="tl" rotWithShape="0">
                    <a:srgbClr val="000000">
                      <a:alpha val="43000"/>
                    </a:srgbClr>
                  </a:outerShdw>
                </a:effectLst>
              </a:rPr>
              <a:t>recision measurements despite QCD: Top mass</a:t>
            </a:r>
            <a:endParaRPr lang="en-US" sz="4800" b="1" dirty="0">
              <a:solidFill>
                <a:srgbClr val="0000FF"/>
              </a:solidFill>
              <a:effectLst>
                <a:outerShdw blurRad="50800" dist="38100" dir="2700000" algn="tl" rotWithShape="0">
                  <a:srgbClr val="000000">
                    <a:alpha val="43000"/>
                  </a:srgbClr>
                </a:outerShdw>
              </a:effectLst>
            </a:endParaRPr>
          </a:p>
        </p:txBody>
      </p:sp>
      <p:sp>
        <p:nvSpPr>
          <p:cNvPr id="2" name="TextBox 1"/>
          <p:cNvSpPr txBox="1"/>
          <p:nvPr/>
        </p:nvSpPr>
        <p:spPr>
          <a:xfrm>
            <a:off x="856433" y="6092145"/>
            <a:ext cx="7276451" cy="646331"/>
          </a:xfrm>
          <a:prstGeom prst="rect">
            <a:avLst/>
          </a:prstGeom>
          <a:noFill/>
          <a:ln>
            <a:solidFill>
              <a:srgbClr val="0000FF"/>
            </a:solidFill>
          </a:ln>
        </p:spPr>
        <p:txBody>
          <a:bodyPr wrap="none" rtlCol="0">
            <a:spAutoFit/>
          </a:bodyPr>
          <a:lstStyle/>
          <a:p>
            <a:r>
              <a:rPr lang="en-US" dirty="0" smtClean="0">
                <a:ln>
                  <a:solidFill>
                    <a:srgbClr val="000000"/>
                  </a:solidFill>
                </a:ln>
              </a:rPr>
              <a:t>Mass difference between top and anti-top should be 0 for CPT conservation</a:t>
            </a:r>
          </a:p>
          <a:p>
            <a:r>
              <a:rPr lang="en-US" dirty="0" smtClean="0">
                <a:ln>
                  <a:solidFill>
                    <a:srgbClr val="000000"/>
                  </a:solidFill>
                </a:ln>
              </a:rPr>
              <a:t>  CMS measured: ∆</a:t>
            </a:r>
            <a:r>
              <a:rPr lang="en-US" dirty="0" err="1">
                <a:ln>
                  <a:solidFill>
                    <a:srgbClr val="000000"/>
                  </a:solidFill>
                </a:ln>
              </a:rPr>
              <a:t>mt</a:t>
            </a:r>
            <a:r>
              <a:rPr lang="en-US" dirty="0">
                <a:ln>
                  <a:solidFill>
                    <a:srgbClr val="000000"/>
                  </a:solidFill>
                </a:ln>
              </a:rPr>
              <a:t> = −0.44 ± 0.46 (stat.) ± 0.27 (syst.) </a:t>
            </a:r>
            <a:r>
              <a:rPr lang="en-US" dirty="0" err="1" smtClean="0">
                <a:ln>
                  <a:solidFill>
                    <a:srgbClr val="000000"/>
                  </a:solidFill>
                </a:ln>
              </a:rPr>
              <a:t>GeV</a:t>
            </a:r>
            <a:endParaRPr lang="en-US" dirty="0">
              <a:ln>
                <a:solidFill>
                  <a:srgbClr val="000000"/>
                </a:solidFill>
              </a:ln>
            </a:endParaRPr>
          </a:p>
        </p:txBody>
      </p:sp>
      <p:pic>
        <p:nvPicPr>
          <p:cNvPr id="3" name="Picture 2" descr="fig_03a.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101" y="3287693"/>
            <a:ext cx="3127052" cy="2581059"/>
          </a:xfrm>
          <a:prstGeom prst="rect">
            <a:avLst/>
          </a:prstGeom>
        </p:spPr>
      </p:pic>
      <p:pic>
        <p:nvPicPr>
          <p:cNvPr id="6" name="Picture 5" descr="TopMass2012_CMS_TeV.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9750" y="2612145"/>
            <a:ext cx="4519922" cy="2789639"/>
          </a:xfrm>
          <a:prstGeom prst="rect">
            <a:avLst/>
          </a:prstGeom>
        </p:spPr>
      </p:pic>
      <p:sp>
        <p:nvSpPr>
          <p:cNvPr id="7" name="TextBox 6"/>
          <p:cNvSpPr txBox="1"/>
          <p:nvPr/>
        </p:nvSpPr>
        <p:spPr>
          <a:xfrm>
            <a:off x="5529397" y="2491962"/>
            <a:ext cx="877163" cy="276999"/>
          </a:xfrm>
          <a:prstGeom prst="rect">
            <a:avLst/>
          </a:prstGeom>
          <a:noFill/>
        </p:spPr>
        <p:txBody>
          <a:bodyPr wrap="none" rtlCol="0">
            <a:spAutoFit/>
          </a:bodyPr>
          <a:lstStyle/>
          <a:p>
            <a:r>
              <a:rPr lang="en-US" sz="1200" b="1" dirty="0" smtClean="0"/>
              <a:t>ICHEP2012</a:t>
            </a:r>
            <a:endParaRPr lang="en-US" sz="1200" b="1" dirty="0"/>
          </a:p>
        </p:txBody>
      </p:sp>
      <p:sp>
        <p:nvSpPr>
          <p:cNvPr id="8" name="TextBox 7"/>
          <p:cNvSpPr txBox="1"/>
          <p:nvPr/>
        </p:nvSpPr>
        <p:spPr>
          <a:xfrm>
            <a:off x="134366" y="2088233"/>
            <a:ext cx="1929434" cy="369332"/>
          </a:xfrm>
          <a:prstGeom prst="rect">
            <a:avLst/>
          </a:prstGeom>
          <a:noFill/>
        </p:spPr>
        <p:txBody>
          <a:bodyPr wrap="none" rtlCol="0">
            <a:spAutoFit/>
          </a:bodyPr>
          <a:lstStyle/>
          <a:p>
            <a:r>
              <a:rPr lang="en-US" dirty="0" smtClean="0"/>
              <a:t>R32 =  </a:t>
            </a:r>
            <a:r>
              <a:rPr lang="en-US" dirty="0" err="1" smtClean="0"/>
              <a:t>Mtop</a:t>
            </a:r>
            <a:r>
              <a:rPr lang="en-US" dirty="0" smtClean="0"/>
              <a:t> / MW </a:t>
            </a:r>
            <a:endParaRPr lang="en-US" dirty="0"/>
          </a:p>
        </p:txBody>
      </p:sp>
      <p:sp>
        <p:nvSpPr>
          <p:cNvPr id="9" name="TextBox 8"/>
          <p:cNvSpPr txBox="1"/>
          <p:nvPr/>
        </p:nvSpPr>
        <p:spPr>
          <a:xfrm>
            <a:off x="1099085" y="2918360"/>
            <a:ext cx="2195095" cy="369332"/>
          </a:xfrm>
          <a:prstGeom prst="rect">
            <a:avLst/>
          </a:prstGeom>
          <a:noFill/>
        </p:spPr>
        <p:txBody>
          <a:bodyPr wrap="none" rtlCol="0">
            <a:spAutoFit/>
          </a:bodyPr>
          <a:lstStyle/>
          <a:p>
            <a:r>
              <a:rPr lang="en-US" dirty="0" smtClean="0"/>
              <a:t>Single lepton channel</a:t>
            </a:r>
            <a:endParaRPr lang="en-US" dirty="0"/>
          </a:p>
        </p:txBody>
      </p:sp>
      <p:pic>
        <p:nvPicPr>
          <p:cNvPr id="12" name="Picture 11"/>
          <p:cNvPicPr>
            <a:picLocks noChangeAspect="1"/>
          </p:cNvPicPr>
          <p:nvPr/>
        </p:nvPicPr>
        <p:blipFill>
          <a:blip r:embed="rId6"/>
          <a:stretch>
            <a:fillRect/>
          </a:stretch>
        </p:blipFill>
        <p:spPr>
          <a:xfrm>
            <a:off x="2332716" y="1775986"/>
            <a:ext cx="1696613" cy="1118319"/>
          </a:xfrm>
          <a:prstGeom prst="rect">
            <a:avLst/>
          </a:prstGeom>
        </p:spPr>
      </p:pic>
      <p:sp>
        <p:nvSpPr>
          <p:cNvPr id="11" name="Slide Number Placeholder 10"/>
          <p:cNvSpPr>
            <a:spLocks noGrp="1"/>
          </p:cNvSpPr>
          <p:nvPr>
            <p:ph type="sldNum" sz="quarter" idx="12"/>
          </p:nvPr>
        </p:nvSpPr>
        <p:spPr/>
        <p:txBody>
          <a:bodyPr/>
          <a:lstStyle/>
          <a:p>
            <a:fld id="{E50EE4A9-0393-0E49-A136-B3422DD87568}" type="slidenum">
              <a:rPr lang="en-US" smtClean="0"/>
              <a:t>28</a:t>
            </a:fld>
            <a:endParaRPr lang="en-US"/>
          </a:p>
        </p:txBody>
      </p:sp>
    </p:spTree>
    <p:extLst>
      <p:ext uri="{BB962C8B-B14F-4D97-AF65-F5344CB8AC3E}">
        <p14:creationId xmlns:p14="http://schemas.microsoft.com/office/powerpoint/2010/main" val="159961116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_20a.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516" y="3863388"/>
            <a:ext cx="2914026" cy="2795821"/>
          </a:xfrm>
          <a:prstGeom prst="rect">
            <a:avLst/>
          </a:prstGeom>
        </p:spPr>
      </p:pic>
      <p:pic>
        <p:nvPicPr>
          <p:cNvPr id="10" name="Picture 9" descr="fig_14.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1056" y="1146167"/>
            <a:ext cx="2950226" cy="2830552"/>
          </a:xfrm>
          <a:prstGeom prst="rect">
            <a:avLst/>
          </a:prstGeom>
        </p:spPr>
      </p:pic>
      <p:pic>
        <p:nvPicPr>
          <p:cNvPr id="4" name="Picture 3" descr="iStock_000018762124Large.jpg"/>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6" name="TextBox 5"/>
          <p:cNvSpPr txBox="1"/>
          <p:nvPr/>
        </p:nvSpPr>
        <p:spPr>
          <a:xfrm>
            <a:off x="833897" y="127151"/>
            <a:ext cx="8359778" cy="830997"/>
          </a:xfrm>
          <a:prstGeom prst="rect">
            <a:avLst/>
          </a:prstGeom>
          <a:noFill/>
        </p:spPr>
        <p:txBody>
          <a:bodyPr wrap="square" rtlCol="0">
            <a:spAutoFit/>
          </a:bodyPr>
          <a:lstStyle/>
          <a:p>
            <a:r>
              <a:rPr lang="en-US" sz="4800" b="1" dirty="0" smtClean="0">
                <a:solidFill>
                  <a:srgbClr val="0000FF"/>
                </a:solidFill>
              </a:rPr>
              <a:t> </a:t>
            </a:r>
            <a:r>
              <a:rPr lang="en-US" sz="4800" b="1" dirty="0" smtClean="0">
                <a:solidFill>
                  <a:srgbClr val="0000FF"/>
                </a:solidFill>
                <a:effectLst>
                  <a:outerShdw blurRad="50800" dist="38100" dir="2700000" algn="tl" rotWithShape="0">
                    <a:srgbClr val="000000">
                      <a:alpha val="43000"/>
                    </a:srgbClr>
                  </a:outerShdw>
                </a:effectLst>
              </a:rPr>
              <a:t>Test of </a:t>
            </a:r>
            <a:r>
              <a:rPr lang="en-US" sz="4800" b="1" dirty="0" err="1" smtClean="0">
                <a:solidFill>
                  <a:srgbClr val="0000FF"/>
                </a:solidFill>
                <a:effectLst>
                  <a:outerShdw blurRad="50800" dist="38100" dir="2700000" algn="tl" rotWithShape="0">
                    <a:srgbClr val="000000">
                      <a:alpha val="43000"/>
                    </a:srgbClr>
                  </a:outerShdw>
                </a:effectLst>
              </a:rPr>
              <a:t>pQCD</a:t>
            </a:r>
            <a:r>
              <a:rPr lang="en-US" sz="4800" b="1" dirty="0" smtClean="0">
                <a:solidFill>
                  <a:srgbClr val="0000FF"/>
                </a:solidFill>
                <a:effectLst>
                  <a:outerShdw blurRad="50800" dist="38100" dir="2700000" algn="tl" rotWithShape="0">
                    <a:srgbClr val="000000">
                      <a:alpha val="43000"/>
                    </a:srgbClr>
                  </a:outerShdw>
                </a:effectLst>
              </a:rPr>
              <a:t>: Jet measurement</a:t>
            </a:r>
            <a:endParaRPr lang="en-US" sz="4800" b="1" dirty="0">
              <a:solidFill>
                <a:srgbClr val="0000FF"/>
              </a:solidFill>
              <a:effectLst>
                <a:outerShdw blurRad="50800" dist="38100" dir="2700000" algn="tl" rotWithShape="0">
                  <a:srgbClr val="000000">
                    <a:alpha val="43000"/>
                  </a:srgbClr>
                </a:outerShdw>
              </a:effectLst>
            </a:endParaRPr>
          </a:p>
        </p:txBody>
      </p:sp>
      <p:sp>
        <p:nvSpPr>
          <p:cNvPr id="8" name="TextBox 7"/>
          <p:cNvSpPr txBox="1"/>
          <p:nvPr/>
        </p:nvSpPr>
        <p:spPr>
          <a:xfrm>
            <a:off x="6622216" y="4471630"/>
            <a:ext cx="2332554" cy="1200329"/>
          </a:xfrm>
          <a:prstGeom prst="rect">
            <a:avLst/>
          </a:prstGeom>
          <a:noFill/>
        </p:spPr>
        <p:txBody>
          <a:bodyPr wrap="square" rtlCol="0">
            <a:spAutoFit/>
          </a:bodyPr>
          <a:lstStyle/>
          <a:p>
            <a:r>
              <a:rPr lang="en-US" dirty="0" smtClean="0"/>
              <a:t>Non-</a:t>
            </a:r>
            <a:r>
              <a:rPr lang="en-US" dirty="0" err="1" smtClean="0"/>
              <a:t>perturbative</a:t>
            </a:r>
            <a:r>
              <a:rPr lang="en-US" dirty="0" smtClean="0"/>
              <a:t> </a:t>
            </a:r>
          </a:p>
          <a:p>
            <a:r>
              <a:rPr lang="en-US" dirty="0" smtClean="0"/>
              <a:t>corrections limit</a:t>
            </a:r>
          </a:p>
          <a:p>
            <a:r>
              <a:rPr lang="en-US" dirty="0"/>
              <a:t>p</a:t>
            </a:r>
            <a:r>
              <a:rPr lang="en-US" dirty="0" smtClean="0"/>
              <a:t>recision at low </a:t>
            </a:r>
            <a:r>
              <a:rPr lang="en-US" dirty="0" err="1" smtClean="0"/>
              <a:t>pt</a:t>
            </a:r>
            <a:endParaRPr lang="en-US" dirty="0" smtClean="0"/>
          </a:p>
          <a:p>
            <a:endParaRPr lang="en-US" dirty="0"/>
          </a:p>
        </p:txBody>
      </p:sp>
      <p:sp>
        <p:nvSpPr>
          <p:cNvPr id="9" name="TextBox 8"/>
          <p:cNvSpPr txBox="1"/>
          <p:nvPr/>
        </p:nvSpPr>
        <p:spPr>
          <a:xfrm>
            <a:off x="6622218" y="3248761"/>
            <a:ext cx="2522633" cy="1200329"/>
          </a:xfrm>
          <a:prstGeom prst="rect">
            <a:avLst/>
          </a:prstGeom>
          <a:noFill/>
        </p:spPr>
        <p:txBody>
          <a:bodyPr wrap="none" rtlCol="0">
            <a:spAutoFit/>
          </a:bodyPr>
          <a:lstStyle/>
          <a:p>
            <a:r>
              <a:rPr lang="en-US" dirty="0" smtClean="0"/>
              <a:t>Measured jet production </a:t>
            </a:r>
          </a:p>
          <a:p>
            <a:r>
              <a:rPr lang="en-US" dirty="0"/>
              <a:t>u</a:t>
            </a:r>
            <a:r>
              <a:rPr lang="en-US" dirty="0" smtClean="0"/>
              <a:t>p to jet </a:t>
            </a:r>
            <a:r>
              <a:rPr lang="en-US" dirty="0" err="1" smtClean="0"/>
              <a:t>pt</a:t>
            </a:r>
            <a:r>
              <a:rPr lang="en-US" dirty="0" smtClean="0"/>
              <a:t> of 2 </a:t>
            </a:r>
            <a:r>
              <a:rPr lang="en-US" dirty="0" err="1" smtClean="0"/>
              <a:t>TeV</a:t>
            </a:r>
            <a:r>
              <a:rPr lang="en-US" dirty="0" smtClean="0"/>
              <a:t> and</a:t>
            </a:r>
          </a:p>
          <a:p>
            <a:r>
              <a:rPr lang="en-US" dirty="0" smtClean="0"/>
              <a:t> </a:t>
            </a:r>
            <a:r>
              <a:rPr lang="en-US" dirty="0" err="1" smtClean="0"/>
              <a:t>dijet</a:t>
            </a:r>
            <a:r>
              <a:rPr lang="en-US" dirty="0"/>
              <a:t> </a:t>
            </a:r>
            <a:r>
              <a:rPr lang="en-US" dirty="0" smtClean="0"/>
              <a:t>  masses of 5 </a:t>
            </a:r>
            <a:r>
              <a:rPr lang="en-US" dirty="0" err="1" smtClean="0"/>
              <a:t>TeV</a:t>
            </a:r>
            <a:endParaRPr lang="en-US" dirty="0" smtClean="0"/>
          </a:p>
          <a:p>
            <a:endParaRPr lang="en-US" dirty="0"/>
          </a:p>
        </p:txBody>
      </p:sp>
      <p:sp>
        <p:nvSpPr>
          <p:cNvPr id="14" name="Slide Number Placeholder 13"/>
          <p:cNvSpPr>
            <a:spLocks noGrp="1"/>
          </p:cNvSpPr>
          <p:nvPr>
            <p:ph type="sldNum" sz="quarter" idx="12"/>
          </p:nvPr>
        </p:nvSpPr>
        <p:spPr/>
        <p:txBody>
          <a:bodyPr/>
          <a:lstStyle/>
          <a:p>
            <a:fld id="{E50EE4A9-0393-0E49-A136-B3422DD87568}" type="slidenum">
              <a:rPr lang="en-US" smtClean="0"/>
              <a:t>29</a:t>
            </a:fld>
            <a:endParaRPr lang="en-US"/>
          </a:p>
        </p:txBody>
      </p:sp>
      <p:pic>
        <p:nvPicPr>
          <p:cNvPr id="20" name="Picture 19" descr="fig_10.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3949" y="1139117"/>
            <a:ext cx="2957572" cy="2837600"/>
          </a:xfrm>
          <a:prstGeom prst="rect">
            <a:avLst/>
          </a:prstGeom>
        </p:spPr>
      </p:pic>
      <p:sp>
        <p:nvSpPr>
          <p:cNvPr id="21" name="Rectangle 20"/>
          <p:cNvSpPr/>
          <p:nvPr/>
        </p:nvSpPr>
        <p:spPr>
          <a:xfrm>
            <a:off x="-62255" y="6595070"/>
            <a:ext cx="4634602" cy="276999"/>
          </a:xfrm>
          <a:prstGeom prst="rect">
            <a:avLst/>
          </a:prstGeom>
        </p:spPr>
        <p:txBody>
          <a:bodyPr wrap="none">
            <a:spAutoFit/>
          </a:bodyPr>
          <a:lstStyle/>
          <a:p>
            <a:r>
              <a:rPr lang="en-US" sz="1200" dirty="0" smtClean="0"/>
              <a:t>ATLAS: </a:t>
            </a:r>
            <a:r>
              <a:rPr lang="en-US" sz="1200" dirty="0" err="1" smtClean="0"/>
              <a:t>Phys.Rev</a:t>
            </a:r>
            <a:r>
              <a:rPr lang="en-US" sz="1200" dirty="0"/>
              <a:t>. D86 (2012) </a:t>
            </a:r>
            <a:r>
              <a:rPr lang="en-US" sz="1200" dirty="0" smtClean="0"/>
              <a:t>014022; CMS: Phys.Rev.D86(2012)014022</a:t>
            </a:r>
            <a:endParaRPr lang="en-US" sz="1200" dirty="0"/>
          </a:p>
        </p:txBody>
      </p:sp>
      <p:cxnSp>
        <p:nvCxnSpPr>
          <p:cNvPr id="24" name="Straight Connector 23"/>
          <p:cNvCxnSpPr/>
          <p:nvPr/>
        </p:nvCxnSpPr>
        <p:spPr>
          <a:xfrm flipH="1" flipV="1">
            <a:off x="2540086" y="1257665"/>
            <a:ext cx="12452" cy="223074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478229" y="3654950"/>
            <a:ext cx="1061859" cy="276999"/>
          </a:xfrm>
          <a:prstGeom prst="rect">
            <a:avLst/>
          </a:prstGeom>
          <a:noFill/>
        </p:spPr>
        <p:txBody>
          <a:bodyPr wrap="none" rtlCol="0">
            <a:spAutoFit/>
          </a:bodyPr>
          <a:lstStyle/>
          <a:p>
            <a:r>
              <a:rPr lang="en-US" sz="1200" dirty="0" err="1" smtClean="0"/>
              <a:t>Tevatron</a:t>
            </a:r>
            <a:r>
              <a:rPr lang="en-US" sz="1200" dirty="0" smtClean="0"/>
              <a:t> limit</a:t>
            </a:r>
            <a:endParaRPr lang="en-US" sz="1200" dirty="0"/>
          </a:p>
        </p:txBody>
      </p:sp>
      <p:cxnSp>
        <p:nvCxnSpPr>
          <p:cNvPr id="28" name="Straight Arrow Connector 27"/>
          <p:cNvCxnSpPr/>
          <p:nvPr/>
        </p:nvCxnSpPr>
        <p:spPr>
          <a:xfrm flipV="1">
            <a:off x="2315963" y="3488409"/>
            <a:ext cx="224125" cy="284583"/>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pic>
        <p:nvPicPr>
          <p:cNvPr id="31" name="Picture 30" descr="fig_08a.eps"/>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3949" y="3887545"/>
            <a:ext cx="2912847" cy="2794689"/>
          </a:xfrm>
          <a:prstGeom prst="rect">
            <a:avLst/>
          </a:prstGeom>
        </p:spPr>
      </p:pic>
      <p:cxnSp>
        <p:nvCxnSpPr>
          <p:cNvPr id="22" name="Straight Connector 21"/>
          <p:cNvCxnSpPr/>
          <p:nvPr/>
        </p:nvCxnSpPr>
        <p:spPr>
          <a:xfrm flipH="1" flipV="1">
            <a:off x="5576614" y="1257666"/>
            <a:ext cx="12452" cy="223074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5352491" y="3557428"/>
            <a:ext cx="224125" cy="215563"/>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511774" y="3699721"/>
            <a:ext cx="1061859" cy="276999"/>
          </a:xfrm>
          <a:prstGeom prst="rect">
            <a:avLst/>
          </a:prstGeom>
          <a:noFill/>
        </p:spPr>
        <p:txBody>
          <a:bodyPr wrap="none" rtlCol="0">
            <a:spAutoFit/>
          </a:bodyPr>
          <a:lstStyle/>
          <a:p>
            <a:r>
              <a:rPr lang="en-US" sz="1200" dirty="0" err="1" smtClean="0"/>
              <a:t>Tevatron</a:t>
            </a:r>
            <a:r>
              <a:rPr lang="en-US" sz="1200" dirty="0" smtClean="0"/>
              <a:t> limit</a:t>
            </a:r>
            <a:endParaRPr lang="en-US" sz="1200" dirty="0"/>
          </a:p>
        </p:txBody>
      </p:sp>
    </p:spTree>
    <p:extLst>
      <p:ext uri="{BB962C8B-B14F-4D97-AF65-F5344CB8AC3E}">
        <p14:creationId xmlns:p14="http://schemas.microsoft.com/office/powerpoint/2010/main" val="100918423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5855430" y="3953285"/>
            <a:ext cx="2937667" cy="24461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pic>
        <p:nvPicPr>
          <p:cNvPr id="4" name="Picture 3" descr="iStock_000018762124Large.jp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6" name="TextBox 5"/>
          <p:cNvSpPr txBox="1"/>
          <p:nvPr/>
        </p:nvSpPr>
        <p:spPr>
          <a:xfrm>
            <a:off x="0" y="127151"/>
            <a:ext cx="9144000" cy="830997"/>
          </a:xfrm>
          <a:prstGeom prst="rect">
            <a:avLst/>
          </a:prstGeom>
          <a:noFill/>
        </p:spPr>
        <p:txBody>
          <a:bodyPr wrap="square" rtlCol="0">
            <a:spAutoFit/>
          </a:bodyPr>
          <a:lstStyle/>
          <a:p>
            <a:pPr algn="r"/>
            <a:r>
              <a:rPr lang="en-US" sz="4800" b="1" dirty="0" smtClean="0">
                <a:solidFill>
                  <a:srgbClr val="0000FF"/>
                </a:solidFill>
              </a:rPr>
              <a:t>                    </a:t>
            </a:r>
            <a:r>
              <a:rPr lang="en-US" sz="4800" b="1" dirty="0" smtClean="0">
                <a:solidFill>
                  <a:srgbClr val="0000FF"/>
                </a:solidFill>
                <a:effectLst>
                  <a:outerShdw blurRad="50800" dist="38100" dir="2700000" algn="tl" rotWithShape="0">
                    <a:srgbClr val="000000">
                      <a:alpha val="43000"/>
                    </a:srgbClr>
                  </a:outerShdw>
                </a:effectLst>
              </a:rPr>
              <a:t>Tests of </a:t>
            </a:r>
            <a:r>
              <a:rPr lang="en-US" sz="4800" b="1" dirty="0" smtClean="0">
                <a:solidFill>
                  <a:srgbClr val="1C0BE9"/>
                </a:solidFill>
                <a:effectLst>
                  <a:outerShdw blurRad="50800" dist="38100" dir="2700000" algn="tl" rotWithShape="0">
                    <a:srgbClr val="000000">
                      <a:alpha val="43000"/>
                    </a:srgbClr>
                  </a:outerShdw>
                </a:effectLst>
              </a:rPr>
              <a:t>QCD at LHC</a:t>
            </a:r>
            <a:endParaRPr lang="en-US" sz="4800" b="1" dirty="0">
              <a:solidFill>
                <a:srgbClr val="1C0BE9"/>
              </a:solidFill>
              <a:effectLst>
                <a:outerShdw blurRad="50800" dist="38100" dir="2700000" algn="tl" rotWithShape="0">
                  <a:srgbClr val="000000">
                    <a:alpha val="43000"/>
                  </a:srgbClr>
                </a:outerShdw>
              </a:effectLst>
            </a:endParaRPr>
          </a:p>
        </p:txBody>
      </p:sp>
      <p:pic>
        <p:nvPicPr>
          <p:cNvPr id="7" name="Picture 6" descr="Proton_Quark-Gluon-Gewimmel_ro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3473" y="1388241"/>
            <a:ext cx="812208" cy="812208"/>
          </a:xfrm>
          <a:prstGeom prst="rect">
            <a:avLst/>
          </a:prstGeom>
        </p:spPr>
      </p:pic>
      <p:pic>
        <p:nvPicPr>
          <p:cNvPr id="3" name="Picture 2" descr="fig_02-1.png"/>
          <p:cNvPicPr>
            <a:picLocks noChangeAspect="1"/>
          </p:cNvPicPr>
          <p:nvPr/>
        </p:nvPicPr>
        <p:blipFill rotWithShape="1">
          <a:blip r:embed="rId5">
            <a:extLst>
              <a:ext uri="{28A0092B-C50C-407E-A947-70E740481C1C}">
                <a14:useLocalDpi xmlns:a14="http://schemas.microsoft.com/office/drawing/2010/main" val="0"/>
              </a:ext>
            </a:extLst>
          </a:blip>
          <a:srcRect r="33325"/>
          <a:stretch/>
        </p:blipFill>
        <p:spPr>
          <a:xfrm>
            <a:off x="5855430" y="1144441"/>
            <a:ext cx="2937667" cy="2582379"/>
          </a:xfrm>
          <a:prstGeom prst="rect">
            <a:avLst/>
          </a:prstGeom>
        </p:spPr>
      </p:pic>
      <p:sp>
        <p:nvSpPr>
          <p:cNvPr id="15" name="Left-Right Arrow 14"/>
          <p:cNvSpPr/>
          <p:nvPr/>
        </p:nvSpPr>
        <p:spPr>
          <a:xfrm>
            <a:off x="4294984" y="4663907"/>
            <a:ext cx="1216152" cy="484632"/>
          </a:xfrm>
          <a:prstGeom prst="lef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rgbClr val="1C0BE9"/>
              </a:solidFill>
            </a:endParaRPr>
          </a:p>
        </p:txBody>
      </p:sp>
      <p:sp>
        <p:nvSpPr>
          <p:cNvPr id="31" name="TextBox 30"/>
          <p:cNvSpPr txBox="1"/>
          <p:nvPr/>
        </p:nvSpPr>
        <p:spPr>
          <a:xfrm>
            <a:off x="925977" y="3338133"/>
            <a:ext cx="3206865" cy="369332"/>
          </a:xfrm>
          <a:prstGeom prst="rect">
            <a:avLst/>
          </a:prstGeom>
          <a:noFill/>
        </p:spPr>
        <p:txBody>
          <a:bodyPr wrap="none" rtlCol="0">
            <a:spAutoFit/>
          </a:bodyPr>
          <a:lstStyle/>
          <a:p>
            <a:r>
              <a:rPr lang="en-US" dirty="0" err="1">
                <a:latin typeface="Symbol"/>
              </a:rPr>
              <a:t>s</a:t>
            </a:r>
            <a:r>
              <a:rPr lang="en-US" baseline="-25000" dirty="0" err="1" smtClean="0"/>
              <a:t>tot</a:t>
            </a:r>
            <a:r>
              <a:rPr lang="en-US" dirty="0" smtClean="0"/>
              <a:t>(Q)= </a:t>
            </a:r>
            <a:r>
              <a:rPr lang="en-US" dirty="0" smtClean="0">
                <a:latin typeface="Symbol"/>
              </a:rPr>
              <a:t>S</a:t>
            </a:r>
            <a:r>
              <a:rPr lang="en-US" dirty="0" smtClean="0"/>
              <a:t> ( </a:t>
            </a:r>
            <a:r>
              <a:rPr lang="en-US" dirty="0" err="1" smtClean="0">
                <a:latin typeface="Symbol"/>
              </a:rPr>
              <a:t>s</a:t>
            </a:r>
            <a:r>
              <a:rPr lang="en-US" baseline="-25000" dirty="0" err="1" smtClean="0"/>
              <a:t>ij</a:t>
            </a:r>
            <a:r>
              <a:rPr lang="en-US" dirty="0" smtClean="0"/>
              <a:t>(Q)*f(</a:t>
            </a:r>
            <a:r>
              <a:rPr lang="en-US" dirty="0" err="1" smtClean="0"/>
              <a:t>x</a:t>
            </a:r>
            <a:r>
              <a:rPr lang="en-US" baseline="-25000" dirty="0" err="1" smtClean="0"/>
              <a:t>i</a:t>
            </a:r>
            <a:r>
              <a:rPr lang="en-US" dirty="0" err="1" smtClean="0"/>
              <a:t>,Q</a:t>
            </a:r>
            <a:r>
              <a:rPr lang="en-US" dirty="0" smtClean="0"/>
              <a:t>)*f(</a:t>
            </a:r>
            <a:r>
              <a:rPr lang="en-US" dirty="0" err="1" smtClean="0"/>
              <a:t>x</a:t>
            </a:r>
            <a:r>
              <a:rPr lang="en-US" baseline="-25000" dirty="0" err="1" smtClean="0"/>
              <a:t>j</a:t>
            </a:r>
            <a:r>
              <a:rPr lang="en-US" dirty="0" err="1" smtClean="0"/>
              <a:t>,Q</a:t>
            </a:r>
            <a:r>
              <a:rPr lang="en-US" dirty="0" smtClean="0"/>
              <a:t>)) </a:t>
            </a:r>
            <a:endParaRPr lang="en-US" dirty="0"/>
          </a:p>
        </p:txBody>
      </p:sp>
      <p:pic>
        <p:nvPicPr>
          <p:cNvPr id="32" name="Picture 31"/>
          <p:cNvPicPr>
            <a:picLocks noChangeAspect="1"/>
          </p:cNvPicPr>
          <p:nvPr/>
        </p:nvPicPr>
        <p:blipFill>
          <a:blip r:embed="rId6"/>
          <a:stretch>
            <a:fillRect/>
          </a:stretch>
        </p:blipFill>
        <p:spPr>
          <a:xfrm>
            <a:off x="1799808" y="1885625"/>
            <a:ext cx="1925869" cy="991619"/>
          </a:xfrm>
          <a:prstGeom prst="rect">
            <a:avLst/>
          </a:prstGeom>
        </p:spPr>
      </p:pic>
      <p:sp>
        <p:nvSpPr>
          <p:cNvPr id="33" name="TextBox 32"/>
          <p:cNvSpPr txBox="1"/>
          <p:nvPr/>
        </p:nvSpPr>
        <p:spPr>
          <a:xfrm>
            <a:off x="2065683" y="1764967"/>
            <a:ext cx="341259" cy="369332"/>
          </a:xfrm>
          <a:prstGeom prst="rect">
            <a:avLst/>
          </a:prstGeom>
          <a:noFill/>
        </p:spPr>
        <p:txBody>
          <a:bodyPr wrap="none" rtlCol="0">
            <a:spAutoFit/>
          </a:bodyPr>
          <a:lstStyle/>
          <a:p>
            <a:r>
              <a:rPr lang="en-US" dirty="0" smtClean="0"/>
              <a:t>q</a:t>
            </a:r>
            <a:r>
              <a:rPr lang="en-US" baseline="-25000" dirty="0" smtClean="0"/>
              <a:t>i</a:t>
            </a:r>
            <a:endParaRPr lang="en-US" baseline="-25000" dirty="0"/>
          </a:p>
        </p:txBody>
      </p:sp>
      <p:sp>
        <p:nvSpPr>
          <p:cNvPr id="34" name="TextBox 33"/>
          <p:cNvSpPr txBox="1"/>
          <p:nvPr/>
        </p:nvSpPr>
        <p:spPr>
          <a:xfrm>
            <a:off x="2093261" y="2574061"/>
            <a:ext cx="342762" cy="369332"/>
          </a:xfrm>
          <a:prstGeom prst="rect">
            <a:avLst/>
          </a:prstGeom>
          <a:noFill/>
        </p:spPr>
        <p:txBody>
          <a:bodyPr wrap="none" rtlCol="0">
            <a:spAutoFit/>
          </a:bodyPr>
          <a:lstStyle/>
          <a:p>
            <a:r>
              <a:rPr lang="en-US" dirty="0" err="1" smtClean="0"/>
              <a:t>q</a:t>
            </a:r>
            <a:r>
              <a:rPr lang="en-US" baseline="-25000" dirty="0" err="1" smtClean="0"/>
              <a:t>j</a:t>
            </a:r>
            <a:endParaRPr lang="en-US" baseline="-25000" dirty="0"/>
          </a:p>
        </p:txBody>
      </p:sp>
      <p:cxnSp>
        <p:nvCxnSpPr>
          <p:cNvPr id="36" name="Straight Connector 35"/>
          <p:cNvCxnSpPr>
            <a:stCxn id="34" idx="0"/>
            <a:endCxn id="34" idx="0"/>
          </p:cNvCxnSpPr>
          <p:nvPr/>
        </p:nvCxnSpPr>
        <p:spPr>
          <a:xfrm>
            <a:off x="2264642" y="2574061"/>
            <a:ext cx="0" cy="0"/>
          </a:xfrm>
          <a:prstGeom prst="line">
            <a:avLst/>
          </a:prstGeom>
        </p:spPr>
        <p:style>
          <a:lnRef idx="2">
            <a:schemeClr val="accent1"/>
          </a:lnRef>
          <a:fillRef idx="0">
            <a:schemeClr val="accent1"/>
          </a:fillRef>
          <a:effectRef idx="1">
            <a:schemeClr val="accent1"/>
          </a:effectRef>
          <a:fontRef idx="minor">
            <a:schemeClr val="tx1"/>
          </a:fontRef>
        </p:style>
      </p:cxnSp>
      <p:sp>
        <p:nvSpPr>
          <p:cNvPr id="38" name="TextBox 37"/>
          <p:cNvSpPr txBox="1"/>
          <p:nvPr/>
        </p:nvSpPr>
        <p:spPr>
          <a:xfrm>
            <a:off x="3691825" y="1903767"/>
            <a:ext cx="293319" cy="369332"/>
          </a:xfrm>
          <a:prstGeom prst="rect">
            <a:avLst/>
          </a:prstGeom>
          <a:noFill/>
        </p:spPr>
        <p:txBody>
          <a:bodyPr wrap="none" rtlCol="0">
            <a:spAutoFit/>
          </a:bodyPr>
          <a:lstStyle/>
          <a:p>
            <a:r>
              <a:rPr lang="en-US" dirty="0" smtClean="0"/>
              <a:t>g</a:t>
            </a:r>
            <a:endParaRPr lang="en-US" dirty="0"/>
          </a:p>
        </p:txBody>
      </p:sp>
      <p:sp>
        <p:nvSpPr>
          <p:cNvPr id="39" name="TextBox 38"/>
          <p:cNvSpPr txBox="1"/>
          <p:nvPr/>
        </p:nvSpPr>
        <p:spPr>
          <a:xfrm>
            <a:off x="3295154" y="2705419"/>
            <a:ext cx="293319" cy="369332"/>
          </a:xfrm>
          <a:prstGeom prst="rect">
            <a:avLst/>
          </a:prstGeom>
          <a:noFill/>
        </p:spPr>
        <p:txBody>
          <a:bodyPr wrap="none" rtlCol="0">
            <a:spAutoFit/>
          </a:bodyPr>
          <a:lstStyle/>
          <a:p>
            <a:r>
              <a:rPr lang="en-US" dirty="0" smtClean="0"/>
              <a:t>g</a:t>
            </a:r>
            <a:endParaRPr lang="en-US" dirty="0"/>
          </a:p>
        </p:txBody>
      </p:sp>
      <p:pic>
        <p:nvPicPr>
          <p:cNvPr id="40" name="Picture 39" descr="Proton_Quark-Gluon-Gewimmel_ro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0491" y="2504468"/>
            <a:ext cx="812208" cy="812208"/>
          </a:xfrm>
          <a:prstGeom prst="rect">
            <a:avLst/>
          </a:prstGeom>
        </p:spPr>
      </p:pic>
      <p:sp>
        <p:nvSpPr>
          <p:cNvPr id="41" name="TextBox 40"/>
          <p:cNvSpPr txBox="1"/>
          <p:nvPr/>
        </p:nvSpPr>
        <p:spPr>
          <a:xfrm>
            <a:off x="2371624" y="1993605"/>
            <a:ext cx="390476" cy="369332"/>
          </a:xfrm>
          <a:prstGeom prst="rect">
            <a:avLst/>
          </a:prstGeom>
          <a:noFill/>
        </p:spPr>
        <p:txBody>
          <a:bodyPr wrap="none" rtlCol="0">
            <a:spAutoFit/>
          </a:bodyPr>
          <a:lstStyle/>
          <a:p>
            <a:r>
              <a:rPr lang="en-US" dirty="0" smtClean="0">
                <a:latin typeface="Symbol"/>
              </a:rPr>
              <a:t>a</a:t>
            </a:r>
            <a:r>
              <a:rPr lang="en-US" baseline="-25000" dirty="0" smtClean="0"/>
              <a:t>s</a:t>
            </a:r>
            <a:endParaRPr lang="en-US" baseline="-25000" dirty="0"/>
          </a:p>
        </p:txBody>
      </p:sp>
      <p:cxnSp>
        <p:nvCxnSpPr>
          <p:cNvPr id="43" name="Straight Connector 42"/>
          <p:cNvCxnSpPr/>
          <p:nvPr/>
        </p:nvCxnSpPr>
        <p:spPr>
          <a:xfrm>
            <a:off x="2213164" y="2703180"/>
            <a:ext cx="66141"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1018507" y="3953285"/>
            <a:ext cx="2937667" cy="24461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rgbClr val="1C0BE9"/>
              </a:solidFill>
            </a:endParaRPr>
          </a:p>
        </p:txBody>
      </p:sp>
      <p:sp>
        <p:nvSpPr>
          <p:cNvPr id="5" name="TextBox 4"/>
          <p:cNvSpPr txBox="1"/>
          <p:nvPr/>
        </p:nvSpPr>
        <p:spPr>
          <a:xfrm>
            <a:off x="5855429" y="3964095"/>
            <a:ext cx="2937667" cy="2585323"/>
          </a:xfrm>
          <a:prstGeom prst="rect">
            <a:avLst/>
          </a:prstGeom>
          <a:noFill/>
          <a:ln>
            <a:noFill/>
          </a:ln>
        </p:spPr>
        <p:txBody>
          <a:bodyPr wrap="square" rtlCol="0">
            <a:spAutoFit/>
          </a:bodyPr>
          <a:lstStyle/>
          <a:p>
            <a:pPr algn="ctr"/>
            <a:endParaRPr lang="en-US" dirty="0" smtClean="0"/>
          </a:p>
          <a:p>
            <a:pPr algn="ctr"/>
            <a:r>
              <a:rPr lang="en-US" dirty="0" smtClean="0"/>
              <a:t>Jet </a:t>
            </a:r>
            <a:r>
              <a:rPr lang="en-US" dirty="0" smtClean="0"/>
              <a:t>production</a:t>
            </a:r>
          </a:p>
          <a:p>
            <a:pPr algn="ctr"/>
            <a:endParaRPr lang="en-US" dirty="0" smtClean="0"/>
          </a:p>
          <a:p>
            <a:pPr algn="ctr"/>
            <a:r>
              <a:rPr lang="en-US" dirty="0" smtClean="0"/>
              <a:t>Vector Boson </a:t>
            </a:r>
            <a:r>
              <a:rPr lang="en-US" dirty="0" smtClean="0"/>
              <a:t>+ jet production</a:t>
            </a:r>
            <a:endParaRPr lang="en-US" dirty="0" smtClean="0"/>
          </a:p>
          <a:p>
            <a:pPr algn="ctr"/>
            <a:endParaRPr lang="en-US" dirty="0"/>
          </a:p>
          <a:p>
            <a:pPr algn="ctr"/>
            <a:r>
              <a:rPr lang="en-US" dirty="0" smtClean="0"/>
              <a:t>Top pair production</a:t>
            </a:r>
            <a:endParaRPr lang="en-US" dirty="0"/>
          </a:p>
          <a:p>
            <a:pPr algn="ctr"/>
            <a:endParaRPr lang="en-US" dirty="0" smtClean="0"/>
          </a:p>
          <a:p>
            <a:pPr algn="ctr"/>
            <a:endParaRPr lang="en-US" dirty="0"/>
          </a:p>
        </p:txBody>
      </p:sp>
      <p:sp>
        <p:nvSpPr>
          <p:cNvPr id="8" name="TextBox 7"/>
          <p:cNvSpPr txBox="1"/>
          <p:nvPr/>
        </p:nvSpPr>
        <p:spPr>
          <a:xfrm>
            <a:off x="1018507" y="3977874"/>
            <a:ext cx="2937667" cy="1754327"/>
          </a:xfrm>
          <a:prstGeom prst="rect">
            <a:avLst/>
          </a:prstGeom>
          <a:noFill/>
          <a:ln>
            <a:noFill/>
          </a:ln>
        </p:spPr>
        <p:txBody>
          <a:bodyPr wrap="square" rtlCol="0">
            <a:spAutoFit/>
          </a:bodyPr>
          <a:lstStyle/>
          <a:p>
            <a:pPr algn="ctr"/>
            <a:r>
              <a:rPr lang="en-US" dirty="0" smtClean="0"/>
              <a:t> </a:t>
            </a:r>
          </a:p>
          <a:p>
            <a:pPr algn="ctr"/>
            <a:r>
              <a:rPr lang="en-US" dirty="0" err="1" smtClean="0"/>
              <a:t>P</a:t>
            </a:r>
            <a:r>
              <a:rPr lang="en-US" dirty="0" err="1" smtClean="0"/>
              <a:t>erturbative</a:t>
            </a:r>
            <a:r>
              <a:rPr lang="en-US" dirty="0" smtClean="0"/>
              <a:t> calculations</a:t>
            </a:r>
            <a:endParaRPr lang="en-US" dirty="0"/>
          </a:p>
          <a:p>
            <a:pPr algn="ctr"/>
            <a:endParaRPr lang="en-US" dirty="0" smtClean="0"/>
          </a:p>
          <a:p>
            <a:pPr algn="ctr"/>
            <a:r>
              <a:rPr lang="en-US" dirty="0" smtClean="0">
                <a:latin typeface="Symbol"/>
              </a:rPr>
              <a:t>a</a:t>
            </a:r>
            <a:r>
              <a:rPr lang="en-US" baseline="-25000" dirty="0" smtClean="0"/>
              <a:t>s</a:t>
            </a:r>
            <a:r>
              <a:rPr lang="en-US" dirty="0" smtClean="0"/>
              <a:t> </a:t>
            </a:r>
            <a:r>
              <a:rPr lang="en-US" dirty="0"/>
              <a:t>and its running</a:t>
            </a:r>
          </a:p>
          <a:p>
            <a:pPr algn="ctr"/>
            <a:endParaRPr lang="en-US" dirty="0" smtClean="0"/>
          </a:p>
          <a:p>
            <a:pPr algn="ctr"/>
            <a:r>
              <a:rPr lang="en-US" dirty="0" smtClean="0"/>
              <a:t>Structure </a:t>
            </a:r>
            <a:r>
              <a:rPr lang="en-US" dirty="0"/>
              <a:t>of the </a:t>
            </a:r>
            <a:r>
              <a:rPr lang="en-US" dirty="0" smtClean="0"/>
              <a:t>proton</a:t>
            </a:r>
          </a:p>
        </p:txBody>
      </p:sp>
      <p:sp>
        <p:nvSpPr>
          <p:cNvPr id="9" name="Slide Number Placeholder 8"/>
          <p:cNvSpPr>
            <a:spLocks noGrp="1"/>
          </p:cNvSpPr>
          <p:nvPr>
            <p:ph type="sldNum" sz="quarter" idx="12"/>
          </p:nvPr>
        </p:nvSpPr>
        <p:spPr/>
        <p:txBody>
          <a:bodyPr/>
          <a:lstStyle/>
          <a:p>
            <a:fld id="{E50EE4A9-0393-0E49-A136-B3422DD87568}" type="slidenum">
              <a:rPr lang="en-US" smtClean="0"/>
              <a:t>3</a:t>
            </a:fld>
            <a:endParaRPr lang="en-US"/>
          </a:p>
        </p:txBody>
      </p:sp>
    </p:spTree>
    <p:extLst>
      <p:ext uri="{BB962C8B-B14F-4D97-AF65-F5344CB8AC3E}">
        <p14:creationId xmlns:p14="http://schemas.microsoft.com/office/powerpoint/2010/main" val="64556685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6" name="TextBox 5"/>
          <p:cNvSpPr txBox="1"/>
          <p:nvPr/>
        </p:nvSpPr>
        <p:spPr>
          <a:xfrm>
            <a:off x="230924" y="114323"/>
            <a:ext cx="9193675" cy="830997"/>
          </a:xfrm>
          <a:prstGeom prst="rect">
            <a:avLst/>
          </a:prstGeom>
          <a:noFill/>
        </p:spPr>
        <p:txBody>
          <a:bodyPr wrap="square" rtlCol="0">
            <a:spAutoFit/>
          </a:bodyPr>
          <a:lstStyle/>
          <a:p>
            <a:r>
              <a:rPr lang="en-US" sz="4800" b="1" dirty="0" smtClean="0">
                <a:solidFill>
                  <a:srgbClr val="0000FF"/>
                </a:solidFill>
              </a:rPr>
              <a:t> </a:t>
            </a:r>
            <a:r>
              <a:rPr lang="en-US" sz="4800" b="1" dirty="0" smtClean="0">
                <a:solidFill>
                  <a:srgbClr val="0000FF"/>
                </a:solidFill>
                <a:effectLst>
                  <a:outerShdw blurRad="50800" dist="38100" dir="2700000" algn="tl" rotWithShape="0">
                    <a:srgbClr val="000000">
                      <a:alpha val="43000"/>
                    </a:srgbClr>
                  </a:outerShdw>
                </a:effectLst>
              </a:rPr>
              <a:t>Test of </a:t>
            </a:r>
            <a:r>
              <a:rPr lang="en-US" sz="4800" b="1" dirty="0" err="1" smtClean="0">
                <a:solidFill>
                  <a:srgbClr val="0000FF"/>
                </a:solidFill>
                <a:effectLst>
                  <a:outerShdw blurRad="50800" dist="38100" dir="2700000" algn="tl" rotWithShape="0">
                    <a:srgbClr val="000000">
                      <a:alpha val="43000"/>
                    </a:srgbClr>
                  </a:outerShdw>
                </a:effectLst>
              </a:rPr>
              <a:t>pQCD</a:t>
            </a:r>
            <a:r>
              <a:rPr lang="en-US" sz="4800" b="1" dirty="0" smtClean="0">
                <a:solidFill>
                  <a:srgbClr val="0000FF"/>
                </a:solidFill>
                <a:effectLst>
                  <a:outerShdw blurRad="50800" dist="38100" dir="2700000" algn="tl" rotWithShape="0">
                    <a:srgbClr val="000000">
                      <a:alpha val="43000"/>
                    </a:srgbClr>
                  </a:outerShdw>
                </a:effectLst>
              </a:rPr>
              <a:t>: theory  comparison</a:t>
            </a:r>
            <a:endParaRPr lang="en-US" sz="4800" b="1" dirty="0">
              <a:solidFill>
                <a:srgbClr val="0000FF"/>
              </a:solidFill>
              <a:effectLst>
                <a:outerShdw blurRad="50800" dist="38100" dir="2700000" algn="tl" rotWithShape="0">
                  <a:srgbClr val="000000">
                    <a:alpha val="43000"/>
                  </a:srgbClr>
                </a:outerShdw>
              </a:effectLst>
            </a:endParaRPr>
          </a:p>
        </p:txBody>
      </p:sp>
      <p:sp>
        <p:nvSpPr>
          <p:cNvPr id="9" name="TextBox 8"/>
          <p:cNvSpPr txBox="1"/>
          <p:nvPr/>
        </p:nvSpPr>
        <p:spPr>
          <a:xfrm>
            <a:off x="332162" y="5616051"/>
            <a:ext cx="2971900" cy="923330"/>
          </a:xfrm>
          <a:prstGeom prst="rect">
            <a:avLst/>
          </a:prstGeom>
          <a:noFill/>
        </p:spPr>
        <p:txBody>
          <a:bodyPr wrap="none" rtlCol="0">
            <a:spAutoFit/>
          </a:bodyPr>
          <a:lstStyle/>
          <a:p>
            <a:endParaRPr lang="en-US" dirty="0"/>
          </a:p>
          <a:p>
            <a:r>
              <a:rPr lang="en-US" dirty="0" smtClean="0"/>
              <a:t>Data can be used to constrain </a:t>
            </a:r>
          </a:p>
          <a:p>
            <a:r>
              <a:rPr lang="en-US" dirty="0" smtClean="0"/>
              <a:t>PDFs in the future</a:t>
            </a:r>
            <a:endParaRPr lang="en-US" dirty="0"/>
          </a:p>
        </p:txBody>
      </p:sp>
      <p:sp>
        <p:nvSpPr>
          <p:cNvPr id="21" name="Rectangle 20"/>
          <p:cNvSpPr/>
          <p:nvPr/>
        </p:nvSpPr>
        <p:spPr>
          <a:xfrm>
            <a:off x="-62255" y="6595070"/>
            <a:ext cx="4634602" cy="276999"/>
          </a:xfrm>
          <a:prstGeom prst="rect">
            <a:avLst/>
          </a:prstGeom>
        </p:spPr>
        <p:txBody>
          <a:bodyPr wrap="none">
            <a:spAutoFit/>
          </a:bodyPr>
          <a:lstStyle/>
          <a:p>
            <a:r>
              <a:rPr lang="en-US" sz="1200" dirty="0" smtClean="0"/>
              <a:t>ATLAS: </a:t>
            </a:r>
            <a:r>
              <a:rPr lang="en-US" sz="1200" dirty="0" err="1" smtClean="0"/>
              <a:t>Phys.Rev</a:t>
            </a:r>
            <a:r>
              <a:rPr lang="en-US" sz="1200" dirty="0"/>
              <a:t>. D86 (2012) </a:t>
            </a:r>
            <a:r>
              <a:rPr lang="en-US" sz="1200" dirty="0" smtClean="0"/>
              <a:t>014022; CMS: Phys.Rev.D86(2012)014022</a:t>
            </a:r>
            <a:endParaRPr lang="en-US" sz="1200" dirty="0"/>
          </a:p>
        </p:txBody>
      </p:sp>
      <p:pic>
        <p:nvPicPr>
          <p:cNvPr id="2" name="Picture 1" descr="fig_12a.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164" y="1684073"/>
            <a:ext cx="4150383" cy="4025947"/>
          </a:xfrm>
          <a:prstGeom prst="rect">
            <a:avLst/>
          </a:prstGeom>
        </p:spPr>
      </p:pic>
      <p:pic>
        <p:nvPicPr>
          <p:cNvPr id="5" name="Picture 4" descr="fig_13d.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2273" y="1684073"/>
            <a:ext cx="4386667" cy="4255144"/>
          </a:xfrm>
          <a:prstGeom prst="rect">
            <a:avLst/>
          </a:prstGeom>
        </p:spPr>
      </p:pic>
      <p:sp>
        <p:nvSpPr>
          <p:cNvPr id="8" name="TextBox 7"/>
          <p:cNvSpPr txBox="1"/>
          <p:nvPr/>
        </p:nvSpPr>
        <p:spPr>
          <a:xfrm>
            <a:off x="4482545" y="5856067"/>
            <a:ext cx="4036032" cy="646331"/>
          </a:xfrm>
          <a:prstGeom prst="rect">
            <a:avLst/>
          </a:prstGeom>
          <a:noFill/>
        </p:spPr>
        <p:txBody>
          <a:bodyPr wrap="square" rtlCol="0">
            <a:spAutoFit/>
          </a:bodyPr>
          <a:lstStyle/>
          <a:p>
            <a:r>
              <a:rPr lang="en-US" dirty="0" smtClean="0"/>
              <a:t>Huge variations in predictions from NLO generators matched to </a:t>
            </a:r>
            <a:r>
              <a:rPr lang="en-US" dirty="0" err="1" smtClean="0"/>
              <a:t>parton</a:t>
            </a:r>
            <a:r>
              <a:rPr lang="en-US" dirty="0" smtClean="0"/>
              <a:t> showers</a:t>
            </a:r>
            <a:endParaRPr lang="en-US" dirty="0"/>
          </a:p>
        </p:txBody>
      </p:sp>
    </p:spTree>
    <p:extLst>
      <p:ext uri="{BB962C8B-B14F-4D97-AF65-F5344CB8AC3E}">
        <p14:creationId xmlns:p14="http://schemas.microsoft.com/office/powerpoint/2010/main" val="117390252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6" name="TextBox 5"/>
          <p:cNvSpPr txBox="1"/>
          <p:nvPr/>
        </p:nvSpPr>
        <p:spPr>
          <a:xfrm>
            <a:off x="1080931" y="127151"/>
            <a:ext cx="8112744" cy="830997"/>
          </a:xfrm>
          <a:prstGeom prst="rect">
            <a:avLst/>
          </a:prstGeom>
          <a:noFill/>
        </p:spPr>
        <p:txBody>
          <a:bodyPr wrap="square" rtlCol="0">
            <a:spAutoFit/>
          </a:bodyPr>
          <a:lstStyle/>
          <a:p>
            <a:r>
              <a:rPr lang="en-US" sz="4800" b="1" dirty="0" smtClean="0">
                <a:solidFill>
                  <a:srgbClr val="0000FF"/>
                </a:solidFill>
              </a:rPr>
              <a:t> </a:t>
            </a:r>
            <a:r>
              <a:rPr lang="en-US" sz="4800" b="1" dirty="0" smtClean="0">
                <a:solidFill>
                  <a:srgbClr val="0000FF"/>
                </a:solidFill>
                <a:effectLst>
                  <a:outerShdw blurRad="50800" dist="38100" dir="2700000" algn="tl" rotWithShape="0">
                    <a:srgbClr val="000000">
                      <a:alpha val="43000"/>
                    </a:srgbClr>
                  </a:outerShdw>
                </a:effectLst>
              </a:rPr>
              <a:t>Test of </a:t>
            </a:r>
            <a:r>
              <a:rPr lang="en-US" sz="4800" b="1" dirty="0" err="1" smtClean="0">
                <a:solidFill>
                  <a:srgbClr val="0000FF"/>
                </a:solidFill>
                <a:effectLst>
                  <a:outerShdw blurRad="50800" dist="38100" dir="2700000" algn="tl" rotWithShape="0">
                    <a:srgbClr val="000000">
                      <a:alpha val="43000"/>
                    </a:srgbClr>
                  </a:outerShdw>
                </a:effectLst>
              </a:rPr>
              <a:t>pQCD</a:t>
            </a:r>
            <a:r>
              <a:rPr lang="en-US" sz="4800" b="1" dirty="0" smtClean="0">
                <a:solidFill>
                  <a:srgbClr val="0000FF"/>
                </a:solidFill>
                <a:effectLst>
                  <a:outerShdw blurRad="50800" dist="38100" dir="2700000" algn="tl" rotWithShape="0">
                    <a:srgbClr val="000000">
                      <a:alpha val="43000"/>
                    </a:srgbClr>
                  </a:outerShdw>
                </a:effectLst>
              </a:rPr>
              <a:t>: Jet production</a:t>
            </a:r>
            <a:endParaRPr lang="en-US" sz="4800" b="1" dirty="0">
              <a:solidFill>
                <a:srgbClr val="0000FF"/>
              </a:solidFill>
              <a:effectLst>
                <a:outerShdw blurRad="50800" dist="38100" dir="2700000" algn="tl" rotWithShape="0">
                  <a:srgbClr val="000000">
                    <a:alpha val="43000"/>
                  </a:srgbClr>
                </a:outerShdw>
              </a:effectLst>
            </a:endParaRPr>
          </a:p>
        </p:txBody>
      </p:sp>
      <p:pic>
        <p:nvPicPr>
          <p:cNvPr id="5" name="Picture 4"/>
          <p:cNvPicPr>
            <a:picLocks noChangeAspect="1"/>
          </p:cNvPicPr>
          <p:nvPr/>
        </p:nvPicPr>
        <p:blipFill>
          <a:blip r:embed="rId4"/>
          <a:stretch>
            <a:fillRect/>
          </a:stretch>
        </p:blipFill>
        <p:spPr>
          <a:xfrm>
            <a:off x="3261522" y="3988215"/>
            <a:ext cx="2870295" cy="2702352"/>
          </a:xfrm>
          <a:prstGeom prst="rect">
            <a:avLst/>
          </a:prstGeom>
        </p:spPr>
      </p:pic>
      <p:pic>
        <p:nvPicPr>
          <p:cNvPr id="7" name="Picture 6"/>
          <p:cNvPicPr>
            <a:picLocks noChangeAspect="1"/>
          </p:cNvPicPr>
          <p:nvPr/>
        </p:nvPicPr>
        <p:blipFill>
          <a:blip r:embed="rId5"/>
          <a:stretch>
            <a:fillRect/>
          </a:stretch>
        </p:blipFill>
        <p:spPr>
          <a:xfrm>
            <a:off x="303949" y="3939375"/>
            <a:ext cx="2957572" cy="2707907"/>
          </a:xfrm>
          <a:prstGeom prst="rect">
            <a:avLst/>
          </a:prstGeom>
        </p:spPr>
      </p:pic>
      <p:sp>
        <p:nvSpPr>
          <p:cNvPr id="8" name="TextBox 7"/>
          <p:cNvSpPr txBox="1"/>
          <p:nvPr/>
        </p:nvSpPr>
        <p:spPr>
          <a:xfrm>
            <a:off x="6214592" y="4674831"/>
            <a:ext cx="3403496" cy="1754327"/>
          </a:xfrm>
          <a:prstGeom prst="rect">
            <a:avLst/>
          </a:prstGeom>
          <a:noFill/>
        </p:spPr>
        <p:txBody>
          <a:bodyPr wrap="none" rtlCol="0">
            <a:spAutoFit/>
          </a:bodyPr>
          <a:lstStyle/>
          <a:p>
            <a:r>
              <a:rPr lang="en-US" dirty="0" smtClean="0"/>
              <a:t>Open issues today:</a:t>
            </a:r>
          </a:p>
          <a:p>
            <a:r>
              <a:rPr lang="en-US" dirty="0" smtClean="0"/>
              <a:t>Non-</a:t>
            </a:r>
            <a:r>
              <a:rPr lang="en-US" dirty="0" err="1" smtClean="0"/>
              <a:t>perturbative</a:t>
            </a:r>
            <a:r>
              <a:rPr lang="en-US" dirty="0" smtClean="0"/>
              <a:t> corrections limit</a:t>
            </a:r>
          </a:p>
          <a:p>
            <a:r>
              <a:rPr lang="en-US" dirty="0" smtClean="0"/>
              <a:t>Precision at low </a:t>
            </a:r>
            <a:r>
              <a:rPr lang="en-US" dirty="0" err="1" smtClean="0"/>
              <a:t>pt</a:t>
            </a:r>
            <a:endParaRPr lang="en-US" dirty="0" smtClean="0"/>
          </a:p>
          <a:p>
            <a:endParaRPr lang="en-US" dirty="0"/>
          </a:p>
          <a:p>
            <a:r>
              <a:rPr lang="en-US" dirty="0" smtClean="0"/>
              <a:t>Comparison to NLO generators</a:t>
            </a:r>
          </a:p>
          <a:p>
            <a:r>
              <a:rPr lang="en-US" dirty="0" smtClean="0"/>
              <a:t>suffers from matching </a:t>
            </a:r>
            <a:endParaRPr lang="en-US" dirty="0"/>
          </a:p>
        </p:txBody>
      </p:sp>
      <p:sp>
        <p:nvSpPr>
          <p:cNvPr id="9" name="TextBox 8"/>
          <p:cNvSpPr txBox="1"/>
          <p:nvPr/>
        </p:nvSpPr>
        <p:spPr>
          <a:xfrm>
            <a:off x="6069944" y="1986175"/>
            <a:ext cx="2958825" cy="1477328"/>
          </a:xfrm>
          <a:prstGeom prst="rect">
            <a:avLst/>
          </a:prstGeom>
          <a:noFill/>
        </p:spPr>
        <p:txBody>
          <a:bodyPr wrap="none" rtlCol="0">
            <a:spAutoFit/>
          </a:bodyPr>
          <a:lstStyle/>
          <a:p>
            <a:r>
              <a:rPr lang="en-US" dirty="0" err="1" smtClean="0"/>
              <a:t>pQCD</a:t>
            </a:r>
            <a:r>
              <a:rPr lang="en-US" dirty="0" smtClean="0"/>
              <a:t> at NLO works very well</a:t>
            </a:r>
          </a:p>
          <a:p>
            <a:r>
              <a:rPr lang="en-US" dirty="0" smtClean="0"/>
              <a:t>Up to jet </a:t>
            </a:r>
            <a:r>
              <a:rPr lang="en-US" dirty="0" err="1" smtClean="0"/>
              <a:t>pt</a:t>
            </a:r>
            <a:r>
              <a:rPr lang="en-US" dirty="0" smtClean="0"/>
              <a:t> of 2 </a:t>
            </a:r>
            <a:r>
              <a:rPr lang="en-US" dirty="0" err="1" smtClean="0"/>
              <a:t>TeV</a:t>
            </a:r>
            <a:r>
              <a:rPr lang="en-US" dirty="0" smtClean="0"/>
              <a:t> and </a:t>
            </a:r>
            <a:r>
              <a:rPr lang="en-US" dirty="0" err="1" smtClean="0"/>
              <a:t>dijet</a:t>
            </a:r>
            <a:endParaRPr lang="en-US" dirty="0" smtClean="0"/>
          </a:p>
          <a:p>
            <a:r>
              <a:rPr lang="en-US" dirty="0" smtClean="0"/>
              <a:t>Masses of 5 </a:t>
            </a:r>
            <a:r>
              <a:rPr lang="en-US" dirty="0" err="1" smtClean="0"/>
              <a:t>TeV</a:t>
            </a:r>
            <a:endParaRPr lang="en-US" dirty="0" smtClean="0"/>
          </a:p>
          <a:p>
            <a:endParaRPr lang="en-US" dirty="0"/>
          </a:p>
          <a:p>
            <a:r>
              <a:rPr lang="en-US" dirty="0" smtClean="0"/>
              <a:t>Discrimination between PDFs  </a:t>
            </a:r>
            <a:endParaRPr lang="en-US" dirty="0"/>
          </a:p>
        </p:txBody>
      </p:sp>
      <p:cxnSp>
        <p:nvCxnSpPr>
          <p:cNvPr id="11" name="Straight Connector 10"/>
          <p:cNvCxnSpPr/>
          <p:nvPr/>
        </p:nvCxnSpPr>
        <p:spPr>
          <a:xfrm flipV="1">
            <a:off x="303949" y="5823154"/>
            <a:ext cx="0" cy="337751"/>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217638" y="3655665"/>
            <a:ext cx="2356835" cy="369332"/>
          </a:xfrm>
          <a:prstGeom prst="rect">
            <a:avLst/>
          </a:prstGeom>
          <a:noFill/>
        </p:spPr>
        <p:txBody>
          <a:bodyPr wrap="none" rtlCol="0">
            <a:spAutoFit/>
          </a:bodyPr>
          <a:lstStyle/>
          <a:p>
            <a:r>
              <a:rPr lang="en-US" dirty="0" err="1" smtClean="0"/>
              <a:t>Tevatron</a:t>
            </a:r>
            <a:r>
              <a:rPr lang="en-US" dirty="0" smtClean="0"/>
              <a:t> limit: 600GeV </a:t>
            </a:r>
            <a:endParaRPr lang="en-US" dirty="0"/>
          </a:p>
        </p:txBody>
      </p:sp>
      <p:sp>
        <p:nvSpPr>
          <p:cNvPr id="14" name="Slide Number Placeholder 13"/>
          <p:cNvSpPr>
            <a:spLocks noGrp="1"/>
          </p:cNvSpPr>
          <p:nvPr>
            <p:ph type="sldNum" sz="quarter" idx="12"/>
          </p:nvPr>
        </p:nvSpPr>
        <p:spPr/>
        <p:txBody>
          <a:bodyPr/>
          <a:lstStyle/>
          <a:p>
            <a:fld id="{E50EE4A9-0393-0E49-A136-B3422DD87568}" type="slidenum">
              <a:rPr lang="en-US" smtClean="0"/>
              <a:t>31</a:t>
            </a:fld>
            <a:endParaRPr lang="en-US"/>
          </a:p>
        </p:txBody>
      </p:sp>
      <p:pic>
        <p:nvPicPr>
          <p:cNvPr id="20" name="Picture 19" descr="fig_10.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949" y="1139117"/>
            <a:ext cx="2957572" cy="2837600"/>
          </a:xfrm>
          <a:prstGeom prst="rect">
            <a:avLst/>
          </a:prstGeom>
        </p:spPr>
      </p:pic>
      <p:sp>
        <p:nvSpPr>
          <p:cNvPr id="21" name="Rectangle 20"/>
          <p:cNvSpPr/>
          <p:nvPr/>
        </p:nvSpPr>
        <p:spPr>
          <a:xfrm>
            <a:off x="-62255" y="6595070"/>
            <a:ext cx="4634602" cy="276999"/>
          </a:xfrm>
          <a:prstGeom prst="rect">
            <a:avLst/>
          </a:prstGeom>
        </p:spPr>
        <p:txBody>
          <a:bodyPr wrap="none">
            <a:spAutoFit/>
          </a:bodyPr>
          <a:lstStyle/>
          <a:p>
            <a:r>
              <a:rPr lang="en-US" sz="1200" dirty="0" smtClean="0"/>
              <a:t>ATLAS: </a:t>
            </a:r>
            <a:r>
              <a:rPr lang="en-US" sz="1200" dirty="0" err="1" smtClean="0"/>
              <a:t>Phys.Rev</a:t>
            </a:r>
            <a:r>
              <a:rPr lang="en-US" sz="1200" dirty="0"/>
              <a:t>. D86 (2012) </a:t>
            </a:r>
            <a:r>
              <a:rPr lang="en-US" sz="1200" dirty="0" smtClean="0"/>
              <a:t>014022; CMS: Phys.Rev.D86(2012)014022</a:t>
            </a:r>
            <a:endParaRPr lang="en-US" sz="1200" dirty="0"/>
          </a:p>
        </p:txBody>
      </p:sp>
      <p:cxnSp>
        <p:nvCxnSpPr>
          <p:cNvPr id="24" name="Straight Connector 23"/>
          <p:cNvCxnSpPr/>
          <p:nvPr/>
        </p:nvCxnSpPr>
        <p:spPr>
          <a:xfrm flipH="1" flipV="1">
            <a:off x="2540086" y="1257665"/>
            <a:ext cx="12452" cy="223074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478229" y="3654950"/>
            <a:ext cx="1061859" cy="276999"/>
          </a:xfrm>
          <a:prstGeom prst="rect">
            <a:avLst/>
          </a:prstGeom>
          <a:noFill/>
        </p:spPr>
        <p:txBody>
          <a:bodyPr wrap="none" rtlCol="0">
            <a:spAutoFit/>
          </a:bodyPr>
          <a:lstStyle/>
          <a:p>
            <a:r>
              <a:rPr lang="en-US" sz="1200" dirty="0" err="1" smtClean="0"/>
              <a:t>Tevatron</a:t>
            </a:r>
            <a:r>
              <a:rPr lang="en-US" sz="1200" dirty="0" smtClean="0"/>
              <a:t> limit</a:t>
            </a:r>
            <a:endParaRPr lang="en-US" sz="1200" dirty="0"/>
          </a:p>
        </p:txBody>
      </p:sp>
      <p:cxnSp>
        <p:nvCxnSpPr>
          <p:cNvPr id="28" name="Straight Arrow Connector 27"/>
          <p:cNvCxnSpPr/>
          <p:nvPr/>
        </p:nvCxnSpPr>
        <p:spPr>
          <a:xfrm flipV="1">
            <a:off x="2315963" y="3488409"/>
            <a:ext cx="224125" cy="284583"/>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pic>
        <p:nvPicPr>
          <p:cNvPr id="32" name="Picture 31" descr="fig_13a.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59291" y="958148"/>
            <a:ext cx="3205671" cy="3109557"/>
          </a:xfrm>
          <a:prstGeom prst="rect">
            <a:avLst/>
          </a:prstGeom>
        </p:spPr>
      </p:pic>
    </p:spTree>
    <p:extLst>
      <p:ext uri="{BB962C8B-B14F-4D97-AF65-F5344CB8AC3E}">
        <p14:creationId xmlns:p14="http://schemas.microsoft.com/office/powerpoint/2010/main" val="428858710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2">
            <a:extLs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6" name="TextBox 5"/>
          <p:cNvSpPr txBox="1"/>
          <p:nvPr/>
        </p:nvSpPr>
        <p:spPr>
          <a:xfrm>
            <a:off x="4665143" y="127151"/>
            <a:ext cx="4339365" cy="830997"/>
          </a:xfrm>
          <a:prstGeom prst="rect">
            <a:avLst/>
          </a:prstGeom>
          <a:noFill/>
        </p:spPr>
        <p:txBody>
          <a:bodyPr wrap="square" rtlCol="0">
            <a:spAutoFit/>
          </a:bodyPr>
          <a:lstStyle/>
          <a:p>
            <a:r>
              <a:rPr lang="en-US" sz="4800" b="1" dirty="0" smtClean="0">
                <a:solidFill>
                  <a:srgbClr val="0000FF"/>
                </a:solidFill>
              </a:rPr>
              <a:t>LHC data sets</a:t>
            </a:r>
            <a:endParaRPr lang="en-US" sz="4800" b="1" dirty="0">
              <a:solidFill>
                <a:srgbClr val="0000FF"/>
              </a:solidFill>
            </a:endParaRPr>
          </a:p>
        </p:txBody>
      </p:sp>
      <p:sp>
        <p:nvSpPr>
          <p:cNvPr id="2" name="TextBox 1"/>
          <p:cNvSpPr txBox="1"/>
          <p:nvPr/>
        </p:nvSpPr>
        <p:spPr>
          <a:xfrm>
            <a:off x="485682" y="1077256"/>
            <a:ext cx="6519734" cy="923330"/>
          </a:xfrm>
          <a:prstGeom prst="rect">
            <a:avLst/>
          </a:prstGeom>
          <a:noFill/>
        </p:spPr>
        <p:txBody>
          <a:bodyPr wrap="none" rtlCol="0">
            <a:spAutoFit/>
          </a:bodyPr>
          <a:lstStyle/>
          <a:p>
            <a:r>
              <a:rPr lang="en-US" dirty="0" smtClean="0"/>
              <a:t>7 </a:t>
            </a:r>
            <a:r>
              <a:rPr lang="en-US" dirty="0" err="1" smtClean="0"/>
              <a:t>TeV</a:t>
            </a:r>
            <a:r>
              <a:rPr lang="en-US" dirty="0" smtClean="0"/>
              <a:t>: </a:t>
            </a:r>
            <a:r>
              <a:rPr lang="en-US" dirty="0"/>
              <a:t>35 pb−1 </a:t>
            </a:r>
            <a:r>
              <a:rPr lang="en-US" dirty="0" smtClean="0"/>
              <a:t> 2010 data low pile-up</a:t>
            </a:r>
          </a:p>
          <a:p>
            <a:r>
              <a:rPr lang="en-US" dirty="0" smtClean="0"/>
              <a:t>7 </a:t>
            </a:r>
            <a:r>
              <a:rPr lang="en-US" dirty="0" err="1" smtClean="0"/>
              <a:t>TeV</a:t>
            </a:r>
            <a:r>
              <a:rPr lang="en-US" dirty="0" smtClean="0"/>
              <a:t>: 5 fb-1 2011 data medium pile-up ~9 </a:t>
            </a:r>
            <a:r>
              <a:rPr lang="en-US" dirty="0" err="1" smtClean="0"/>
              <a:t>pp</a:t>
            </a:r>
            <a:r>
              <a:rPr lang="en-US" dirty="0" smtClean="0"/>
              <a:t> interaction per event </a:t>
            </a:r>
          </a:p>
          <a:p>
            <a:r>
              <a:rPr lang="en-US" dirty="0" smtClean="0"/>
              <a:t>8 </a:t>
            </a:r>
            <a:r>
              <a:rPr lang="en-US" dirty="0" err="1" smtClean="0"/>
              <a:t>TeV</a:t>
            </a:r>
            <a:r>
              <a:rPr lang="en-US" dirty="0" smtClean="0"/>
              <a:t>: 2X fb-1, </a:t>
            </a:r>
            <a:r>
              <a:rPr lang="en-US" dirty="0" err="1" smtClean="0"/>
              <a:t>analysed</a:t>
            </a:r>
            <a:r>
              <a:rPr lang="en-US" dirty="0"/>
              <a:t> </a:t>
            </a:r>
            <a:r>
              <a:rPr lang="en-US" dirty="0" smtClean="0"/>
              <a:t>up to 2.3 fb-1</a:t>
            </a:r>
            <a:endParaRPr lang="en-US" dirty="0"/>
          </a:p>
        </p:txBody>
      </p:sp>
      <p:sp>
        <p:nvSpPr>
          <p:cNvPr id="3" name="TextBox 2"/>
          <p:cNvSpPr txBox="1"/>
          <p:nvPr/>
        </p:nvSpPr>
        <p:spPr>
          <a:xfrm>
            <a:off x="4996054" y="4702734"/>
            <a:ext cx="3308005" cy="646331"/>
          </a:xfrm>
          <a:prstGeom prst="rect">
            <a:avLst/>
          </a:prstGeom>
          <a:noFill/>
        </p:spPr>
        <p:txBody>
          <a:bodyPr wrap="none" rtlCol="0">
            <a:spAutoFit/>
          </a:bodyPr>
          <a:lstStyle/>
          <a:p>
            <a:r>
              <a:rPr lang="en-US" dirty="0" err="1" smtClean="0"/>
              <a:t>Lumi</a:t>
            </a:r>
            <a:r>
              <a:rPr lang="en-US" dirty="0" smtClean="0"/>
              <a:t> plot</a:t>
            </a:r>
            <a:endParaRPr lang="en-US" dirty="0"/>
          </a:p>
          <a:p>
            <a:r>
              <a:rPr lang="en-US" dirty="0" smtClean="0"/>
              <a:t>Pile-up discussion + event display</a:t>
            </a:r>
          </a:p>
        </p:txBody>
      </p:sp>
      <p:sp>
        <p:nvSpPr>
          <p:cNvPr id="5" name="TextBox 4"/>
          <p:cNvSpPr txBox="1"/>
          <p:nvPr/>
        </p:nvSpPr>
        <p:spPr>
          <a:xfrm>
            <a:off x="1302009" y="1973975"/>
            <a:ext cx="7702499" cy="1754327"/>
          </a:xfrm>
          <a:prstGeom prst="rect">
            <a:avLst/>
          </a:prstGeom>
          <a:noFill/>
        </p:spPr>
        <p:txBody>
          <a:bodyPr wrap="none" rtlCol="0">
            <a:spAutoFit/>
          </a:bodyPr>
          <a:lstStyle/>
          <a:p>
            <a:r>
              <a:rPr lang="en-US" dirty="0" smtClean="0">
                <a:solidFill>
                  <a:srgbClr val="FF0000"/>
                </a:solidFill>
              </a:rPr>
              <a:t>Z + jets : </a:t>
            </a:r>
            <a:r>
              <a:rPr lang="en-US" dirty="0" smtClean="0"/>
              <a:t>well to reconstruct final state,</a:t>
            </a:r>
            <a:r>
              <a:rPr lang="en-US" dirty="0" smtClean="0">
                <a:solidFill>
                  <a:srgbClr val="FF0000"/>
                </a:solidFill>
              </a:rPr>
              <a:t>  </a:t>
            </a:r>
            <a:r>
              <a:rPr lang="en-US" dirty="0" smtClean="0"/>
              <a:t>no FSR, PDFs</a:t>
            </a:r>
          </a:p>
          <a:p>
            <a:r>
              <a:rPr lang="en-US" dirty="0" smtClean="0"/>
              <a:t>W-&gt;</a:t>
            </a:r>
            <a:r>
              <a:rPr lang="en-US" dirty="0" err="1" smtClean="0"/>
              <a:t>enu</a:t>
            </a:r>
            <a:r>
              <a:rPr lang="en-US" dirty="0" smtClean="0"/>
              <a:t> + jets: no FSR, more statistics, cross check for </a:t>
            </a:r>
            <a:r>
              <a:rPr lang="en-US" dirty="0" err="1" smtClean="0"/>
              <a:t>Z+jets</a:t>
            </a:r>
            <a:r>
              <a:rPr lang="en-US" dirty="0" smtClean="0"/>
              <a:t>, </a:t>
            </a:r>
          </a:p>
          <a:p>
            <a:r>
              <a:rPr lang="en-US" dirty="0"/>
              <a:t> </a:t>
            </a:r>
            <a:r>
              <a:rPr lang="en-US" dirty="0" smtClean="0"/>
              <a:t>                  different sensitivity to PDFs than Z </a:t>
            </a:r>
          </a:p>
          <a:p>
            <a:r>
              <a:rPr lang="en-US" dirty="0" smtClean="0"/>
              <a:t>Jet events: huge phase space to probe QCD with the same process, PDF, </a:t>
            </a:r>
            <a:r>
              <a:rPr lang="en-US" dirty="0" err="1" smtClean="0"/>
              <a:t>alpha_s</a:t>
            </a:r>
            <a:r>
              <a:rPr lang="en-US" dirty="0" smtClean="0"/>
              <a:t> </a:t>
            </a:r>
          </a:p>
          <a:p>
            <a:r>
              <a:rPr lang="en-US" dirty="0" err="1" smtClean="0"/>
              <a:t>Ttbar</a:t>
            </a:r>
            <a:r>
              <a:rPr lang="en-US" dirty="0" smtClean="0"/>
              <a:t>: QCD at high scales, quark properties without  </a:t>
            </a:r>
            <a:r>
              <a:rPr lang="en-US" dirty="0" err="1" smtClean="0"/>
              <a:t>hadronisation</a:t>
            </a:r>
            <a:endParaRPr lang="en-US" dirty="0"/>
          </a:p>
          <a:p>
            <a:endParaRPr lang="en-US" dirty="0"/>
          </a:p>
        </p:txBody>
      </p:sp>
      <p:pic>
        <p:nvPicPr>
          <p:cNvPr id="8" name="Picture 7" descr="SM_SummaryPlotJan20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852" y="3633271"/>
            <a:ext cx="4267200" cy="2879075"/>
          </a:xfrm>
          <a:prstGeom prst="rect">
            <a:avLst/>
          </a:prstGeom>
        </p:spPr>
      </p:pic>
      <p:sp>
        <p:nvSpPr>
          <p:cNvPr id="7" name="Slide Number Placeholder 6"/>
          <p:cNvSpPr>
            <a:spLocks noGrp="1"/>
          </p:cNvSpPr>
          <p:nvPr>
            <p:ph type="sldNum" sz="quarter" idx="12"/>
          </p:nvPr>
        </p:nvSpPr>
        <p:spPr/>
        <p:txBody>
          <a:bodyPr/>
          <a:lstStyle/>
          <a:p>
            <a:fld id="{E50EE4A9-0393-0E49-A136-B3422DD87568}" type="slidenum">
              <a:rPr lang="en-US" smtClean="0"/>
              <a:t>32</a:t>
            </a:fld>
            <a:endParaRPr lang="en-US"/>
          </a:p>
        </p:txBody>
      </p:sp>
    </p:spTree>
    <p:extLst>
      <p:ext uri="{BB962C8B-B14F-4D97-AF65-F5344CB8AC3E}">
        <p14:creationId xmlns:p14="http://schemas.microsoft.com/office/powerpoint/2010/main" val="156583009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2">
            <a:extLs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10" name="TextBox 9"/>
          <p:cNvSpPr txBox="1"/>
          <p:nvPr/>
        </p:nvSpPr>
        <p:spPr>
          <a:xfrm>
            <a:off x="1" y="127151"/>
            <a:ext cx="9004506" cy="830997"/>
          </a:xfrm>
          <a:prstGeom prst="rect">
            <a:avLst/>
          </a:prstGeom>
          <a:noFill/>
        </p:spPr>
        <p:txBody>
          <a:bodyPr wrap="square" rtlCol="0">
            <a:spAutoFit/>
          </a:bodyPr>
          <a:lstStyle/>
          <a:p>
            <a:pPr algn="r"/>
            <a:r>
              <a:rPr lang="en-US" sz="4800" b="1" dirty="0" smtClean="0">
                <a:solidFill>
                  <a:srgbClr val="0000FF"/>
                </a:solidFill>
              </a:rPr>
              <a:t>Systematic uncertainties</a:t>
            </a:r>
            <a:endParaRPr lang="en-US" sz="4800" b="1" dirty="0">
              <a:solidFill>
                <a:srgbClr val="0000FF"/>
              </a:solidFill>
            </a:endParaRPr>
          </a:p>
        </p:txBody>
      </p:sp>
      <p:pic>
        <p:nvPicPr>
          <p:cNvPr id="2" name="Picture 1"/>
          <p:cNvPicPr>
            <a:picLocks noChangeAspect="1"/>
          </p:cNvPicPr>
          <p:nvPr/>
        </p:nvPicPr>
        <p:blipFill>
          <a:blip r:embed="rId3"/>
          <a:stretch>
            <a:fillRect/>
          </a:stretch>
        </p:blipFill>
        <p:spPr>
          <a:xfrm>
            <a:off x="608839" y="1600201"/>
            <a:ext cx="2958337" cy="2120900"/>
          </a:xfrm>
          <a:prstGeom prst="rect">
            <a:avLst/>
          </a:prstGeom>
        </p:spPr>
      </p:pic>
      <p:sp>
        <p:nvSpPr>
          <p:cNvPr id="3" name="TextBox 2"/>
          <p:cNvSpPr txBox="1"/>
          <p:nvPr/>
        </p:nvSpPr>
        <p:spPr>
          <a:xfrm>
            <a:off x="1854200" y="958147"/>
            <a:ext cx="5343906" cy="369332"/>
          </a:xfrm>
          <a:prstGeom prst="rect">
            <a:avLst/>
          </a:prstGeom>
          <a:noFill/>
        </p:spPr>
        <p:txBody>
          <a:bodyPr wrap="none" rtlCol="0">
            <a:spAutoFit/>
          </a:bodyPr>
          <a:lstStyle/>
          <a:p>
            <a:r>
              <a:rPr lang="en-US" dirty="0" smtClean="0"/>
              <a:t>CMS uncertainty on cross section single lepton channel </a:t>
            </a:r>
            <a:endParaRPr lang="en-US" dirty="0"/>
          </a:p>
        </p:txBody>
      </p:sp>
      <p:pic>
        <p:nvPicPr>
          <p:cNvPr id="5" name="Picture 4"/>
          <p:cNvPicPr>
            <a:picLocks noChangeAspect="1"/>
          </p:cNvPicPr>
          <p:nvPr/>
        </p:nvPicPr>
        <p:blipFill>
          <a:blip r:embed="rId4"/>
          <a:stretch>
            <a:fillRect/>
          </a:stretch>
        </p:blipFill>
        <p:spPr>
          <a:xfrm>
            <a:off x="4212715" y="1439310"/>
            <a:ext cx="3492500" cy="2072569"/>
          </a:xfrm>
          <a:prstGeom prst="rect">
            <a:avLst/>
          </a:prstGeom>
        </p:spPr>
      </p:pic>
      <p:sp>
        <p:nvSpPr>
          <p:cNvPr id="6" name="TextBox 5"/>
          <p:cNvSpPr txBox="1"/>
          <p:nvPr/>
        </p:nvSpPr>
        <p:spPr>
          <a:xfrm>
            <a:off x="431323" y="1254643"/>
            <a:ext cx="712154" cy="369332"/>
          </a:xfrm>
          <a:prstGeom prst="rect">
            <a:avLst/>
          </a:prstGeom>
          <a:noFill/>
        </p:spPr>
        <p:txBody>
          <a:bodyPr wrap="none" rtlCol="0">
            <a:spAutoFit/>
          </a:bodyPr>
          <a:lstStyle/>
          <a:p>
            <a:r>
              <a:rPr lang="en-US" dirty="0" smtClean="0"/>
              <a:t>8 </a:t>
            </a:r>
            <a:r>
              <a:rPr lang="en-US" dirty="0" err="1" smtClean="0"/>
              <a:t>TeV</a:t>
            </a:r>
            <a:endParaRPr lang="en-US" dirty="0"/>
          </a:p>
        </p:txBody>
      </p:sp>
      <p:sp>
        <p:nvSpPr>
          <p:cNvPr id="7" name="TextBox 6"/>
          <p:cNvSpPr txBox="1"/>
          <p:nvPr/>
        </p:nvSpPr>
        <p:spPr>
          <a:xfrm>
            <a:off x="7257686" y="1164711"/>
            <a:ext cx="712154" cy="369332"/>
          </a:xfrm>
          <a:prstGeom prst="rect">
            <a:avLst/>
          </a:prstGeom>
          <a:noFill/>
        </p:spPr>
        <p:txBody>
          <a:bodyPr wrap="none" rtlCol="0">
            <a:spAutoFit/>
          </a:bodyPr>
          <a:lstStyle/>
          <a:p>
            <a:r>
              <a:rPr lang="en-US" dirty="0" smtClean="0"/>
              <a:t>7 </a:t>
            </a:r>
            <a:r>
              <a:rPr lang="en-US" dirty="0" err="1" smtClean="0"/>
              <a:t>TeV</a:t>
            </a:r>
            <a:endParaRPr lang="en-US" dirty="0"/>
          </a:p>
        </p:txBody>
      </p:sp>
      <p:pic>
        <p:nvPicPr>
          <p:cNvPr id="8" name="Picture 7"/>
          <p:cNvPicPr>
            <a:picLocks noChangeAspect="1"/>
          </p:cNvPicPr>
          <p:nvPr/>
        </p:nvPicPr>
        <p:blipFill>
          <a:blip r:embed="rId5"/>
          <a:stretch>
            <a:fillRect/>
          </a:stretch>
        </p:blipFill>
        <p:spPr>
          <a:xfrm>
            <a:off x="5461000" y="3927353"/>
            <a:ext cx="3187700" cy="2841748"/>
          </a:xfrm>
          <a:prstGeom prst="rect">
            <a:avLst/>
          </a:prstGeom>
        </p:spPr>
      </p:pic>
      <p:sp>
        <p:nvSpPr>
          <p:cNvPr id="9" name="TextBox 8"/>
          <p:cNvSpPr txBox="1"/>
          <p:nvPr/>
        </p:nvSpPr>
        <p:spPr>
          <a:xfrm>
            <a:off x="5016502" y="3621520"/>
            <a:ext cx="3860965" cy="369332"/>
          </a:xfrm>
          <a:prstGeom prst="rect">
            <a:avLst/>
          </a:prstGeom>
          <a:noFill/>
        </p:spPr>
        <p:txBody>
          <a:bodyPr wrap="none" rtlCol="0">
            <a:spAutoFit/>
          </a:bodyPr>
          <a:lstStyle/>
          <a:p>
            <a:r>
              <a:rPr lang="en-US" dirty="0" smtClean="0"/>
              <a:t>ATLAS single lepton cross section 7 </a:t>
            </a:r>
            <a:r>
              <a:rPr lang="en-US" dirty="0" err="1" smtClean="0"/>
              <a:t>TeV</a:t>
            </a:r>
            <a:endParaRPr lang="en-US" dirty="0"/>
          </a:p>
        </p:txBody>
      </p:sp>
      <p:sp>
        <p:nvSpPr>
          <p:cNvPr id="11" name="Slide Number Placeholder 10"/>
          <p:cNvSpPr>
            <a:spLocks noGrp="1"/>
          </p:cNvSpPr>
          <p:nvPr>
            <p:ph type="sldNum" sz="quarter" idx="12"/>
          </p:nvPr>
        </p:nvSpPr>
        <p:spPr/>
        <p:txBody>
          <a:bodyPr/>
          <a:lstStyle/>
          <a:p>
            <a:fld id="{E50EE4A9-0393-0E49-A136-B3422DD87568}" type="slidenum">
              <a:rPr lang="en-US" smtClean="0"/>
              <a:t>33</a:t>
            </a:fld>
            <a:endParaRPr lang="en-US"/>
          </a:p>
        </p:txBody>
      </p:sp>
    </p:spTree>
    <p:extLst>
      <p:ext uri="{BB962C8B-B14F-4D97-AF65-F5344CB8AC3E}">
        <p14:creationId xmlns:p14="http://schemas.microsoft.com/office/powerpoint/2010/main" val="72363783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6" name="TextBox 5"/>
          <p:cNvSpPr txBox="1"/>
          <p:nvPr/>
        </p:nvSpPr>
        <p:spPr>
          <a:xfrm>
            <a:off x="2" y="127151"/>
            <a:ext cx="9144001" cy="830997"/>
          </a:xfrm>
          <a:prstGeom prst="rect">
            <a:avLst/>
          </a:prstGeom>
          <a:noFill/>
        </p:spPr>
        <p:txBody>
          <a:bodyPr wrap="square" rtlCol="0">
            <a:spAutoFit/>
          </a:bodyPr>
          <a:lstStyle/>
          <a:p>
            <a:pPr algn="r"/>
            <a:r>
              <a:rPr lang="en-US" sz="4800" b="1" dirty="0" smtClean="0">
                <a:solidFill>
                  <a:srgbClr val="0000FF"/>
                </a:solidFill>
                <a:effectLst>
                  <a:outerShdw blurRad="50800" dist="38100" dir="2700000" algn="tl" rotWithShape="0">
                    <a:srgbClr val="000000">
                      <a:alpha val="43000"/>
                    </a:srgbClr>
                  </a:outerShdw>
                </a:effectLst>
              </a:rPr>
              <a:t>           Prelude: from </a:t>
            </a:r>
            <a:r>
              <a:rPr lang="en-US" sz="4800" b="1" dirty="0" err="1" smtClean="0">
                <a:solidFill>
                  <a:srgbClr val="0000FF"/>
                </a:solidFill>
                <a:effectLst>
                  <a:outerShdw blurRad="50800" dist="38100" dir="2700000" algn="tl" rotWithShape="0">
                    <a:srgbClr val="000000">
                      <a:alpha val="43000"/>
                    </a:srgbClr>
                  </a:outerShdw>
                </a:effectLst>
              </a:rPr>
              <a:t>partons</a:t>
            </a:r>
            <a:r>
              <a:rPr lang="en-US" sz="4800" b="1" dirty="0" smtClean="0">
                <a:solidFill>
                  <a:srgbClr val="0000FF"/>
                </a:solidFill>
                <a:effectLst>
                  <a:outerShdw blurRad="50800" dist="38100" dir="2700000" algn="tl" rotWithShape="0">
                    <a:srgbClr val="000000">
                      <a:alpha val="43000"/>
                    </a:srgbClr>
                  </a:outerShdw>
                </a:effectLst>
              </a:rPr>
              <a:t> to jets</a:t>
            </a:r>
            <a:endParaRPr lang="en-US" sz="4800" b="1" dirty="0">
              <a:solidFill>
                <a:srgbClr val="0000FF"/>
              </a:solidFill>
              <a:effectLst>
                <a:outerShdw blurRad="50800" dist="38100" dir="2700000" algn="tl" rotWithShape="0">
                  <a:srgbClr val="000000">
                    <a:alpha val="43000"/>
                  </a:srgbClr>
                </a:outerShdw>
              </a:effectLst>
            </a:endParaRPr>
          </a:p>
        </p:txBody>
      </p:sp>
      <p:pic>
        <p:nvPicPr>
          <p:cNvPr id="3" name="Picture 2"/>
          <p:cNvPicPr>
            <a:picLocks noChangeAspect="1"/>
          </p:cNvPicPr>
          <p:nvPr/>
        </p:nvPicPr>
        <p:blipFill>
          <a:blip r:embed="rId4"/>
          <a:stretch>
            <a:fillRect/>
          </a:stretch>
        </p:blipFill>
        <p:spPr>
          <a:xfrm>
            <a:off x="892299" y="3753909"/>
            <a:ext cx="2201867" cy="2761359"/>
          </a:xfrm>
          <a:prstGeom prst="rect">
            <a:avLst/>
          </a:prstGeom>
        </p:spPr>
      </p:pic>
      <p:sp>
        <p:nvSpPr>
          <p:cNvPr id="5" name="TextBox 4"/>
          <p:cNvSpPr txBox="1"/>
          <p:nvPr/>
        </p:nvSpPr>
        <p:spPr>
          <a:xfrm>
            <a:off x="0" y="6582977"/>
            <a:ext cx="838992" cy="276999"/>
          </a:xfrm>
          <a:prstGeom prst="rect">
            <a:avLst/>
          </a:prstGeom>
          <a:noFill/>
        </p:spPr>
        <p:txBody>
          <a:bodyPr wrap="none" rtlCol="0">
            <a:spAutoFit/>
          </a:bodyPr>
          <a:lstStyle/>
          <a:p>
            <a:r>
              <a:rPr lang="en-US" sz="1200" dirty="0" err="1" smtClean="0"/>
              <a:t>M.Cacciari</a:t>
            </a:r>
            <a:endParaRPr lang="en-US" sz="1200" dirty="0"/>
          </a:p>
        </p:txBody>
      </p:sp>
      <p:sp>
        <p:nvSpPr>
          <p:cNvPr id="7" name="Slide Number Placeholder 6"/>
          <p:cNvSpPr>
            <a:spLocks noGrp="1"/>
          </p:cNvSpPr>
          <p:nvPr>
            <p:ph type="sldNum" sz="quarter" idx="12"/>
          </p:nvPr>
        </p:nvSpPr>
        <p:spPr/>
        <p:txBody>
          <a:bodyPr/>
          <a:lstStyle/>
          <a:p>
            <a:fld id="{E50EE4A9-0393-0E49-A136-B3422DD87568}" type="slidenum">
              <a:rPr lang="en-US" smtClean="0"/>
              <a:t>4</a:t>
            </a:fld>
            <a:endParaRPr lang="en-US"/>
          </a:p>
        </p:txBody>
      </p:sp>
      <p:sp>
        <p:nvSpPr>
          <p:cNvPr id="9" name="TextBox 8"/>
          <p:cNvSpPr txBox="1"/>
          <p:nvPr/>
        </p:nvSpPr>
        <p:spPr>
          <a:xfrm>
            <a:off x="6622216" y="4471630"/>
            <a:ext cx="2332554" cy="1200329"/>
          </a:xfrm>
          <a:prstGeom prst="rect">
            <a:avLst/>
          </a:prstGeom>
          <a:noFill/>
        </p:spPr>
        <p:txBody>
          <a:bodyPr wrap="square" rtlCol="0">
            <a:spAutoFit/>
          </a:bodyPr>
          <a:lstStyle/>
          <a:p>
            <a:r>
              <a:rPr lang="en-US" dirty="0" smtClean="0"/>
              <a:t>Non-</a:t>
            </a:r>
            <a:r>
              <a:rPr lang="en-US" dirty="0" err="1" smtClean="0"/>
              <a:t>perturbative</a:t>
            </a:r>
            <a:r>
              <a:rPr lang="en-US" dirty="0" smtClean="0"/>
              <a:t> </a:t>
            </a:r>
          </a:p>
          <a:p>
            <a:r>
              <a:rPr lang="en-US" dirty="0" smtClean="0"/>
              <a:t>corrections limit</a:t>
            </a:r>
          </a:p>
          <a:p>
            <a:r>
              <a:rPr lang="en-US" dirty="0"/>
              <a:t>p</a:t>
            </a:r>
            <a:r>
              <a:rPr lang="en-US" dirty="0" smtClean="0"/>
              <a:t>recision at low </a:t>
            </a:r>
            <a:r>
              <a:rPr lang="en-US" dirty="0" err="1" smtClean="0"/>
              <a:t>pt</a:t>
            </a:r>
            <a:endParaRPr lang="en-US" dirty="0" smtClean="0"/>
          </a:p>
          <a:p>
            <a:endParaRPr lang="en-US" dirty="0"/>
          </a:p>
        </p:txBody>
      </p:sp>
      <p:pic>
        <p:nvPicPr>
          <p:cNvPr id="11" name="Picture 10" descr="JESUncertainty-Moriond2013-Dijet-LC4-pT.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351" y="1163392"/>
            <a:ext cx="2884815" cy="1953737"/>
          </a:xfrm>
          <a:prstGeom prst="rect">
            <a:avLst/>
          </a:prstGeom>
        </p:spPr>
      </p:pic>
      <p:pic>
        <p:nvPicPr>
          <p:cNvPr id="12" name="Picture 11" descr="JESUncertainty-Moriond2013-Dijet-LC4-eta.eps"/>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4166" y="1163392"/>
            <a:ext cx="2884815" cy="1953737"/>
          </a:xfrm>
          <a:prstGeom prst="rect">
            <a:avLst/>
          </a:prstGeom>
        </p:spPr>
      </p:pic>
      <p:pic>
        <p:nvPicPr>
          <p:cNvPr id="13" name="Picture 12" descr="responseRatio_LCJES_R4-2.eps"/>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45588" y="1188295"/>
            <a:ext cx="2809182" cy="1902515"/>
          </a:xfrm>
          <a:prstGeom prst="rect">
            <a:avLst/>
          </a:prstGeom>
        </p:spPr>
      </p:pic>
      <p:pic>
        <p:nvPicPr>
          <p:cNvPr id="14" name="Picture 13"/>
          <p:cNvPicPr>
            <a:picLocks noChangeAspect="1"/>
          </p:cNvPicPr>
          <p:nvPr/>
        </p:nvPicPr>
        <p:blipFill>
          <a:blip r:embed="rId8"/>
          <a:stretch>
            <a:fillRect/>
          </a:stretch>
        </p:blipFill>
        <p:spPr>
          <a:xfrm>
            <a:off x="3681788" y="4197351"/>
            <a:ext cx="2463800" cy="2159000"/>
          </a:xfrm>
          <a:prstGeom prst="rect">
            <a:avLst/>
          </a:prstGeom>
        </p:spPr>
      </p:pic>
    </p:spTree>
    <p:extLst>
      <p:ext uri="{BB962C8B-B14F-4D97-AF65-F5344CB8AC3E}">
        <p14:creationId xmlns:p14="http://schemas.microsoft.com/office/powerpoint/2010/main" val="285364553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083978" y="1131638"/>
            <a:ext cx="2942901" cy="2731751"/>
          </a:xfrm>
          <a:prstGeom prst="rect">
            <a:avLst/>
          </a:prstGeom>
        </p:spPr>
      </p:pic>
      <p:pic>
        <p:nvPicPr>
          <p:cNvPr id="2" name="Picture 1"/>
          <p:cNvPicPr>
            <a:picLocks noChangeAspect="1"/>
          </p:cNvPicPr>
          <p:nvPr/>
        </p:nvPicPr>
        <p:blipFill>
          <a:blip r:embed="rId4"/>
          <a:stretch>
            <a:fillRect/>
          </a:stretch>
        </p:blipFill>
        <p:spPr>
          <a:xfrm>
            <a:off x="61471" y="1146166"/>
            <a:ext cx="3008826" cy="2717223"/>
          </a:xfrm>
          <a:prstGeom prst="rect">
            <a:avLst/>
          </a:prstGeom>
        </p:spPr>
      </p:pic>
      <p:pic>
        <p:nvPicPr>
          <p:cNvPr id="4" name="Picture 3" descr="iStock_000018762124Large.jpg"/>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6" name="TextBox 5"/>
          <p:cNvSpPr txBox="1"/>
          <p:nvPr/>
        </p:nvSpPr>
        <p:spPr>
          <a:xfrm>
            <a:off x="2" y="127151"/>
            <a:ext cx="9193675" cy="830997"/>
          </a:xfrm>
          <a:prstGeom prst="rect">
            <a:avLst/>
          </a:prstGeom>
          <a:noFill/>
        </p:spPr>
        <p:txBody>
          <a:bodyPr wrap="square" rtlCol="0">
            <a:spAutoFit/>
          </a:bodyPr>
          <a:lstStyle/>
          <a:p>
            <a:pPr algn="r"/>
            <a:r>
              <a:rPr lang="en-US" sz="4800" b="1" dirty="0" smtClean="0">
                <a:solidFill>
                  <a:srgbClr val="0000FF"/>
                </a:solidFill>
              </a:rPr>
              <a:t> </a:t>
            </a:r>
            <a:r>
              <a:rPr lang="en-US" sz="4800" b="1" dirty="0" smtClean="0">
                <a:solidFill>
                  <a:srgbClr val="0000FF"/>
                </a:solidFill>
                <a:effectLst>
                  <a:outerShdw blurRad="50800" dist="38100" dir="2700000" algn="tl" rotWithShape="0">
                    <a:srgbClr val="000000">
                      <a:alpha val="43000"/>
                    </a:srgbClr>
                  </a:outerShdw>
                </a:effectLst>
              </a:rPr>
              <a:t>Test of </a:t>
            </a:r>
            <a:r>
              <a:rPr lang="en-US" sz="4800" b="1" dirty="0" err="1" smtClean="0">
                <a:solidFill>
                  <a:srgbClr val="0000FF"/>
                </a:solidFill>
                <a:effectLst>
                  <a:outerShdw blurRad="50800" dist="38100" dir="2700000" algn="tl" rotWithShape="0">
                    <a:srgbClr val="000000">
                      <a:alpha val="43000"/>
                    </a:srgbClr>
                  </a:outerShdw>
                </a:effectLst>
              </a:rPr>
              <a:t>pQCD</a:t>
            </a:r>
            <a:r>
              <a:rPr lang="en-US" sz="4800" b="1" dirty="0" smtClean="0">
                <a:solidFill>
                  <a:srgbClr val="0000FF"/>
                </a:solidFill>
                <a:effectLst>
                  <a:outerShdw blurRad="50800" dist="38100" dir="2700000" algn="tl" rotWithShape="0">
                    <a:srgbClr val="000000">
                      <a:alpha val="43000"/>
                    </a:srgbClr>
                  </a:outerShdw>
                </a:effectLst>
              </a:rPr>
              <a:t>: Jet measurement</a:t>
            </a:r>
            <a:endParaRPr lang="en-US" sz="4800" b="1" dirty="0">
              <a:solidFill>
                <a:srgbClr val="0000FF"/>
              </a:solidFill>
              <a:effectLst>
                <a:outerShdw blurRad="50800" dist="38100" dir="2700000" algn="tl" rotWithShape="0">
                  <a:srgbClr val="000000">
                    <a:alpha val="43000"/>
                  </a:srgbClr>
                </a:outerShdw>
              </a:effectLst>
            </a:endParaRPr>
          </a:p>
        </p:txBody>
      </p:sp>
      <p:sp>
        <p:nvSpPr>
          <p:cNvPr id="14" name="Slide Number Placeholder 13"/>
          <p:cNvSpPr>
            <a:spLocks noGrp="1"/>
          </p:cNvSpPr>
          <p:nvPr>
            <p:ph type="sldNum" sz="quarter" idx="12"/>
          </p:nvPr>
        </p:nvSpPr>
        <p:spPr/>
        <p:txBody>
          <a:bodyPr/>
          <a:lstStyle/>
          <a:p>
            <a:fld id="{E50EE4A9-0393-0E49-A136-B3422DD87568}" type="slidenum">
              <a:rPr lang="en-US" smtClean="0"/>
              <a:t>5</a:t>
            </a:fld>
            <a:endParaRPr lang="en-US" dirty="0"/>
          </a:p>
        </p:txBody>
      </p:sp>
      <p:sp>
        <p:nvSpPr>
          <p:cNvPr id="21" name="Rectangle 20"/>
          <p:cNvSpPr/>
          <p:nvPr/>
        </p:nvSpPr>
        <p:spPr>
          <a:xfrm>
            <a:off x="-62255" y="6595070"/>
            <a:ext cx="4634602" cy="276999"/>
          </a:xfrm>
          <a:prstGeom prst="rect">
            <a:avLst/>
          </a:prstGeom>
        </p:spPr>
        <p:txBody>
          <a:bodyPr wrap="none">
            <a:spAutoFit/>
          </a:bodyPr>
          <a:lstStyle/>
          <a:p>
            <a:r>
              <a:rPr lang="en-US" sz="1200" dirty="0" smtClean="0"/>
              <a:t>ATLAS: </a:t>
            </a:r>
            <a:r>
              <a:rPr lang="en-US" sz="1200" dirty="0" err="1" smtClean="0"/>
              <a:t>Phys.Rev</a:t>
            </a:r>
            <a:r>
              <a:rPr lang="en-US" sz="1200" dirty="0"/>
              <a:t>. D86 (2012) </a:t>
            </a:r>
            <a:r>
              <a:rPr lang="en-US" sz="1200" dirty="0" smtClean="0"/>
              <a:t>014022; CMS: Phys.Rev.D86(2012)014022</a:t>
            </a:r>
            <a:endParaRPr lang="en-US" sz="1200" dirty="0"/>
          </a:p>
        </p:txBody>
      </p:sp>
      <p:cxnSp>
        <p:nvCxnSpPr>
          <p:cNvPr id="24" name="Straight Connector 23"/>
          <p:cNvCxnSpPr/>
          <p:nvPr/>
        </p:nvCxnSpPr>
        <p:spPr>
          <a:xfrm flipH="1" flipV="1">
            <a:off x="1863223" y="1257666"/>
            <a:ext cx="12452" cy="223074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801366" y="3674334"/>
            <a:ext cx="1061859" cy="276999"/>
          </a:xfrm>
          <a:prstGeom prst="rect">
            <a:avLst/>
          </a:prstGeom>
          <a:noFill/>
        </p:spPr>
        <p:txBody>
          <a:bodyPr wrap="none" rtlCol="0">
            <a:spAutoFit/>
          </a:bodyPr>
          <a:lstStyle/>
          <a:p>
            <a:r>
              <a:rPr lang="en-US" sz="1200" dirty="0" err="1" smtClean="0"/>
              <a:t>Tevatron</a:t>
            </a:r>
            <a:r>
              <a:rPr lang="en-US" sz="1200" dirty="0" smtClean="0"/>
              <a:t> limit</a:t>
            </a:r>
            <a:endParaRPr lang="en-US" sz="1200" dirty="0"/>
          </a:p>
        </p:txBody>
      </p:sp>
      <p:cxnSp>
        <p:nvCxnSpPr>
          <p:cNvPr id="28" name="Straight Arrow Connector 27"/>
          <p:cNvCxnSpPr/>
          <p:nvPr/>
        </p:nvCxnSpPr>
        <p:spPr>
          <a:xfrm flipV="1">
            <a:off x="1651552" y="3488409"/>
            <a:ext cx="224125" cy="284583"/>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flipV="1">
            <a:off x="4814478" y="1257666"/>
            <a:ext cx="12452" cy="2230743"/>
          </a:xfrm>
          <a:prstGeom prst="line">
            <a:avLst/>
          </a:prstGeom>
          <a:ln>
            <a:prstDash val="sysDash"/>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4590355" y="3591937"/>
            <a:ext cx="224125" cy="215563"/>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4215239" y="3699721"/>
            <a:ext cx="1061859" cy="276999"/>
          </a:xfrm>
          <a:prstGeom prst="rect">
            <a:avLst/>
          </a:prstGeom>
          <a:noFill/>
        </p:spPr>
        <p:txBody>
          <a:bodyPr wrap="none" rtlCol="0">
            <a:spAutoFit/>
          </a:bodyPr>
          <a:lstStyle/>
          <a:p>
            <a:r>
              <a:rPr lang="en-US" sz="1200" dirty="0" err="1" smtClean="0"/>
              <a:t>Tevatron</a:t>
            </a:r>
            <a:r>
              <a:rPr lang="en-US" sz="1200" dirty="0" smtClean="0"/>
              <a:t> limit</a:t>
            </a:r>
            <a:endParaRPr lang="en-US" sz="1200" dirty="0"/>
          </a:p>
        </p:txBody>
      </p:sp>
      <p:pic>
        <p:nvPicPr>
          <p:cNvPr id="7" name="Picture 6"/>
          <p:cNvPicPr>
            <a:picLocks noChangeAspect="1"/>
          </p:cNvPicPr>
          <p:nvPr/>
        </p:nvPicPr>
        <p:blipFill>
          <a:blip r:embed="rId7"/>
          <a:stretch>
            <a:fillRect/>
          </a:stretch>
        </p:blipFill>
        <p:spPr>
          <a:xfrm>
            <a:off x="6026877" y="3044680"/>
            <a:ext cx="2911614" cy="1872875"/>
          </a:xfrm>
          <a:prstGeom prst="rect">
            <a:avLst/>
          </a:prstGeom>
        </p:spPr>
      </p:pic>
      <p:pic>
        <p:nvPicPr>
          <p:cNvPr id="11" name="Picture 10"/>
          <p:cNvPicPr>
            <a:picLocks noChangeAspect="1"/>
          </p:cNvPicPr>
          <p:nvPr/>
        </p:nvPicPr>
        <p:blipFill>
          <a:blip r:embed="rId8"/>
          <a:stretch>
            <a:fillRect/>
          </a:stretch>
        </p:blipFill>
        <p:spPr>
          <a:xfrm>
            <a:off x="6379137" y="1131637"/>
            <a:ext cx="2559354" cy="1880019"/>
          </a:xfrm>
          <a:prstGeom prst="rect">
            <a:avLst/>
          </a:prstGeom>
        </p:spPr>
      </p:pic>
      <p:sp>
        <p:nvSpPr>
          <p:cNvPr id="12" name="TextBox 11"/>
          <p:cNvSpPr txBox="1"/>
          <p:nvPr/>
        </p:nvSpPr>
        <p:spPr>
          <a:xfrm>
            <a:off x="181265" y="4840743"/>
            <a:ext cx="8051725" cy="1754327"/>
          </a:xfrm>
          <a:prstGeom prst="rect">
            <a:avLst/>
          </a:prstGeom>
          <a:noFill/>
        </p:spPr>
        <p:txBody>
          <a:bodyPr wrap="square" rtlCol="0">
            <a:spAutoFit/>
          </a:bodyPr>
          <a:lstStyle/>
          <a:p>
            <a:r>
              <a:rPr lang="en-US" dirty="0"/>
              <a:t>Jet production described  </a:t>
            </a:r>
            <a:r>
              <a:rPr lang="en-US" dirty="0" smtClean="0"/>
              <a:t>by </a:t>
            </a:r>
            <a:r>
              <a:rPr lang="en-US" dirty="0" err="1" smtClean="0"/>
              <a:t>pQCD</a:t>
            </a:r>
            <a:r>
              <a:rPr lang="en-US" dirty="0" smtClean="0"/>
              <a:t> </a:t>
            </a:r>
            <a:r>
              <a:rPr lang="en-US" dirty="0"/>
              <a:t>up to jet </a:t>
            </a:r>
            <a:r>
              <a:rPr lang="en-US" dirty="0" err="1"/>
              <a:t>pt</a:t>
            </a:r>
            <a:r>
              <a:rPr lang="en-US" dirty="0"/>
              <a:t> of  2 </a:t>
            </a:r>
            <a:r>
              <a:rPr lang="en-US" dirty="0" err="1"/>
              <a:t>TeV</a:t>
            </a:r>
            <a:r>
              <a:rPr lang="en-US" dirty="0"/>
              <a:t> </a:t>
            </a:r>
            <a:r>
              <a:rPr lang="en-US" dirty="0" smtClean="0"/>
              <a:t>and </a:t>
            </a:r>
            <a:r>
              <a:rPr lang="en-US" dirty="0" err="1"/>
              <a:t>dijet</a:t>
            </a:r>
            <a:r>
              <a:rPr lang="en-US" dirty="0"/>
              <a:t> mass of 5 </a:t>
            </a:r>
            <a:r>
              <a:rPr lang="en-US" dirty="0" err="1"/>
              <a:t>TeV</a:t>
            </a:r>
            <a:endParaRPr lang="en-US" dirty="0"/>
          </a:p>
          <a:p>
            <a:endParaRPr lang="en-US" dirty="0"/>
          </a:p>
          <a:p>
            <a:r>
              <a:rPr lang="en-US" dirty="0" err="1" smtClean="0"/>
              <a:t>Experimentel</a:t>
            </a:r>
            <a:r>
              <a:rPr lang="en-US" dirty="0" smtClean="0"/>
              <a:t> uncertainty dominated </a:t>
            </a:r>
            <a:r>
              <a:rPr lang="en-US" dirty="0" smtClean="0"/>
              <a:t>by JES.</a:t>
            </a:r>
          </a:p>
          <a:p>
            <a:endParaRPr lang="en-US" dirty="0" smtClean="0"/>
          </a:p>
          <a:p>
            <a:r>
              <a:rPr lang="en-US" dirty="0" smtClean="0"/>
              <a:t>Theory uncertainty at high </a:t>
            </a:r>
            <a:r>
              <a:rPr lang="en-US" dirty="0" err="1" smtClean="0"/>
              <a:t>pt</a:t>
            </a:r>
            <a:r>
              <a:rPr lang="en-US" dirty="0"/>
              <a:t> </a:t>
            </a:r>
            <a:r>
              <a:rPr lang="en-US" dirty="0" smtClean="0"/>
              <a:t>   </a:t>
            </a:r>
            <a:r>
              <a:rPr lang="en-US" dirty="0" smtClean="0"/>
              <a:t>dominated </a:t>
            </a:r>
            <a:r>
              <a:rPr lang="en-US" dirty="0" smtClean="0"/>
              <a:t>by PDF uncertainties.</a:t>
            </a:r>
          </a:p>
          <a:p>
            <a:endParaRPr lang="en-US" dirty="0"/>
          </a:p>
        </p:txBody>
      </p:sp>
    </p:spTree>
    <p:extLst>
      <p:ext uri="{BB962C8B-B14F-4D97-AF65-F5344CB8AC3E}">
        <p14:creationId xmlns:p14="http://schemas.microsoft.com/office/powerpoint/2010/main" val="11809946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6" name="TextBox 5"/>
          <p:cNvSpPr txBox="1"/>
          <p:nvPr/>
        </p:nvSpPr>
        <p:spPr>
          <a:xfrm>
            <a:off x="1" y="114323"/>
            <a:ext cx="9144000" cy="830997"/>
          </a:xfrm>
          <a:prstGeom prst="rect">
            <a:avLst/>
          </a:prstGeom>
          <a:noFill/>
        </p:spPr>
        <p:txBody>
          <a:bodyPr wrap="square" rtlCol="0">
            <a:spAutoFit/>
          </a:bodyPr>
          <a:lstStyle/>
          <a:p>
            <a:pPr algn="r"/>
            <a:r>
              <a:rPr lang="en-US" sz="4800" b="1" dirty="0" smtClean="0">
                <a:solidFill>
                  <a:srgbClr val="0000FF"/>
                </a:solidFill>
              </a:rPr>
              <a:t> </a:t>
            </a:r>
            <a:r>
              <a:rPr lang="en-US" sz="4800" b="1" dirty="0" smtClean="0">
                <a:solidFill>
                  <a:srgbClr val="0000FF"/>
                </a:solidFill>
                <a:effectLst>
                  <a:outerShdw blurRad="50800" dist="38100" dir="2700000" algn="tl" rotWithShape="0">
                    <a:srgbClr val="000000">
                      <a:alpha val="43000"/>
                    </a:srgbClr>
                  </a:outerShdw>
                </a:effectLst>
              </a:rPr>
              <a:t>Test of </a:t>
            </a:r>
            <a:r>
              <a:rPr lang="en-US" sz="4800" b="1" dirty="0" err="1" smtClean="0">
                <a:solidFill>
                  <a:srgbClr val="0000FF"/>
                </a:solidFill>
                <a:effectLst>
                  <a:outerShdw blurRad="50800" dist="38100" dir="2700000" algn="tl" rotWithShape="0">
                    <a:srgbClr val="000000">
                      <a:alpha val="43000"/>
                    </a:srgbClr>
                  </a:outerShdw>
                </a:effectLst>
              </a:rPr>
              <a:t>pQCD</a:t>
            </a:r>
            <a:r>
              <a:rPr lang="en-US" sz="4800" b="1" dirty="0" smtClean="0">
                <a:solidFill>
                  <a:srgbClr val="0000FF"/>
                </a:solidFill>
                <a:effectLst>
                  <a:outerShdw blurRad="50800" dist="38100" dir="2700000" algn="tl" rotWithShape="0">
                    <a:srgbClr val="000000">
                      <a:alpha val="43000"/>
                    </a:srgbClr>
                  </a:outerShdw>
                </a:effectLst>
              </a:rPr>
              <a:t>: theory  comparison</a:t>
            </a:r>
            <a:endParaRPr lang="en-US" sz="4800" b="1" dirty="0">
              <a:solidFill>
                <a:srgbClr val="0000FF"/>
              </a:solidFill>
              <a:effectLst>
                <a:outerShdw blurRad="50800" dist="38100" dir="2700000" algn="tl" rotWithShape="0">
                  <a:srgbClr val="000000">
                    <a:alpha val="43000"/>
                  </a:srgbClr>
                </a:outerShdw>
              </a:effectLst>
            </a:endParaRPr>
          </a:p>
        </p:txBody>
      </p:sp>
      <p:sp>
        <p:nvSpPr>
          <p:cNvPr id="9" name="TextBox 8"/>
          <p:cNvSpPr txBox="1"/>
          <p:nvPr/>
        </p:nvSpPr>
        <p:spPr>
          <a:xfrm>
            <a:off x="696646" y="5503985"/>
            <a:ext cx="2971900" cy="646331"/>
          </a:xfrm>
          <a:prstGeom prst="rect">
            <a:avLst/>
          </a:prstGeom>
          <a:noFill/>
        </p:spPr>
        <p:txBody>
          <a:bodyPr wrap="none" rtlCol="0">
            <a:spAutoFit/>
          </a:bodyPr>
          <a:lstStyle/>
          <a:p>
            <a:r>
              <a:rPr lang="en-US" dirty="0" smtClean="0"/>
              <a:t>Data can be used to constrain </a:t>
            </a:r>
          </a:p>
          <a:p>
            <a:r>
              <a:rPr lang="en-US" dirty="0" smtClean="0"/>
              <a:t>PDFs in the future</a:t>
            </a:r>
            <a:endParaRPr lang="en-US" dirty="0"/>
          </a:p>
        </p:txBody>
      </p:sp>
      <p:sp>
        <p:nvSpPr>
          <p:cNvPr id="21" name="Rectangle 20"/>
          <p:cNvSpPr/>
          <p:nvPr/>
        </p:nvSpPr>
        <p:spPr>
          <a:xfrm>
            <a:off x="-62255" y="6595070"/>
            <a:ext cx="6138444" cy="276999"/>
          </a:xfrm>
          <a:prstGeom prst="rect">
            <a:avLst/>
          </a:prstGeom>
        </p:spPr>
        <p:txBody>
          <a:bodyPr wrap="none">
            <a:spAutoFit/>
          </a:bodyPr>
          <a:lstStyle/>
          <a:p>
            <a:r>
              <a:rPr lang="en-US" sz="1200" dirty="0" smtClean="0"/>
              <a:t>ATLAS: </a:t>
            </a:r>
            <a:r>
              <a:rPr lang="en-US" sz="1200" dirty="0" err="1" smtClean="0"/>
              <a:t>Phys.Rev</a:t>
            </a:r>
            <a:r>
              <a:rPr lang="en-US" sz="1200" dirty="0"/>
              <a:t>. D86 (2012) </a:t>
            </a:r>
            <a:r>
              <a:rPr lang="en-US" sz="1200" dirty="0" smtClean="0"/>
              <a:t>014022; ATLAS-CONF-2012-128; CMS: Phys.Rev.D86(2012)014022</a:t>
            </a:r>
            <a:endParaRPr lang="en-US" sz="1200" dirty="0"/>
          </a:p>
        </p:txBody>
      </p:sp>
      <p:pic>
        <p:nvPicPr>
          <p:cNvPr id="5" name="Picture 4" descr="fig_13d.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1714" y="1584457"/>
            <a:ext cx="4246591" cy="4119268"/>
          </a:xfrm>
          <a:prstGeom prst="rect">
            <a:avLst/>
          </a:prstGeom>
        </p:spPr>
      </p:pic>
      <p:sp>
        <p:nvSpPr>
          <p:cNvPr id="8" name="TextBox 7"/>
          <p:cNvSpPr txBox="1"/>
          <p:nvPr/>
        </p:nvSpPr>
        <p:spPr>
          <a:xfrm>
            <a:off x="4432271" y="5503985"/>
            <a:ext cx="4036032" cy="646331"/>
          </a:xfrm>
          <a:prstGeom prst="rect">
            <a:avLst/>
          </a:prstGeom>
          <a:noFill/>
        </p:spPr>
        <p:txBody>
          <a:bodyPr wrap="square" rtlCol="0">
            <a:spAutoFit/>
          </a:bodyPr>
          <a:lstStyle/>
          <a:p>
            <a:r>
              <a:rPr lang="en-US" dirty="0" smtClean="0"/>
              <a:t>Huge variations  in predictions from NLO generators matched to </a:t>
            </a:r>
            <a:r>
              <a:rPr lang="en-US" dirty="0" err="1" smtClean="0"/>
              <a:t>parton</a:t>
            </a:r>
            <a:r>
              <a:rPr lang="en-US" dirty="0" smtClean="0"/>
              <a:t> showers</a:t>
            </a:r>
            <a:endParaRPr lang="en-US" dirty="0"/>
          </a:p>
        </p:txBody>
      </p:sp>
      <p:pic>
        <p:nvPicPr>
          <p:cNvPr id="3" name="Picture 2"/>
          <p:cNvPicPr>
            <a:picLocks noChangeAspect="1"/>
          </p:cNvPicPr>
          <p:nvPr/>
        </p:nvPicPr>
        <p:blipFill>
          <a:blip r:embed="rId5"/>
          <a:stretch>
            <a:fillRect/>
          </a:stretch>
        </p:blipFill>
        <p:spPr>
          <a:xfrm>
            <a:off x="448252" y="2266285"/>
            <a:ext cx="3319906" cy="2056579"/>
          </a:xfrm>
          <a:prstGeom prst="rect">
            <a:avLst/>
          </a:prstGeom>
        </p:spPr>
      </p:pic>
    </p:spTree>
    <p:extLst>
      <p:ext uri="{BB962C8B-B14F-4D97-AF65-F5344CB8AC3E}">
        <p14:creationId xmlns:p14="http://schemas.microsoft.com/office/powerpoint/2010/main" val="371756608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6" name="TextBox 5"/>
          <p:cNvSpPr txBox="1"/>
          <p:nvPr/>
        </p:nvSpPr>
        <p:spPr>
          <a:xfrm>
            <a:off x="2" y="127151"/>
            <a:ext cx="9143999" cy="830997"/>
          </a:xfrm>
          <a:prstGeom prst="rect">
            <a:avLst/>
          </a:prstGeom>
          <a:noFill/>
        </p:spPr>
        <p:txBody>
          <a:bodyPr wrap="square" rtlCol="0">
            <a:spAutoFit/>
          </a:bodyPr>
          <a:lstStyle/>
          <a:p>
            <a:pPr algn="r"/>
            <a:r>
              <a:rPr lang="en-US" sz="4800" b="1" dirty="0" smtClean="0">
                <a:solidFill>
                  <a:srgbClr val="0000FF"/>
                </a:solidFill>
                <a:effectLst>
                  <a:outerShdw blurRad="50800" dist="38100" dir="2700000" algn="tl" rotWithShape="0">
                    <a:srgbClr val="000000">
                      <a:alpha val="43000"/>
                    </a:srgbClr>
                  </a:outerShdw>
                </a:effectLst>
              </a:rPr>
              <a:t>   Test </a:t>
            </a:r>
            <a:r>
              <a:rPr lang="en-US" sz="4800" b="1" dirty="0" err="1" smtClean="0">
                <a:solidFill>
                  <a:srgbClr val="0000FF"/>
                </a:solidFill>
                <a:effectLst>
                  <a:outerShdw blurRad="50800" dist="38100" dir="2700000" algn="tl" rotWithShape="0">
                    <a:srgbClr val="000000">
                      <a:alpha val="43000"/>
                    </a:srgbClr>
                  </a:outerShdw>
                </a:effectLst>
              </a:rPr>
              <a:t>pQCD</a:t>
            </a:r>
            <a:r>
              <a:rPr lang="en-US" sz="4800" b="1" dirty="0" smtClean="0">
                <a:solidFill>
                  <a:srgbClr val="0000FF"/>
                </a:solidFill>
                <a:effectLst>
                  <a:outerShdw blurRad="50800" dist="38100" dir="2700000" algn="tl" rotWithShape="0">
                    <a:srgbClr val="000000">
                      <a:alpha val="43000"/>
                    </a:srgbClr>
                  </a:outerShdw>
                </a:effectLst>
              </a:rPr>
              <a:t> and </a:t>
            </a:r>
            <a:r>
              <a:rPr lang="en-US" sz="4800" b="1" dirty="0" smtClean="0">
                <a:solidFill>
                  <a:srgbClr val="0000FF"/>
                </a:solidFill>
                <a:effectLst>
                  <a:outerShdw blurRad="50800" dist="38100" dir="2700000" algn="tl" rotWithShape="0">
                    <a:srgbClr val="000000">
                      <a:alpha val="43000"/>
                    </a:srgbClr>
                  </a:outerShdw>
                </a:effectLst>
                <a:latin typeface="Symbol"/>
              </a:rPr>
              <a:t>a</a:t>
            </a:r>
            <a:r>
              <a:rPr lang="en-US" sz="4800" b="1" baseline="-25000" dirty="0" smtClean="0">
                <a:solidFill>
                  <a:srgbClr val="0000FF"/>
                </a:solidFill>
                <a:effectLst>
                  <a:outerShdw blurRad="50800" dist="38100" dir="2700000" algn="tl" rotWithShape="0">
                    <a:srgbClr val="000000">
                      <a:alpha val="43000"/>
                    </a:srgbClr>
                  </a:outerShdw>
                </a:effectLst>
              </a:rPr>
              <a:t>s</a:t>
            </a:r>
            <a:r>
              <a:rPr lang="en-US" sz="4800" b="1" dirty="0" smtClean="0">
                <a:solidFill>
                  <a:srgbClr val="0000FF"/>
                </a:solidFill>
                <a:effectLst>
                  <a:outerShdw blurRad="50800" dist="38100" dir="2700000" algn="tl" rotWithShape="0">
                    <a:srgbClr val="000000">
                      <a:alpha val="43000"/>
                    </a:srgbClr>
                  </a:outerShdw>
                </a:effectLst>
              </a:rPr>
              <a:t>: </a:t>
            </a:r>
            <a:r>
              <a:rPr lang="en-US" sz="4800" b="1" dirty="0" smtClean="0">
                <a:solidFill>
                  <a:srgbClr val="0000FF"/>
                </a:solidFill>
                <a:effectLst>
                  <a:outerShdw blurRad="50800" dist="38100" dir="2700000" algn="tl" rotWithShape="0">
                    <a:srgbClr val="000000">
                      <a:alpha val="43000"/>
                    </a:srgbClr>
                  </a:outerShdw>
                </a:effectLst>
              </a:rPr>
              <a:t>Multi-jet </a:t>
            </a:r>
            <a:r>
              <a:rPr lang="en-US" sz="4800" b="1" dirty="0" smtClean="0">
                <a:solidFill>
                  <a:srgbClr val="0000FF"/>
                </a:solidFill>
                <a:effectLst>
                  <a:outerShdw blurRad="50800" dist="38100" dir="2700000" algn="tl" rotWithShape="0">
                    <a:srgbClr val="000000">
                      <a:alpha val="43000"/>
                    </a:srgbClr>
                  </a:outerShdw>
                </a:effectLst>
              </a:rPr>
              <a:t>ratio</a:t>
            </a:r>
            <a:endParaRPr lang="en-US" sz="4800" b="1" dirty="0">
              <a:solidFill>
                <a:srgbClr val="0000FF"/>
              </a:solidFill>
              <a:effectLst>
                <a:outerShdw blurRad="50800" dist="38100" dir="2700000" algn="tl" rotWithShape="0">
                  <a:srgbClr val="000000">
                    <a:alpha val="43000"/>
                  </a:srgbClr>
                </a:outerShdw>
              </a:effectLst>
            </a:endParaRPr>
          </a:p>
        </p:txBody>
      </p:sp>
      <p:pic>
        <p:nvPicPr>
          <p:cNvPr id="5" name="Picture 4"/>
          <p:cNvPicPr>
            <a:picLocks noChangeAspect="1"/>
          </p:cNvPicPr>
          <p:nvPr/>
        </p:nvPicPr>
        <p:blipFill>
          <a:blip r:embed="rId5"/>
          <a:stretch>
            <a:fillRect/>
          </a:stretch>
        </p:blipFill>
        <p:spPr>
          <a:xfrm>
            <a:off x="3985663" y="3935789"/>
            <a:ext cx="4775200" cy="2679700"/>
          </a:xfrm>
          <a:prstGeom prst="rect">
            <a:avLst/>
          </a:prstGeom>
        </p:spPr>
      </p:pic>
      <p:pic>
        <p:nvPicPr>
          <p:cNvPr id="7" name="Picture 6"/>
          <p:cNvPicPr>
            <a:picLocks noChangeAspect="1"/>
          </p:cNvPicPr>
          <p:nvPr/>
        </p:nvPicPr>
        <p:blipFill>
          <a:blip r:embed="rId6"/>
          <a:stretch>
            <a:fillRect/>
          </a:stretch>
        </p:blipFill>
        <p:spPr>
          <a:xfrm>
            <a:off x="283393" y="1472487"/>
            <a:ext cx="3267298" cy="3219484"/>
          </a:xfrm>
          <a:prstGeom prst="rect">
            <a:avLst/>
          </a:prstGeom>
        </p:spPr>
      </p:pic>
      <p:sp>
        <p:nvSpPr>
          <p:cNvPr id="10" name="Bent Arrow 9"/>
          <p:cNvSpPr/>
          <p:nvPr/>
        </p:nvSpPr>
        <p:spPr>
          <a:xfrm flipV="1">
            <a:off x="2060438" y="4691969"/>
            <a:ext cx="2371447" cy="918827"/>
          </a:xfrm>
          <a:prstGeom prst="bentArrow">
            <a:avLst>
              <a:gd name="adj1" fmla="val 25000"/>
              <a:gd name="adj2" fmla="val 25000"/>
              <a:gd name="adj3" fmla="val 25000"/>
              <a:gd name="adj4" fmla="val 3419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a:off x="3890128" y="1287822"/>
            <a:ext cx="5135459" cy="1754327"/>
          </a:xfrm>
          <a:prstGeom prst="rect">
            <a:avLst/>
          </a:prstGeom>
          <a:noFill/>
        </p:spPr>
        <p:txBody>
          <a:bodyPr wrap="square" rtlCol="0">
            <a:spAutoFit/>
          </a:bodyPr>
          <a:lstStyle/>
          <a:p>
            <a:r>
              <a:rPr lang="en-US" dirty="0" smtClean="0"/>
              <a:t>R</a:t>
            </a:r>
            <a:r>
              <a:rPr lang="en-US" baseline="-25000" dirty="0" smtClean="0"/>
              <a:t>32</a:t>
            </a:r>
            <a:r>
              <a:rPr lang="en-US" dirty="0" smtClean="0"/>
              <a:t> = N(3jets)/N(2jets</a:t>
            </a:r>
            <a:r>
              <a:rPr lang="en-US" dirty="0" smtClean="0"/>
              <a:t>)</a:t>
            </a:r>
          </a:p>
          <a:p>
            <a:endParaRPr lang="en-US" dirty="0"/>
          </a:p>
          <a:p>
            <a:r>
              <a:rPr lang="en-US" dirty="0" smtClean="0"/>
              <a:t>Measurement uncertainties largely suppressed by taking the ratio</a:t>
            </a:r>
          </a:p>
          <a:p>
            <a:endParaRPr lang="en-US" dirty="0"/>
          </a:p>
          <a:p>
            <a:r>
              <a:rPr lang="en-US" dirty="0" smtClean="0"/>
              <a:t>Test </a:t>
            </a:r>
            <a:r>
              <a:rPr lang="en-US" dirty="0" err="1" smtClean="0"/>
              <a:t>pQCD</a:t>
            </a:r>
            <a:r>
              <a:rPr lang="en-US" dirty="0" smtClean="0"/>
              <a:t> and extract </a:t>
            </a:r>
            <a:r>
              <a:rPr lang="en-US" dirty="0" smtClean="0">
                <a:latin typeface="Symbol"/>
              </a:rPr>
              <a:t>a</a:t>
            </a:r>
            <a:r>
              <a:rPr lang="en-US" baseline="-25000" dirty="0" smtClean="0"/>
              <a:t>s</a:t>
            </a:r>
            <a:r>
              <a:rPr lang="en-US" dirty="0" smtClean="0"/>
              <a:t> at highest scale</a:t>
            </a:r>
            <a:endParaRPr lang="en-US" dirty="0"/>
          </a:p>
        </p:txBody>
      </p:sp>
      <p:sp>
        <p:nvSpPr>
          <p:cNvPr id="12" name="Rectangle 11"/>
          <p:cNvSpPr/>
          <p:nvPr/>
        </p:nvSpPr>
        <p:spPr>
          <a:xfrm>
            <a:off x="0" y="6615271"/>
            <a:ext cx="1544012" cy="276999"/>
          </a:xfrm>
          <a:prstGeom prst="rect">
            <a:avLst/>
          </a:prstGeom>
        </p:spPr>
        <p:txBody>
          <a:bodyPr wrap="none">
            <a:spAutoFit/>
          </a:bodyPr>
          <a:lstStyle/>
          <a:p>
            <a:r>
              <a:rPr lang="en-US" baseline="30000" dirty="0"/>
              <a:t>CMS PAS QCD-11-003</a:t>
            </a:r>
            <a:endParaRPr lang="en-US" dirty="0"/>
          </a:p>
        </p:txBody>
      </p:sp>
      <p:sp>
        <p:nvSpPr>
          <p:cNvPr id="2" name="Slide Number Placeholder 1"/>
          <p:cNvSpPr>
            <a:spLocks noGrp="1"/>
          </p:cNvSpPr>
          <p:nvPr>
            <p:ph type="sldNum" sz="quarter" idx="12"/>
          </p:nvPr>
        </p:nvSpPr>
        <p:spPr/>
        <p:txBody>
          <a:bodyPr/>
          <a:lstStyle/>
          <a:p>
            <a:fld id="{E50EE4A9-0393-0E49-A136-B3422DD87568}" type="slidenum">
              <a:rPr lang="en-US" smtClean="0"/>
              <a:pPr/>
              <a:t>7</a:t>
            </a:fld>
            <a:endParaRPr lang="en-US"/>
          </a:p>
        </p:txBody>
      </p:sp>
    </p:spTree>
    <p:extLst>
      <p:ext uri="{BB962C8B-B14F-4D97-AF65-F5344CB8AC3E}">
        <p14:creationId xmlns:p14="http://schemas.microsoft.com/office/powerpoint/2010/main" val="198805508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1394"/>
            <a:ext cx="9144000" cy="958147"/>
          </a:xfrm>
          <a:prstGeom prst="rect">
            <a:avLst/>
          </a:prstGeom>
        </p:spPr>
      </p:pic>
      <p:sp>
        <p:nvSpPr>
          <p:cNvPr id="6" name="TextBox 5"/>
          <p:cNvSpPr txBox="1"/>
          <p:nvPr/>
        </p:nvSpPr>
        <p:spPr>
          <a:xfrm>
            <a:off x="0" y="127151"/>
            <a:ext cx="9144000" cy="830997"/>
          </a:xfrm>
          <a:prstGeom prst="rect">
            <a:avLst/>
          </a:prstGeom>
          <a:noFill/>
        </p:spPr>
        <p:txBody>
          <a:bodyPr wrap="square" rtlCol="0">
            <a:spAutoFit/>
          </a:bodyPr>
          <a:lstStyle/>
          <a:p>
            <a:pPr algn="r"/>
            <a:r>
              <a:rPr lang="en-US" sz="3800" b="1" dirty="0" smtClean="0">
                <a:solidFill>
                  <a:srgbClr val="0000FF"/>
                </a:solidFill>
              </a:rPr>
              <a:t>      </a:t>
            </a:r>
            <a:r>
              <a:rPr lang="en-US" sz="3800" b="1" dirty="0" smtClean="0">
                <a:solidFill>
                  <a:srgbClr val="0000FF"/>
                </a:solidFill>
              </a:rPr>
              <a:t>    </a:t>
            </a:r>
            <a:r>
              <a:rPr lang="en-US" sz="4800" b="1" dirty="0" smtClean="0">
                <a:solidFill>
                  <a:srgbClr val="0000FF"/>
                </a:solidFill>
                <a:effectLst>
                  <a:outerShdw blurRad="50800" dist="38100" dir="2700000" algn="tl" rotWithShape="0">
                    <a:srgbClr val="000000">
                      <a:alpha val="43000"/>
                    </a:srgbClr>
                  </a:outerShdw>
                </a:effectLst>
              </a:rPr>
              <a:t>Test </a:t>
            </a:r>
            <a:r>
              <a:rPr lang="en-US" sz="4800" b="1" dirty="0" err="1" smtClean="0">
                <a:solidFill>
                  <a:srgbClr val="0000FF"/>
                </a:solidFill>
                <a:effectLst>
                  <a:outerShdw blurRad="50800" dist="38100" dir="2700000" algn="tl" rotWithShape="0">
                    <a:srgbClr val="000000">
                      <a:alpha val="43000"/>
                    </a:srgbClr>
                  </a:outerShdw>
                </a:effectLst>
              </a:rPr>
              <a:t>pQCD</a:t>
            </a:r>
            <a:r>
              <a:rPr lang="en-US" sz="4800" b="1" dirty="0" smtClean="0">
                <a:solidFill>
                  <a:srgbClr val="0000FF"/>
                </a:solidFill>
                <a:effectLst>
                  <a:outerShdw blurRad="50800" dist="38100" dir="2700000" algn="tl" rotWithShape="0">
                    <a:srgbClr val="000000">
                      <a:alpha val="43000"/>
                    </a:srgbClr>
                  </a:outerShdw>
                </a:effectLst>
              </a:rPr>
              <a:t> </a:t>
            </a:r>
            <a:r>
              <a:rPr lang="en-US" sz="4800" b="1" dirty="0" smtClean="0">
                <a:solidFill>
                  <a:srgbClr val="0000FF"/>
                </a:solidFill>
                <a:effectLst>
                  <a:outerShdw blurRad="50800" dist="38100" dir="2700000" algn="tl" rotWithShape="0">
                    <a:srgbClr val="000000">
                      <a:alpha val="43000"/>
                    </a:srgbClr>
                  </a:outerShdw>
                </a:effectLst>
              </a:rPr>
              <a:t>at high scales: Top</a:t>
            </a:r>
            <a:endParaRPr lang="en-US" sz="4800" b="1" dirty="0">
              <a:solidFill>
                <a:srgbClr val="0000FF"/>
              </a:solidFill>
              <a:effectLst>
                <a:outerShdw blurRad="50800" dist="38100" dir="2700000" algn="tl" rotWithShape="0">
                  <a:srgbClr val="000000">
                    <a:alpha val="43000"/>
                  </a:srgbClr>
                </a:outerShdw>
              </a:effectLst>
            </a:endParaRPr>
          </a:p>
        </p:txBody>
      </p:sp>
      <p:pic>
        <p:nvPicPr>
          <p:cNvPr id="3" name="Picture 2"/>
          <p:cNvPicPr>
            <a:picLocks noChangeAspect="1"/>
          </p:cNvPicPr>
          <p:nvPr/>
        </p:nvPicPr>
        <p:blipFill>
          <a:blip r:embed="rId4"/>
          <a:stretch>
            <a:fillRect/>
          </a:stretch>
        </p:blipFill>
        <p:spPr>
          <a:xfrm>
            <a:off x="3805843" y="3187987"/>
            <a:ext cx="2747359" cy="1799759"/>
          </a:xfrm>
          <a:prstGeom prst="rect">
            <a:avLst/>
          </a:prstGeom>
        </p:spPr>
      </p:pic>
      <p:sp>
        <p:nvSpPr>
          <p:cNvPr id="5" name="TextBox 4"/>
          <p:cNvSpPr txBox="1"/>
          <p:nvPr/>
        </p:nvSpPr>
        <p:spPr>
          <a:xfrm>
            <a:off x="24280" y="2838389"/>
            <a:ext cx="5345822" cy="923330"/>
          </a:xfrm>
          <a:prstGeom prst="rect">
            <a:avLst/>
          </a:prstGeom>
          <a:noFill/>
        </p:spPr>
        <p:txBody>
          <a:bodyPr wrap="none" rtlCol="0">
            <a:spAutoFit/>
          </a:bodyPr>
          <a:lstStyle/>
          <a:p>
            <a:r>
              <a:rPr lang="en-US" dirty="0" smtClean="0"/>
              <a:t>Experimental signature b jets plus decay products of W</a:t>
            </a:r>
          </a:p>
          <a:p>
            <a:r>
              <a:rPr lang="en-US" dirty="0" smtClean="0"/>
              <a:t> (single-lepton, di-lepton, all-</a:t>
            </a:r>
            <a:r>
              <a:rPr lang="en-US" dirty="0" err="1" smtClean="0"/>
              <a:t>hadronic</a:t>
            </a:r>
            <a:r>
              <a:rPr lang="en-US" dirty="0" smtClean="0"/>
              <a:t>)</a:t>
            </a:r>
          </a:p>
          <a:p>
            <a:endParaRPr lang="en-US" dirty="0"/>
          </a:p>
        </p:txBody>
      </p:sp>
      <p:sp>
        <p:nvSpPr>
          <p:cNvPr id="8" name="TextBox 7"/>
          <p:cNvSpPr txBox="1"/>
          <p:nvPr/>
        </p:nvSpPr>
        <p:spPr>
          <a:xfrm>
            <a:off x="155172" y="5364417"/>
            <a:ext cx="5109091" cy="1200329"/>
          </a:xfrm>
          <a:prstGeom prst="rect">
            <a:avLst/>
          </a:prstGeom>
          <a:noFill/>
        </p:spPr>
        <p:txBody>
          <a:bodyPr wrap="none" rtlCol="0">
            <a:spAutoFit/>
          </a:bodyPr>
          <a:lstStyle/>
          <a:p>
            <a:r>
              <a:rPr lang="en-US" dirty="0" smtClean="0"/>
              <a:t>Precision of measurements limited by: </a:t>
            </a:r>
          </a:p>
          <a:p>
            <a:r>
              <a:rPr lang="en-US" dirty="0" smtClean="0"/>
              <a:t>b tagging: efficiency ~70-85% misidentification ~10%</a:t>
            </a:r>
          </a:p>
          <a:p>
            <a:r>
              <a:rPr lang="en-US" dirty="0" smtClean="0"/>
              <a:t>jet energy scale ~2-5%</a:t>
            </a:r>
          </a:p>
          <a:p>
            <a:r>
              <a:rPr lang="en-US" dirty="0" smtClean="0"/>
              <a:t>uncertainty </a:t>
            </a:r>
            <a:r>
              <a:rPr lang="en-US" dirty="0"/>
              <a:t>on modeling QCD </a:t>
            </a:r>
            <a:r>
              <a:rPr lang="en-US" dirty="0" smtClean="0"/>
              <a:t>radiation</a:t>
            </a:r>
            <a:endParaRPr lang="en-US" dirty="0"/>
          </a:p>
        </p:txBody>
      </p:sp>
      <p:sp>
        <p:nvSpPr>
          <p:cNvPr id="7" name="TextBox 6"/>
          <p:cNvSpPr txBox="1"/>
          <p:nvPr/>
        </p:nvSpPr>
        <p:spPr>
          <a:xfrm>
            <a:off x="1611973" y="4087275"/>
            <a:ext cx="1475784" cy="523220"/>
          </a:xfrm>
          <a:prstGeom prst="rect">
            <a:avLst/>
          </a:prstGeom>
          <a:noFill/>
          <a:ln>
            <a:noFill/>
          </a:ln>
        </p:spPr>
        <p:txBody>
          <a:bodyPr wrap="none" rtlCol="0">
            <a:spAutoFit/>
          </a:bodyPr>
          <a:lstStyle/>
          <a:p>
            <a:r>
              <a:rPr lang="en-US" sz="1400" dirty="0" smtClean="0"/>
              <a:t>Typical jet </a:t>
            </a:r>
            <a:r>
              <a:rPr lang="en-US" sz="1400" dirty="0" err="1" smtClean="0"/>
              <a:t>p</a:t>
            </a:r>
            <a:r>
              <a:rPr lang="en-US" sz="1400" baseline="-25000" dirty="0" err="1" smtClean="0"/>
              <a:t>t</a:t>
            </a:r>
            <a:r>
              <a:rPr lang="en-US" sz="1400" baseline="-25000" dirty="0" smtClean="0"/>
              <a:t> </a:t>
            </a:r>
            <a:r>
              <a:rPr lang="en-US" sz="1400" dirty="0" smtClean="0"/>
              <a:t>cuts:</a:t>
            </a:r>
          </a:p>
          <a:p>
            <a:r>
              <a:rPr lang="en-US" sz="1400" dirty="0" smtClean="0"/>
              <a:t> 25-30 </a:t>
            </a:r>
            <a:r>
              <a:rPr lang="en-US" sz="1400" dirty="0" err="1" smtClean="0"/>
              <a:t>GeV</a:t>
            </a:r>
            <a:endParaRPr lang="en-US" sz="1400" dirty="0"/>
          </a:p>
        </p:txBody>
      </p:sp>
      <p:cxnSp>
        <p:nvCxnSpPr>
          <p:cNvPr id="14" name="Straight Arrow Connector 13"/>
          <p:cNvCxnSpPr/>
          <p:nvPr/>
        </p:nvCxnSpPr>
        <p:spPr>
          <a:xfrm>
            <a:off x="2809252" y="4429069"/>
            <a:ext cx="817217" cy="181427"/>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E50EE4A9-0393-0E49-A136-B3422DD87568}" type="slidenum">
              <a:rPr lang="en-US" smtClean="0"/>
              <a:t>8</a:t>
            </a:fld>
            <a:endParaRPr lang="en-US"/>
          </a:p>
        </p:txBody>
      </p:sp>
      <p:pic>
        <p:nvPicPr>
          <p:cNvPr id="23" name="Picture 22"/>
          <p:cNvPicPr>
            <a:picLocks noChangeAspect="1"/>
          </p:cNvPicPr>
          <p:nvPr/>
        </p:nvPicPr>
        <p:blipFill>
          <a:blip r:embed="rId5"/>
          <a:stretch>
            <a:fillRect/>
          </a:stretch>
        </p:blipFill>
        <p:spPr>
          <a:xfrm>
            <a:off x="516249" y="1203085"/>
            <a:ext cx="1961580" cy="1074299"/>
          </a:xfrm>
          <a:prstGeom prst="rect">
            <a:avLst/>
          </a:prstGeom>
        </p:spPr>
      </p:pic>
      <p:sp>
        <p:nvSpPr>
          <p:cNvPr id="9" name="TextBox 8"/>
          <p:cNvSpPr txBox="1"/>
          <p:nvPr/>
        </p:nvSpPr>
        <p:spPr>
          <a:xfrm>
            <a:off x="2659486" y="1113289"/>
            <a:ext cx="6484514" cy="1477328"/>
          </a:xfrm>
          <a:prstGeom prst="rect">
            <a:avLst/>
          </a:prstGeom>
          <a:noFill/>
        </p:spPr>
        <p:txBody>
          <a:bodyPr wrap="square" rtlCol="0">
            <a:spAutoFit/>
          </a:bodyPr>
          <a:lstStyle/>
          <a:p>
            <a:r>
              <a:rPr lang="en-US" dirty="0" smtClean="0"/>
              <a:t>Top quarks (m</a:t>
            </a:r>
            <a:r>
              <a:rPr lang="en-US" baseline="-25000" dirty="0" smtClean="0"/>
              <a:t>top</a:t>
            </a:r>
            <a:r>
              <a:rPr lang="en-US" dirty="0" smtClean="0"/>
              <a:t>~173 </a:t>
            </a:r>
            <a:r>
              <a:rPr lang="en-US" dirty="0" err="1" smtClean="0"/>
              <a:t>GeV</a:t>
            </a:r>
            <a:r>
              <a:rPr lang="en-US" dirty="0" smtClean="0"/>
              <a:t>)</a:t>
            </a:r>
            <a:r>
              <a:rPr lang="en-US" dirty="0"/>
              <a:t> </a:t>
            </a:r>
            <a:r>
              <a:rPr lang="en-US" dirty="0" smtClean="0"/>
              <a:t>dominantly produced in top – </a:t>
            </a:r>
            <a:r>
              <a:rPr lang="en-US" dirty="0" err="1" smtClean="0"/>
              <a:t>anit</a:t>
            </a:r>
            <a:r>
              <a:rPr lang="en-US" dirty="0" smtClean="0"/>
              <a:t>-top</a:t>
            </a:r>
          </a:p>
          <a:p>
            <a:r>
              <a:rPr lang="en-US" dirty="0" smtClean="0"/>
              <a:t> pairs via gluon-gluon fusion </a:t>
            </a:r>
          </a:p>
          <a:p>
            <a:endParaRPr lang="en-US" dirty="0"/>
          </a:p>
          <a:p>
            <a:r>
              <a:rPr lang="en-US" dirty="0" smtClean="0"/>
              <a:t>Probe </a:t>
            </a:r>
            <a:r>
              <a:rPr lang="en-US" dirty="0" smtClean="0"/>
              <a:t>QCD – </a:t>
            </a:r>
            <a:r>
              <a:rPr lang="en-US" dirty="0" err="1" smtClean="0"/>
              <a:t>pQCD</a:t>
            </a:r>
            <a:r>
              <a:rPr lang="en-US" dirty="0" smtClean="0"/>
              <a:t> calculations at approx</a:t>
            </a:r>
            <a:r>
              <a:rPr lang="en-US" dirty="0"/>
              <a:t>.</a:t>
            </a:r>
            <a:r>
              <a:rPr lang="en-US" dirty="0" smtClean="0"/>
              <a:t> </a:t>
            </a:r>
            <a:r>
              <a:rPr lang="en-US" dirty="0" smtClean="0"/>
              <a:t>NNLO </a:t>
            </a:r>
            <a:r>
              <a:rPr lang="en-US" dirty="0" smtClean="0"/>
              <a:t>exist</a:t>
            </a:r>
            <a:endParaRPr lang="en-US" dirty="0" smtClean="0"/>
          </a:p>
          <a:p>
            <a:r>
              <a:rPr lang="en-US" dirty="0" smtClean="0"/>
              <a:t>Constrain</a:t>
            </a:r>
            <a:r>
              <a:rPr lang="en-US" dirty="0" smtClean="0"/>
              <a:t> </a:t>
            </a:r>
            <a:r>
              <a:rPr lang="en-US" dirty="0" smtClean="0"/>
              <a:t>to gluon density </a:t>
            </a:r>
            <a:r>
              <a:rPr lang="en-US" dirty="0" smtClean="0"/>
              <a:t>at medium </a:t>
            </a:r>
            <a:r>
              <a:rPr lang="en-US" dirty="0" smtClean="0"/>
              <a:t>high x</a:t>
            </a:r>
          </a:p>
        </p:txBody>
      </p:sp>
    </p:spTree>
    <p:extLst>
      <p:ext uri="{BB962C8B-B14F-4D97-AF65-F5344CB8AC3E}">
        <p14:creationId xmlns:p14="http://schemas.microsoft.com/office/powerpoint/2010/main" val="260546791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Stock_000018762124Large.jpg"/>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rcRect t="72326"/>
          <a:stretch/>
        </p:blipFill>
        <p:spPr>
          <a:xfrm>
            <a:off x="0" y="1"/>
            <a:ext cx="9144000" cy="958147"/>
          </a:xfrm>
          <a:prstGeom prst="rect">
            <a:avLst/>
          </a:prstGeom>
        </p:spPr>
      </p:pic>
      <p:sp>
        <p:nvSpPr>
          <p:cNvPr id="13" name="TextBox 12"/>
          <p:cNvSpPr txBox="1"/>
          <p:nvPr/>
        </p:nvSpPr>
        <p:spPr>
          <a:xfrm>
            <a:off x="127000" y="5334796"/>
            <a:ext cx="9084560" cy="923330"/>
          </a:xfrm>
          <a:prstGeom prst="rect">
            <a:avLst/>
          </a:prstGeom>
          <a:noFill/>
        </p:spPr>
        <p:txBody>
          <a:bodyPr wrap="square" rtlCol="0">
            <a:spAutoFit/>
          </a:bodyPr>
          <a:lstStyle/>
          <a:p>
            <a:r>
              <a:rPr lang="en-US" dirty="0" smtClean="0"/>
              <a:t>Consistent </a:t>
            </a:r>
            <a:r>
              <a:rPr lang="en-US" dirty="0"/>
              <a:t>e</a:t>
            </a:r>
            <a:r>
              <a:rPr lang="en-US" dirty="0" smtClean="0"/>
              <a:t>xperimental </a:t>
            </a:r>
            <a:r>
              <a:rPr lang="en-US" dirty="0" smtClean="0"/>
              <a:t>uncertainties of combined cross </a:t>
            </a:r>
            <a:r>
              <a:rPr lang="en-US" dirty="0" smtClean="0"/>
              <a:t>section at </a:t>
            </a:r>
            <a:r>
              <a:rPr lang="en-US" dirty="0" smtClean="0"/>
              <a:t>7 </a:t>
            </a:r>
            <a:r>
              <a:rPr lang="en-US" dirty="0" err="1" smtClean="0"/>
              <a:t>TeV</a:t>
            </a:r>
            <a:r>
              <a:rPr lang="en-US" dirty="0" smtClean="0"/>
              <a:t> </a:t>
            </a:r>
            <a:r>
              <a:rPr lang="en-US" dirty="0" smtClean="0"/>
              <a:t>- smaller </a:t>
            </a:r>
            <a:r>
              <a:rPr lang="en-US" dirty="0" smtClean="0"/>
              <a:t>than theory</a:t>
            </a:r>
            <a:endParaRPr lang="en-US" dirty="0"/>
          </a:p>
          <a:p>
            <a:endParaRPr lang="en-US" dirty="0" smtClean="0"/>
          </a:p>
          <a:p>
            <a:r>
              <a:rPr lang="en-US" dirty="0" smtClean="0"/>
              <a:t>Good </a:t>
            </a:r>
            <a:r>
              <a:rPr lang="en-US" dirty="0" smtClean="0"/>
              <a:t>agreement with </a:t>
            </a:r>
            <a:r>
              <a:rPr lang="en-US" dirty="0" err="1" smtClean="0"/>
              <a:t>pQCD</a:t>
            </a:r>
            <a:r>
              <a:rPr lang="en-US" dirty="0" smtClean="0"/>
              <a:t> at NNLO</a:t>
            </a:r>
            <a:endParaRPr lang="en-US" dirty="0"/>
          </a:p>
        </p:txBody>
      </p:sp>
      <p:pic>
        <p:nvPicPr>
          <p:cNvPr id="19" name="Picture 18"/>
          <p:cNvPicPr>
            <a:picLocks noChangeAspect="1"/>
          </p:cNvPicPr>
          <p:nvPr/>
        </p:nvPicPr>
        <p:blipFill>
          <a:blip r:embed="rId5"/>
          <a:stretch>
            <a:fillRect/>
          </a:stretch>
        </p:blipFill>
        <p:spPr>
          <a:xfrm>
            <a:off x="1536700" y="1518116"/>
            <a:ext cx="5218374" cy="3515925"/>
          </a:xfrm>
          <a:prstGeom prst="rect">
            <a:avLst/>
          </a:prstGeom>
        </p:spPr>
      </p:pic>
      <p:pic>
        <p:nvPicPr>
          <p:cNvPr id="22" name="Picture 21" descr="feynman_ttbar_nodecay_nop_nic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5898" y="4699001"/>
            <a:ext cx="868895" cy="504828"/>
          </a:xfrm>
          <a:prstGeom prst="rect">
            <a:avLst/>
          </a:prstGeom>
        </p:spPr>
      </p:pic>
      <p:pic>
        <p:nvPicPr>
          <p:cNvPr id="25" name="Picture 24"/>
          <p:cNvPicPr>
            <a:picLocks noChangeAspect="1"/>
          </p:cNvPicPr>
          <p:nvPr/>
        </p:nvPicPr>
        <p:blipFill>
          <a:blip r:embed="rId7"/>
          <a:stretch>
            <a:fillRect/>
          </a:stretch>
        </p:blipFill>
        <p:spPr>
          <a:xfrm>
            <a:off x="6755076" y="1512355"/>
            <a:ext cx="1155153" cy="632643"/>
          </a:xfrm>
          <a:prstGeom prst="rect">
            <a:avLst/>
          </a:prstGeom>
        </p:spPr>
      </p:pic>
      <p:sp>
        <p:nvSpPr>
          <p:cNvPr id="28" name="TextBox 27"/>
          <p:cNvSpPr txBox="1"/>
          <p:nvPr/>
        </p:nvSpPr>
        <p:spPr>
          <a:xfrm>
            <a:off x="345352" y="1050783"/>
            <a:ext cx="7763664" cy="369332"/>
          </a:xfrm>
          <a:prstGeom prst="rect">
            <a:avLst/>
          </a:prstGeom>
          <a:noFill/>
        </p:spPr>
        <p:txBody>
          <a:bodyPr wrap="none" rtlCol="0">
            <a:spAutoFit/>
          </a:bodyPr>
          <a:lstStyle/>
          <a:p>
            <a:r>
              <a:rPr lang="en-US" dirty="0" smtClean="0"/>
              <a:t>Top pair production cross section </a:t>
            </a:r>
            <a:r>
              <a:rPr lang="en-US" dirty="0"/>
              <a:t>7 </a:t>
            </a:r>
            <a:r>
              <a:rPr lang="en-US" dirty="0" err="1"/>
              <a:t>TeV</a:t>
            </a:r>
            <a:r>
              <a:rPr lang="en-US" dirty="0"/>
              <a:t> and 8 </a:t>
            </a:r>
            <a:r>
              <a:rPr lang="en-US" dirty="0" err="1"/>
              <a:t>TeV</a:t>
            </a:r>
            <a:r>
              <a:rPr lang="en-US" dirty="0"/>
              <a:t> </a:t>
            </a:r>
            <a:r>
              <a:rPr lang="en-US" dirty="0" smtClean="0"/>
              <a:t> in </a:t>
            </a:r>
            <a:r>
              <a:rPr lang="en-US" dirty="0" smtClean="0"/>
              <a:t>different </a:t>
            </a:r>
            <a:r>
              <a:rPr lang="en-US" dirty="0" smtClean="0"/>
              <a:t>W decay </a:t>
            </a:r>
            <a:r>
              <a:rPr lang="en-US" dirty="0" smtClean="0"/>
              <a:t>channels</a:t>
            </a:r>
            <a:endParaRPr lang="en-US" dirty="0"/>
          </a:p>
        </p:txBody>
      </p:sp>
      <p:sp>
        <p:nvSpPr>
          <p:cNvPr id="29" name="TextBox 28"/>
          <p:cNvSpPr txBox="1"/>
          <p:nvPr/>
        </p:nvSpPr>
        <p:spPr>
          <a:xfrm>
            <a:off x="0" y="91978"/>
            <a:ext cx="9144000" cy="830997"/>
          </a:xfrm>
          <a:prstGeom prst="rect">
            <a:avLst/>
          </a:prstGeom>
          <a:noFill/>
        </p:spPr>
        <p:txBody>
          <a:bodyPr wrap="square" rtlCol="0">
            <a:spAutoFit/>
          </a:bodyPr>
          <a:lstStyle/>
          <a:p>
            <a:pPr algn="r"/>
            <a:r>
              <a:rPr lang="en-US" sz="3800" b="1" dirty="0">
                <a:solidFill>
                  <a:srgbClr val="0000FF"/>
                </a:solidFill>
                <a:effectLst>
                  <a:outerShdw blurRad="50800" dist="38100" dir="2700000" algn="tl" rotWithShape="0">
                    <a:srgbClr val="000000">
                      <a:alpha val="43000"/>
                    </a:srgbClr>
                  </a:outerShdw>
                </a:effectLst>
              </a:rPr>
              <a:t> </a:t>
            </a:r>
            <a:r>
              <a:rPr lang="en-US" sz="3800" b="1" dirty="0" smtClean="0">
                <a:solidFill>
                  <a:srgbClr val="0000FF"/>
                </a:solidFill>
                <a:effectLst>
                  <a:outerShdw blurRad="50800" dist="38100" dir="2700000" algn="tl" rotWithShape="0">
                    <a:srgbClr val="000000">
                      <a:alpha val="43000"/>
                    </a:srgbClr>
                  </a:outerShdw>
                </a:effectLst>
              </a:rPr>
              <a:t>         </a:t>
            </a:r>
            <a:r>
              <a:rPr lang="en-US" sz="4800" b="1" dirty="0" smtClean="0">
                <a:solidFill>
                  <a:srgbClr val="0000FF"/>
                </a:solidFill>
                <a:effectLst>
                  <a:outerShdw blurRad="50800" dist="38100" dir="2700000" algn="tl" rotWithShape="0">
                    <a:srgbClr val="000000">
                      <a:alpha val="43000"/>
                    </a:srgbClr>
                  </a:outerShdw>
                </a:effectLst>
              </a:rPr>
              <a:t>Test</a:t>
            </a:r>
            <a:r>
              <a:rPr lang="en-US" sz="4800" b="1" dirty="0" smtClean="0">
                <a:solidFill>
                  <a:srgbClr val="0000FF"/>
                </a:solidFill>
                <a:effectLst>
                  <a:outerShdw blurRad="50800" dist="38100" dir="2700000" algn="tl" rotWithShape="0">
                    <a:srgbClr val="000000">
                      <a:alpha val="43000"/>
                    </a:srgbClr>
                  </a:outerShdw>
                </a:effectLst>
              </a:rPr>
              <a:t> </a:t>
            </a:r>
            <a:r>
              <a:rPr lang="en-US" sz="4800" b="1" dirty="0" err="1" smtClean="0">
                <a:solidFill>
                  <a:srgbClr val="0000FF"/>
                </a:solidFill>
                <a:effectLst>
                  <a:outerShdw blurRad="50800" dist="38100" dir="2700000" algn="tl" rotWithShape="0">
                    <a:srgbClr val="000000">
                      <a:alpha val="43000"/>
                    </a:srgbClr>
                  </a:outerShdw>
                </a:effectLst>
              </a:rPr>
              <a:t>pQCD</a:t>
            </a:r>
            <a:r>
              <a:rPr lang="en-US" sz="4800" b="1" dirty="0">
                <a:solidFill>
                  <a:srgbClr val="0000FF"/>
                </a:solidFill>
                <a:effectLst>
                  <a:outerShdw blurRad="50800" dist="38100" dir="2700000" algn="tl" rotWithShape="0">
                    <a:srgbClr val="000000">
                      <a:alpha val="43000"/>
                    </a:srgbClr>
                  </a:outerShdw>
                </a:effectLst>
              </a:rPr>
              <a:t> </a:t>
            </a:r>
            <a:r>
              <a:rPr lang="en-US" sz="4800" b="1" dirty="0" smtClean="0">
                <a:solidFill>
                  <a:srgbClr val="0000FF"/>
                </a:solidFill>
                <a:effectLst>
                  <a:outerShdw blurRad="50800" dist="38100" dir="2700000" algn="tl" rotWithShape="0">
                    <a:srgbClr val="000000">
                      <a:alpha val="43000"/>
                    </a:srgbClr>
                  </a:outerShdw>
                </a:effectLst>
              </a:rPr>
              <a:t>at high scales: </a:t>
            </a:r>
            <a:r>
              <a:rPr lang="en-US" sz="4800" b="1" dirty="0" smtClean="0">
                <a:solidFill>
                  <a:srgbClr val="0000FF"/>
                </a:solidFill>
                <a:effectLst>
                  <a:outerShdw blurRad="50800" dist="38100" dir="2700000" algn="tl" rotWithShape="0">
                    <a:srgbClr val="000000">
                      <a:alpha val="43000"/>
                    </a:srgbClr>
                  </a:outerShdw>
                </a:effectLst>
              </a:rPr>
              <a:t>Top</a:t>
            </a:r>
            <a:endParaRPr lang="en-US" sz="4800" b="1" dirty="0">
              <a:solidFill>
                <a:srgbClr val="0000FF"/>
              </a:solidFill>
              <a:effectLst>
                <a:outerShdw blurRad="50800" dist="38100" dir="2700000" algn="tl" rotWithShape="0">
                  <a:srgbClr val="000000">
                    <a:alpha val="43000"/>
                  </a:srgbClr>
                </a:outerShdw>
              </a:effectLst>
            </a:endParaRPr>
          </a:p>
        </p:txBody>
      </p:sp>
      <p:sp>
        <p:nvSpPr>
          <p:cNvPr id="2" name="Slide Number Placeholder 1"/>
          <p:cNvSpPr>
            <a:spLocks noGrp="1"/>
          </p:cNvSpPr>
          <p:nvPr>
            <p:ph type="sldNum" sz="quarter" idx="12"/>
          </p:nvPr>
        </p:nvSpPr>
        <p:spPr/>
        <p:txBody>
          <a:bodyPr/>
          <a:lstStyle/>
          <a:p>
            <a:fld id="{E50EE4A9-0393-0E49-A136-B3422DD87568}" type="slidenum">
              <a:rPr lang="en-US" smtClean="0"/>
              <a:t>9</a:t>
            </a:fld>
            <a:endParaRPr lang="en-US"/>
          </a:p>
        </p:txBody>
      </p:sp>
      <p:sp>
        <p:nvSpPr>
          <p:cNvPr id="3" name="TextBox 2"/>
          <p:cNvSpPr txBox="1"/>
          <p:nvPr/>
        </p:nvSpPr>
        <p:spPr>
          <a:xfrm>
            <a:off x="2" y="6575833"/>
            <a:ext cx="1852741" cy="307777"/>
          </a:xfrm>
          <a:prstGeom prst="rect">
            <a:avLst/>
          </a:prstGeom>
          <a:noFill/>
        </p:spPr>
        <p:txBody>
          <a:bodyPr wrap="none" rtlCol="0">
            <a:spAutoFit/>
          </a:bodyPr>
          <a:lstStyle/>
          <a:p>
            <a:r>
              <a:rPr lang="en-US" sz="1400" dirty="0" smtClean="0"/>
              <a:t>ATLAS-CONF-2012-149</a:t>
            </a:r>
            <a:endParaRPr lang="en-US" sz="1400" dirty="0"/>
          </a:p>
        </p:txBody>
      </p:sp>
      <p:sp>
        <p:nvSpPr>
          <p:cNvPr id="5" name="Oval 4"/>
          <p:cNvSpPr/>
          <p:nvPr/>
        </p:nvSpPr>
        <p:spPr>
          <a:xfrm>
            <a:off x="2216729" y="4587512"/>
            <a:ext cx="1223819" cy="747285"/>
          </a:xfrm>
          <a:prstGeom prst="ellipse">
            <a:avLst/>
          </a:prstGeom>
          <a:noFill/>
          <a:ln>
            <a:solidFill>
              <a:schemeClr val="accent1">
                <a:lumMod val="60000"/>
                <a:lumOff val="4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2597727" y="4098637"/>
            <a:ext cx="0" cy="488875"/>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sp>
        <p:nvSpPr>
          <p:cNvPr id="16" name="Oval 15"/>
          <p:cNvSpPr/>
          <p:nvPr/>
        </p:nvSpPr>
        <p:spPr>
          <a:xfrm>
            <a:off x="6744138" y="1385456"/>
            <a:ext cx="1314591" cy="865811"/>
          </a:xfrm>
          <a:prstGeom prst="ellipse">
            <a:avLst/>
          </a:prstGeom>
          <a:noFill/>
          <a:ln>
            <a:solidFill>
              <a:schemeClr val="accent1">
                <a:lumMod val="60000"/>
                <a:lumOff val="40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H="1">
            <a:off x="6338455" y="1835727"/>
            <a:ext cx="405682" cy="309271"/>
          </a:xfrm>
          <a:prstGeom prst="straightConnector1">
            <a:avLst/>
          </a:prstGeom>
          <a:ln>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7433452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15970</TotalTime>
  <Words>2481</Words>
  <Application>Microsoft Macintosh PowerPoint</Application>
  <PresentationFormat>On-screen Show (4:3)</PresentationFormat>
  <Paragraphs>389</Paragraphs>
  <Slides>33</Slides>
  <Notes>15</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DESY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Judith Katzy</dc:creator>
  <cp:lastModifiedBy>Judith Katzy</cp:lastModifiedBy>
  <cp:revision>313</cp:revision>
  <cp:lastPrinted>2013-03-05T01:37:16Z</cp:lastPrinted>
  <dcterms:created xsi:type="dcterms:W3CDTF">2012-12-15T07:29:20Z</dcterms:created>
  <dcterms:modified xsi:type="dcterms:W3CDTF">2013-03-05T02:02:33Z</dcterms:modified>
</cp:coreProperties>
</file>