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11"/>
  </p:notesMasterIdLst>
  <p:sldIdLst>
    <p:sldId id="268" r:id="rId2"/>
    <p:sldId id="1081" r:id="rId3"/>
    <p:sldId id="968" r:id="rId4"/>
    <p:sldId id="797" r:id="rId5"/>
    <p:sldId id="1037" r:id="rId6"/>
    <p:sldId id="1038" r:id="rId7"/>
    <p:sldId id="970" r:id="rId8"/>
    <p:sldId id="971" r:id="rId9"/>
    <p:sldId id="1039" r:id="rId10"/>
    <p:sldId id="1040" r:id="rId11"/>
    <p:sldId id="972" r:id="rId12"/>
    <p:sldId id="1082" r:id="rId13"/>
    <p:sldId id="973" r:id="rId14"/>
    <p:sldId id="975" r:id="rId15"/>
    <p:sldId id="976" r:id="rId16"/>
    <p:sldId id="1076" r:id="rId17"/>
    <p:sldId id="1073" r:id="rId18"/>
    <p:sldId id="818" r:id="rId19"/>
    <p:sldId id="993" r:id="rId20"/>
    <p:sldId id="982" r:id="rId21"/>
    <p:sldId id="983" r:id="rId22"/>
    <p:sldId id="981" r:id="rId23"/>
    <p:sldId id="1041" r:id="rId24"/>
    <p:sldId id="985" r:id="rId25"/>
    <p:sldId id="1077" r:id="rId26"/>
    <p:sldId id="1078" r:id="rId27"/>
    <p:sldId id="980" r:id="rId28"/>
    <p:sldId id="984" r:id="rId29"/>
    <p:sldId id="987" r:id="rId30"/>
    <p:sldId id="986" r:id="rId31"/>
    <p:sldId id="990" r:id="rId32"/>
    <p:sldId id="1005" r:id="rId33"/>
    <p:sldId id="991" r:id="rId34"/>
    <p:sldId id="1006" r:id="rId35"/>
    <p:sldId id="1010" r:id="rId36"/>
    <p:sldId id="1007" r:id="rId37"/>
    <p:sldId id="1008" r:id="rId38"/>
    <p:sldId id="1009" r:id="rId39"/>
    <p:sldId id="988" r:id="rId40"/>
    <p:sldId id="989" r:id="rId41"/>
    <p:sldId id="1083" r:id="rId42"/>
    <p:sldId id="992" r:id="rId43"/>
    <p:sldId id="994" r:id="rId44"/>
    <p:sldId id="995" r:id="rId45"/>
    <p:sldId id="996" r:id="rId46"/>
    <p:sldId id="998" r:id="rId47"/>
    <p:sldId id="997" r:id="rId48"/>
    <p:sldId id="1003" r:id="rId49"/>
    <p:sldId id="1054" r:id="rId50"/>
    <p:sldId id="1000" r:id="rId51"/>
    <p:sldId id="1001" r:id="rId52"/>
    <p:sldId id="1002" r:id="rId53"/>
    <p:sldId id="1011" r:id="rId54"/>
    <p:sldId id="1013" r:id="rId55"/>
    <p:sldId id="1014" r:id="rId56"/>
    <p:sldId id="1015" r:id="rId57"/>
    <p:sldId id="1017" r:id="rId58"/>
    <p:sldId id="1019" r:id="rId59"/>
    <p:sldId id="1020" r:id="rId60"/>
    <p:sldId id="1030" r:id="rId61"/>
    <p:sldId id="1021" r:id="rId62"/>
    <p:sldId id="1022" r:id="rId63"/>
    <p:sldId id="1069" r:id="rId64"/>
    <p:sldId id="1031" r:id="rId65"/>
    <p:sldId id="1033" r:id="rId66"/>
    <p:sldId id="1087" r:id="rId67"/>
    <p:sldId id="1079" r:id="rId68"/>
    <p:sldId id="1086" r:id="rId69"/>
    <p:sldId id="1071" r:id="rId70"/>
    <p:sldId id="1074" r:id="rId71"/>
    <p:sldId id="920" r:id="rId72"/>
    <p:sldId id="923" r:id="rId73"/>
    <p:sldId id="1072" r:id="rId74"/>
    <p:sldId id="924" r:id="rId75"/>
    <p:sldId id="925" r:id="rId76"/>
    <p:sldId id="926" r:id="rId77"/>
    <p:sldId id="1075" r:id="rId78"/>
    <p:sldId id="907" r:id="rId79"/>
    <p:sldId id="908" r:id="rId80"/>
    <p:sldId id="911" r:id="rId81"/>
    <p:sldId id="917" r:id="rId82"/>
    <p:sldId id="918" r:id="rId83"/>
    <p:sldId id="1084" r:id="rId84"/>
    <p:sldId id="829" r:id="rId85"/>
    <p:sldId id="830" r:id="rId86"/>
    <p:sldId id="831" r:id="rId87"/>
    <p:sldId id="1070" r:id="rId88"/>
    <p:sldId id="957" r:id="rId89"/>
    <p:sldId id="859" r:id="rId90"/>
    <p:sldId id="902" r:id="rId91"/>
    <p:sldId id="903" r:id="rId92"/>
    <p:sldId id="1043" r:id="rId93"/>
    <p:sldId id="1044" r:id="rId94"/>
    <p:sldId id="1045" r:id="rId95"/>
    <p:sldId id="1046" r:id="rId96"/>
    <p:sldId id="1047" r:id="rId97"/>
    <p:sldId id="1048" r:id="rId98"/>
    <p:sldId id="1049" r:id="rId99"/>
    <p:sldId id="1095" r:id="rId100"/>
    <p:sldId id="1096" r:id="rId101"/>
    <p:sldId id="1090" r:id="rId102"/>
    <p:sldId id="1091" r:id="rId103"/>
    <p:sldId id="1092" r:id="rId104"/>
    <p:sldId id="1100" r:id="rId105"/>
    <p:sldId id="1097" r:id="rId106"/>
    <p:sldId id="1067" r:id="rId107"/>
    <p:sldId id="1098" r:id="rId108"/>
    <p:sldId id="1099" r:id="rId109"/>
    <p:sldId id="1088" r:id="rId110"/>
  </p:sldIdLst>
  <p:sldSz cx="9144000" cy="6858000" type="screen4x3"/>
  <p:notesSz cx="7099300" cy="10234613"/>
  <p:embeddedFontLst>
    <p:embeddedFont>
      <p:font typeface="Tahoma" pitchFamily="34" charset="0"/>
      <p:regular r:id="rId112"/>
      <p:bold r:id="rId113"/>
    </p:embeddedFont>
    <p:embeddedFont>
      <p:font typeface="MS Mincho" pitchFamily="49" charset="-128"/>
      <p:regular r:id="rId114"/>
    </p:embeddedFont>
    <p:embeddedFont>
      <p:font typeface="Aharoni" pitchFamily="2" charset="-79"/>
      <p:bold r:id="rId115"/>
    </p:embeddedFont>
    <p:embeddedFont>
      <p:font typeface="Arial Black" pitchFamily="34" charset="0"/>
      <p:bold r:id="rId116"/>
    </p:embeddedFont>
    <p:embeddedFont>
      <p:font typeface="Cambria Math" pitchFamily="18" charset="0"/>
      <p:regular r:id="rId117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A5EB"/>
    <a:srgbClr val="9C9E9F"/>
    <a:srgbClr val="FFCD2D"/>
    <a:srgbClr val="008080"/>
    <a:srgbClr val="FF00FF"/>
    <a:srgbClr val="FFCC00"/>
    <a:srgbClr val="FF9900"/>
    <a:srgbClr val="00009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42" autoAdjust="0"/>
    <p:restoredTop sz="94794" autoAdjust="0"/>
  </p:normalViewPr>
  <p:slideViewPr>
    <p:cSldViewPr snapToGrid="0">
      <p:cViewPr varScale="1">
        <p:scale>
          <a:sx n="66" d="100"/>
          <a:sy n="66" d="100"/>
        </p:scale>
        <p:origin x="-1314" y="-102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48" y="447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notesViewPr>
    <p:cSldViewPr snapToGrid="0">
      <p:cViewPr varScale="1">
        <p:scale>
          <a:sx n="52" d="100"/>
          <a:sy n="52" d="100"/>
        </p:scale>
        <p:origin x="-1602" y="-90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2.fntdata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3.fntdata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243"/>
            <a:ext cx="307691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24671A-83EF-4434-9D05-DBDFD2ABD1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79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4671A-83EF-4434-9D05-DBDFD2ABD1C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6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1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7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0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1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2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5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12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65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noProof="0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US" sz="900" b="1" noProof="0" dirty="0" smtClean="0">
                <a:solidFill>
                  <a:schemeClr val="bg2"/>
                </a:solidFill>
              </a:rPr>
              <a:t>Axel Lindner </a:t>
            </a:r>
            <a:r>
              <a:rPr lang="en-US" sz="900" noProof="0" dirty="0" smtClean="0">
                <a:solidFill>
                  <a:schemeClr val="bg2"/>
                </a:solidFill>
              </a:rPr>
              <a:t>| </a:t>
            </a:r>
            <a:r>
              <a:rPr lang="en-US" sz="900" baseline="0" noProof="0" dirty="0" smtClean="0">
                <a:solidFill>
                  <a:schemeClr val="bg2"/>
                </a:solidFill>
              </a:rPr>
              <a:t>WISPs beyond the SM </a:t>
            </a:r>
            <a:r>
              <a:rPr lang="en-US" sz="900" noProof="0" dirty="0" smtClean="0">
                <a:solidFill>
                  <a:schemeClr val="bg2"/>
                </a:solidFill>
              </a:rPr>
              <a:t>| March</a:t>
            </a:r>
            <a:r>
              <a:rPr lang="en-US" sz="900" baseline="0" noProof="0" dirty="0" smtClean="0">
                <a:solidFill>
                  <a:schemeClr val="bg2"/>
                </a:solidFill>
              </a:rPr>
              <a:t> 7</a:t>
            </a:r>
            <a:r>
              <a:rPr lang="en-US" sz="900" baseline="30000" noProof="0" dirty="0" smtClean="0">
                <a:solidFill>
                  <a:schemeClr val="bg2"/>
                </a:solidFill>
              </a:rPr>
              <a:t>th</a:t>
            </a:r>
            <a:r>
              <a:rPr lang="en-US" sz="900" baseline="0" noProof="0" dirty="0" smtClean="0">
                <a:solidFill>
                  <a:schemeClr val="bg2"/>
                </a:solidFill>
              </a:rPr>
              <a:t> 2013</a:t>
            </a:r>
            <a:r>
              <a:rPr lang="en-US" sz="900" noProof="0" dirty="0" smtClean="0">
                <a:solidFill>
                  <a:schemeClr val="bg2"/>
                </a:solidFill>
              </a:rPr>
              <a:t> |  </a:t>
            </a:r>
            <a:r>
              <a:rPr lang="en-US" sz="900" b="1" noProof="0" dirty="0" smtClean="0">
                <a:solidFill>
                  <a:schemeClr val="bg2"/>
                </a:solidFill>
              </a:rPr>
              <a:t>Page </a:t>
            </a:r>
            <a:fld id="{D0E9003C-0C86-466A-B39F-4684C41DB8A7}" type="slidenum">
              <a:rPr lang="en-US" sz="900" b="1" noProof="0" smtClean="0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US" sz="900" b="1" noProof="0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washington.edu/talks/WorkShops/int_12_50W/People/Wilczek_F/Wilczek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dx.doi.org/10.1103/PhysRevD.85.0350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hyperlink" Target="http://dx.doi.org/10.1007/JHEP10(2012)14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dark.2012.10.00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arxiv.org/abs/arXiv:1210.508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dark.2012.10.00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://arxiv.org/abs/arXiv:1210.508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abs/arXiv:1210.5081" TargetMode="External"/><Relationship Id="rId4" Type="http://schemas.openxmlformats.org/officeDocument/2006/relationships/hyperlink" Target="http://dx.doi.org/10.1016/j.dark.2012.10.008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9.png"/><Relationship Id="rId4" Type="http://schemas.openxmlformats.org/officeDocument/2006/relationships/image" Target="../media/image41.jpeg"/><Relationship Id="rId9" Type="http://schemas.microsoft.com/office/2007/relationships/hdphoto" Target="../media/hdphoto5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indico.cern.ch/abstractDisplay.py/getAttachedFile?abstractId=105&amp;resId=0&amp;confId=175067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washington.edu/PROGRAMS/12-50w/" TargetMode="External"/><Relationship Id="rId2" Type="http://schemas.openxmlformats.org/officeDocument/2006/relationships/hyperlink" Target="http://www.intensityfrontie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://snowmass2013.org/tiki-index.php?page=New+Light,+Weakly+Coupled+particles" TargetMode="External"/><Relationship Id="rId4" Type="http://schemas.openxmlformats.org/officeDocument/2006/relationships/hyperlink" Target="http://snowmass2013.org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wmf"/><Relationship Id="rId4" Type="http://schemas.openxmlformats.org/officeDocument/2006/relationships/image" Target="../media/image4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265021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1" y="256900"/>
            <a:ext cx="9144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4200" b="1" dirty="0">
                <a:solidFill>
                  <a:schemeClr val="bg1"/>
                </a:solidFill>
              </a:rPr>
              <a:t>Auf der Suche nach </a:t>
            </a:r>
            <a:r>
              <a:rPr lang="de-DE" sz="4200" b="1" dirty="0" smtClean="0">
                <a:solidFill>
                  <a:schemeClr val="bg1"/>
                </a:solidFill>
              </a:rPr>
              <a:t/>
            </a:r>
            <a:br>
              <a:rPr lang="de-DE" sz="4200" b="1" dirty="0" smtClean="0">
                <a:solidFill>
                  <a:schemeClr val="bg1"/>
                </a:solidFill>
              </a:rPr>
            </a:br>
            <a:r>
              <a:rPr lang="de-DE" sz="4200" b="1" dirty="0" smtClean="0">
                <a:solidFill>
                  <a:schemeClr val="bg1"/>
                </a:solidFill>
              </a:rPr>
              <a:t>ultraleichten </a:t>
            </a:r>
            <a:r>
              <a:rPr lang="de-DE" sz="4200" b="1" dirty="0">
                <a:solidFill>
                  <a:schemeClr val="bg1"/>
                </a:solidFill>
              </a:rPr>
              <a:t>Teilchen </a:t>
            </a:r>
            <a:r>
              <a:rPr lang="de-DE" sz="4200" b="1" dirty="0" smtClean="0">
                <a:solidFill>
                  <a:schemeClr val="bg1"/>
                </a:solidFill>
              </a:rPr>
              <a:t/>
            </a:r>
            <a:br>
              <a:rPr lang="de-DE" sz="4200" b="1" dirty="0" smtClean="0">
                <a:solidFill>
                  <a:schemeClr val="bg1"/>
                </a:solidFill>
              </a:rPr>
            </a:br>
            <a:r>
              <a:rPr lang="de-DE" sz="4200" b="1" dirty="0" smtClean="0">
                <a:solidFill>
                  <a:schemeClr val="bg1"/>
                </a:solidFill>
              </a:rPr>
              <a:t>jenseits </a:t>
            </a:r>
            <a:r>
              <a:rPr lang="de-DE" sz="4200" b="1" dirty="0">
                <a:solidFill>
                  <a:schemeClr val="bg1"/>
                </a:solidFill>
              </a:rPr>
              <a:t>des Standardmodells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2278506" y="3552802"/>
            <a:ext cx="671559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b="1" dirty="0"/>
              <a:t>77. Jahrestagung der DPG und </a:t>
            </a:r>
            <a:r>
              <a:rPr lang="de-DE" sz="2000" b="1" dirty="0" smtClean="0"/>
              <a:t>DPG-Frühjahrstagung</a:t>
            </a:r>
          </a:p>
          <a:p>
            <a:r>
              <a:rPr lang="de-DE" sz="2000" b="1" dirty="0" smtClean="0"/>
              <a:t>Dresden</a:t>
            </a:r>
            <a:endParaRPr lang="de-DE" sz="2000" b="1" dirty="0"/>
          </a:p>
          <a:p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07.03.2013</a:t>
            </a:r>
          </a:p>
          <a:p>
            <a:endParaRPr lang="en-US" sz="2000" b="1" kern="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	</a:t>
            </a:r>
            <a:endParaRPr lang="en-US" dirty="0" smtClean="0"/>
          </a:p>
          <a:p>
            <a:endParaRPr lang="en-US" dirty="0" smtClean="0"/>
          </a:p>
          <a:p>
            <a:pPr>
              <a:tabLst>
                <a:tab pos="7440613" algn="r"/>
              </a:tabLst>
            </a:pPr>
            <a:r>
              <a:rPr lang="en-US" dirty="0" smtClean="0"/>
              <a:t> Axel Lindner, DESY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There might be physics beyond the 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801438"/>
                <a:ext cx="8861425" cy="4792663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A5EB"/>
                    </a:solidFill>
                  </a:rPr>
                  <a:t>CP-conservation in QCD</a:t>
                </a:r>
                <a:r>
                  <a:rPr lang="en-US" dirty="0">
                    <a:solidFill>
                      <a:srgbClr val="00A5EB"/>
                    </a:solidFill>
                  </a:rPr>
                  <a:t>:</a:t>
                </a:r>
                <a:r>
                  <a:rPr lang="en-US" dirty="0" smtClean="0">
                    <a:solidFill>
                      <a:srgbClr val="00A5EB"/>
                    </a:solidFill>
                  </a:rPr>
                  <a:t>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800" dirty="0" smtClean="0"/>
                  <a:t/>
                </a:r>
                <a:br>
                  <a:rPr lang="en-US" sz="1800" dirty="0" smtClean="0"/>
                </a:br>
                <a:r>
                  <a:rPr lang="en-US" sz="1800" dirty="0"/>
                  <a:t>F. </a:t>
                </a:r>
                <a:r>
                  <a:rPr lang="en-US" sz="1800" dirty="0" err="1"/>
                  <a:t>Wilczek</a:t>
                </a:r>
                <a:r>
                  <a:rPr lang="en-US" sz="1800" dirty="0"/>
                  <a:t> at “Vistas in </a:t>
                </a:r>
                <a:r>
                  <a:rPr lang="en-US" sz="1800" dirty="0" err="1"/>
                  <a:t>Axion</a:t>
                </a:r>
                <a:r>
                  <a:rPr lang="en-US" sz="1800" dirty="0"/>
                  <a:t> Physics”, Seattle, 26 April 2012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sz="1050" dirty="0"/>
                  <a:t>(see </a:t>
                </a:r>
                <a:r>
                  <a:rPr lang="en-US" sz="1050" dirty="0">
                    <a:hlinkClick r:id="rId3"/>
                  </a:rPr>
                  <a:t>http://www.int.washington.edu/talks/WorkShops/int_12_50W/People/Wilczek_F/Wilczek.pdf</a:t>
                </a:r>
                <a:r>
                  <a:rPr lang="en-US" sz="1050" dirty="0" smtClean="0"/>
                  <a:t>)</a:t>
                </a:r>
                <a:br>
                  <a:rPr lang="en-US" sz="1050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1800" i="1" dirty="0" smtClean="0">
                    <a:solidFill>
                      <a:srgbClr val="00A5EB"/>
                    </a:solidFill>
                  </a:rPr>
                  <a:t>The </a:t>
                </a:r>
                <a:r>
                  <a:rPr lang="en-US" sz="1800" i="1" dirty="0">
                    <a:solidFill>
                      <a:srgbClr val="00A5EB"/>
                    </a:solidFill>
                  </a:rPr>
                  <a:t>overall phase of the quark mass matrix is physically meaningful.</a:t>
                </a:r>
                <a:br>
                  <a:rPr lang="en-US" sz="1800" i="1" dirty="0">
                    <a:solidFill>
                      <a:srgbClr val="00A5EB"/>
                    </a:solidFill>
                  </a:rPr>
                </a:br>
                <a:r>
                  <a:rPr lang="en-US" sz="1800" i="1" dirty="0">
                    <a:solidFill>
                      <a:srgbClr val="00A5EB"/>
                    </a:solidFill>
                  </a:rPr>
                  <a:t>In the minimal standard model, this phase is a free parameter, theoretically. Experimentally it is very </a:t>
                </a:r>
                <a:r>
                  <a:rPr lang="en-US" sz="1800" i="1" dirty="0" smtClean="0">
                    <a:solidFill>
                      <a:srgbClr val="00A5EB"/>
                    </a:solidFill>
                  </a:rPr>
                  <a:t>small.</a:t>
                </a:r>
                <a:br>
                  <a:rPr lang="en-US" sz="1800" i="1" dirty="0" smtClean="0">
                    <a:solidFill>
                      <a:srgbClr val="00A5EB"/>
                    </a:solidFill>
                  </a:rPr>
                </a:br>
                <a:r>
                  <a:rPr lang="en-US" sz="1800" i="1" dirty="0" smtClean="0">
                    <a:solidFill>
                      <a:srgbClr val="00A5EB"/>
                    </a:solidFill>
                  </a:rPr>
                  <a:t>This </a:t>
                </a:r>
                <a:r>
                  <a:rPr lang="en-US" sz="1800" i="1" dirty="0">
                    <a:solidFill>
                      <a:srgbClr val="00A5EB"/>
                    </a:solidFill>
                  </a:rPr>
                  <a:t>is the most striking </a:t>
                </a:r>
                <a:r>
                  <a:rPr lang="en-US" sz="1800" i="1" dirty="0" err="1">
                    <a:solidFill>
                      <a:srgbClr val="00A5EB"/>
                    </a:solidFill>
                  </a:rPr>
                  <a:t>unnaturality</a:t>
                </a:r>
                <a:r>
                  <a:rPr lang="en-US" sz="1800" i="1" dirty="0">
                    <a:solidFill>
                      <a:srgbClr val="00A5EB"/>
                    </a:solidFill>
                  </a:rPr>
                  <a:t> of the standard model, aside from the cosmological term.</a:t>
                </a:r>
                <a:br>
                  <a:rPr lang="en-US" sz="1800" i="1" dirty="0">
                    <a:solidFill>
                      <a:srgbClr val="00A5EB"/>
                    </a:solidFill>
                  </a:rPr>
                </a:br>
                <a:r>
                  <a:rPr lang="en-US" sz="1800" i="1" dirty="0">
                    <a:solidFill>
                      <a:srgbClr val="00A5EB"/>
                    </a:solidFill>
                  </a:rPr>
                  <a:t>It does not seem susceptible of anthropic “explanation</a:t>
                </a:r>
                <a:r>
                  <a:rPr lang="en-US" sz="1800" i="1" dirty="0" smtClean="0">
                    <a:solidFill>
                      <a:srgbClr val="00A5EB"/>
                    </a:solidFill>
                  </a:rPr>
                  <a:t>”.</a:t>
                </a:r>
                <a:r>
                  <a:rPr lang="en-US" dirty="0" smtClean="0">
                    <a:solidFill>
                      <a:srgbClr val="00A5EB"/>
                    </a:solidFill>
                  </a:rPr>
                  <a:t/>
                </a:r>
                <a:br>
                  <a:rPr lang="en-US" dirty="0" smtClean="0">
                    <a:solidFill>
                      <a:srgbClr val="00A5EB"/>
                    </a:solidFill>
                  </a:rPr>
                </a:br>
                <a:r>
                  <a:rPr lang="en-US" dirty="0" smtClean="0">
                    <a:solidFill>
                      <a:srgbClr val="00A5EB"/>
                    </a:solidFill>
                  </a:rPr>
                  <a:t/>
                </a:r>
                <a:br>
                  <a:rPr lang="en-US" dirty="0" smtClean="0">
                    <a:solidFill>
                      <a:srgbClr val="00A5EB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>In QCD a free parameter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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could </a:t>
                </a:r>
                <a:r>
                  <a:rPr lang="en-US" dirty="0" smtClean="0"/>
                  <a:t>have any value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between 0 and 2</a:t>
                </a:r>
                <a:r>
                  <a:rPr lang="en-US" dirty="0" smtClean="0">
                    <a:solidFill>
                      <a:schemeClr val="tx1"/>
                    </a:solidFill>
                    <a:latin typeface="Aharoni" pitchFamily="2" charset="-79"/>
                    <a:ea typeface="Tahoma"/>
                    <a:cs typeface="Aharoni" pitchFamily="2" charset="-79"/>
                  </a:rPr>
                  <a:t>π</a:t>
                </a:r>
                <a:r>
                  <a:rPr lang="en-US" dirty="0" smtClean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rPr>
                  <a:t>.</a:t>
                </a:r>
                <a:br>
                  <a:rPr lang="en-US" dirty="0" smtClean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rPr>
                </a:br>
                <a:r>
                  <a:rPr lang="en-US" dirty="0" smtClean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rPr>
                </a:br>
                <a:r>
                  <a:rPr lang="en-US" dirty="0" smtClean="0">
                    <a:solidFill>
                      <a:schemeClr val="tx1"/>
                    </a:solidFill>
                    <a:latin typeface="Tahoma"/>
                    <a:ea typeface="Tahoma"/>
                    <a:cs typeface="Tahoma"/>
                  </a:rPr>
                  <a:t>Experimentally,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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&lt; 10</a:t>
                </a:r>
                <a:r>
                  <a:rPr lang="en-US" baseline="30000" dirty="0" smtClean="0">
                    <a:solidFill>
                      <a:schemeClr val="tx1"/>
                    </a:solidFill>
                  </a:rPr>
                  <a:t>-9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.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801438"/>
                <a:ext cx="8861425" cy="4792663"/>
              </a:xfrm>
              <a:blipFill rotWithShape="1">
                <a:blip r:embed="rId4"/>
                <a:stretch>
                  <a:fillRect l="-963" t="-15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20730946">
            <a:off x="4267200" y="4963882"/>
            <a:ext cx="3039326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See also T 117 (Monday), presentations by the JEDI (</a:t>
            </a:r>
            <a:r>
              <a:rPr lang="en-US" dirty="0" err="1" smtClean="0"/>
              <a:t>Jülich</a:t>
            </a:r>
            <a:r>
              <a:rPr lang="en-US" dirty="0" smtClean="0"/>
              <a:t> Electric Dipole moment Investigations)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ALPS-II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61788"/>
            <a:ext cx="8520113" cy="4792663"/>
          </a:xfrm>
        </p:spPr>
        <p:txBody>
          <a:bodyPr/>
          <a:lstStyle/>
          <a:p>
            <a:r>
              <a:rPr lang="en-US" dirty="0" smtClean="0"/>
              <a:t>Crucial parameters: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797685"/>
              </p:ext>
            </p:extLst>
          </p:nvPr>
        </p:nvGraphicFramePr>
        <p:xfrm>
          <a:off x="319315" y="1391432"/>
          <a:ext cx="856343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915"/>
                <a:gridCol w="1465944"/>
                <a:gridCol w="1081206"/>
                <a:gridCol w="712640"/>
                <a:gridCol w="739033"/>
                <a:gridCol w="1134943"/>
                <a:gridCol w="1992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Experiment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Photon flux (1/s)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Photon</a:t>
                      </a:r>
                      <a:r>
                        <a:rPr lang="en-US" baseline="0" noProof="0" dirty="0" smtClean="0"/>
                        <a:t> E (</a:t>
                      </a:r>
                      <a:r>
                        <a:rPr lang="en-US" baseline="0" noProof="0" dirty="0" err="1" smtClean="0"/>
                        <a:t>eV</a:t>
                      </a:r>
                      <a:r>
                        <a:rPr lang="en-US" baseline="0" noProof="0" dirty="0" smtClean="0"/>
                        <a:t>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B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(T)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(m)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B·L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(Tm)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Mass reach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</a:t>
                      </a:r>
                      <a:r>
                        <a:rPr lang="en-US" noProof="0" dirty="0" err="1" smtClean="0"/>
                        <a:t>eV</a:t>
                      </a:r>
                      <a:r>
                        <a:rPr lang="en-US" noProof="0" dirty="0" smtClean="0"/>
                        <a:t>)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noProof="0" dirty="0" smtClean="0"/>
                        <a:t>ALPS-I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3.5·10</a:t>
                      </a:r>
                      <a:r>
                        <a:rPr lang="en-US" baseline="30000" noProof="0" dirty="0" smtClean="0"/>
                        <a:t>21</a:t>
                      </a:r>
                      <a:endParaRPr lang="en-US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2.3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5.0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4.4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noProof="0" dirty="0" smtClean="0"/>
                        <a:t>         </a:t>
                      </a:r>
                      <a:r>
                        <a:rPr lang="en-US" noProof="0" dirty="0" smtClean="0"/>
                        <a:t>0.001    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ALPS-II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1·10</a:t>
                      </a:r>
                      <a:r>
                        <a:rPr lang="en-US" baseline="30000" noProof="0" dirty="0" smtClean="0"/>
                        <a:t>24</a:t>
                      </a:r>
                      <a:endParaRPr lang="en-US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1.2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5.3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106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562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 smtClean="0"/>
                        <a:t>         0.0002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“ALPS-III”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3·10</a:t>
                      </a:r>
                      <a:r>
                        <a:rPr lang="en-US" baseline="30000" noProof="0" dirty="0" smtClean="0"/>
                        <a:t>25</a:t>
                      </a:r>
                      <a:endParaRPr lang="en-US" baseline="30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1.2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400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5200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 smtClean="0"/>
                        <a:t>         0.0001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European XFEL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&lt;</a:t>
                      </a:r>
                      <a:r>
                        <a:rPr lang="en-US" baseline="0" noProof="0" dirty="0" smtClean="0"/>
                        <a:t> </a:t>
                      </a:r>
                      <a:r>
                        <a:rPr lang="en-US" noProof="0" dirty="0" smtClean="0"/>
                        <a:t>10</a:t>
                      </a:r>
                      <a:r>
                        <a:rPr lang="en-US" baseline="30000" noProof="0" dirty="0" smtClean="0"/>
                        <a:t>18</a:t>
                      </a:r>
                      <a:endParaRPr lang="en-US" baseline="30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1·10</a:t>
                      </a:r>
                      <a:r>
                        <a:rPr lang="en-US" baseline="30000" noProof="0" dirty="0" smtClean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5.3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106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562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noProof="0" dirty="0" smtClean="0"/>
                        <a:t>         0.01</a:t>
                      </a:r>
                      <a:endParaRPr lang="en-US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300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PW laser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noProof="0" dirty="0" smtClean="0"/>
                        <a:t> </a:t>
                      </a:r>
                      <a:r>
                        <a:rPr lang="en-US" noProof="0" dirty="0" smtClean="0"/>
                        <a:t>10</a:t>
                      </a:r>
                      <a:r>
                        <a:rPr lang="en-US" baseline="30000" noProof="0" dirty="0" smtClean="0"/>
                        <a:t>20 </a:t>
                      </a:r>
                      <a:r>
                        <a:rPr lang="en-US" baseline="0" noProof="0" dirty="0" smtClean="0"/>
                        <a:t>1/pulse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2.3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</a:t>
                      </a:r>
                      <a:r>
                        <a:rPr lang="en-US" baseline="30000" noProof="0" dirty="0" smtClean="0"/>
                        <a:t>6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</a:t>
                      </a:r>
                      <a:r>
                        <a:rPr lang="en-US" baseline="30000" noProof="0" dirty="0" smtClean="0"/>
                        <a:t>-5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10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noProof="0" dirty="0" smtClean="0"/>
                        <a:t>         </a:t>
                      </a:r>
                      <a:r>
                        <a:rPr lang="en-US" noProof="0" dirty="0" smtClean="0"/>
                        <a:t>0.5    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5428" y="5049837"/>
            <a:ext cx="7959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“ALPS-III” would improve the sensitivity in </a:t>
            </a:r>
            <a:r>
              <a:rPr lang="en-US" sz="2000" dirty="0" err="1" smtClean="0"/>
              <a:t>g</a:t>
            </a:r>
            <a:r>
              <a:rPr lang="en-US" sz="2000" baseline="-25000" dirty="0" err="1" smtClean="0"/>
              <a:t>a</a:t>
            </a:r>
            <a:r>
              <a:rPr lang="en-US" sz="2000" baseline="-25000" dirty="0" smtClean="0">
                <a:sym typeface="Symbol"/>
              </a:rPr>
              <a:t>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of ALPS-II </a:t>
            </a:r>
            <a:br>
              <a:rPr lang="en-US" sz="2000" dirty="0" smtClean="0"/>
            </a:br>
            <a:r>
              <a:rPr lang="en-US" sz="2000" dirty="0" smtClean="0"/>
              <a:t>by a factor </a:t>
            </a:r>
            <a:r>
              <a:rPr lang="en-US" sz="2000" dirty="0">
                <a:sym typeface="Symbol"/>
              </a:rPr>
              <a:t></a:t>
            </a:r>
            <a:r>
              <a:rPr lang="en-US" sz="2000" dirty="0" smtClean="0"/>
              <a:t> 25.</a:t>
            </a:r>
            <a:br>
              <a:rPr lang="en-US" sz="2000" dirty="0" smtClean="0"/>
            </a:br>
            <a:r>
              <a:rPr lang="en-US" sz="2000" dirty="0" smtClean="0"/>
              <a:t>It would be a real European enterprise.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43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Telescope </a:t>
            </a:r>
            <a:r>
              <a:rPr lang="en-US" b="1" dirty="0"/>
              <a:t>for Solar Hidden Photon Search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5" y="1590220"/>
            <a:ext cx="8053327" cy="208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3645922"/>
            <a:ext cx="9144000" cy="2077492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DESY</a:t>
            </a:r>
            <a:b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Hamburger University  </a:t>
            </a:r>
            <a:b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(observatory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Bergedorf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de-D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02" y="4684668"/>
            <a:ext cx="3733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Desy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54" y="3734410"/>
            <a:ext cx="8382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5" y="891935"/>
            <a:ext cx="6105832" cy="531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TSHIPS-I potential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Significant improvement</a:t>
            </a:r>
            <a:br>
              <a:rPr lang="en-US" smtClean="0"/>
            </a:br>
            <a:r>
              <a:rPr lang="en-US" smtClean="0"/>
              <a:t>compared to present</a:t>
            </a:r>
            <a:br>
              <a:rPr lang="en-US" smtClean="0"/>
            </a:br>
            <a:r>
              <a:rPr lang="en-US" smtClean="0"/>
              <a:t>experimental </a:t>
            </a:r>
            <a:br>
              <a:rPr lang="en-US" smtClean="0"/>
            </a:br>
            <a:r>
              <a:rPr lang="en-US" smtClean="0"/>
              <a:t>sensitivities!</a:t>
            </a:r>
            <a:br>
              <a:rPr lang="en-US" smtClean="0"/>
            </a:b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45469">
            <a:off x="6275753" y="3773714"/>
            <a:ext cx="2739853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A5EB"/>
                </a:solidFill>
              </a:rPr>
              <a:t>Search for hidden photons,</a:t>
            </a:r>
            <a:br>
              <a:rPr lang="en-US" smtClean="0">
                <a:solidFill>
                  <a:srgbClr val="00A5EB"/>
                </a:solidFill>
              </a:rPr>
            </a:br>
            <a:r>
              <a:rPr lang="en-US" smtClean="0">
                <a:solidFill>
                  <a:srgbClr val="00A5EB"/>
                </a:solidFill>
              </a:rPr>
              <a:t>hence no magnets required!</a:t>
            </a:r>
            <a:endParaRPr lang="en-US">
              <a:solidFill>
                <a:srgbClr val="00A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TSHIPS-I status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35" y="4987434"/>
            <a:ext cx="5590686" cy="1600200"/>
          </a:xfrm>
        </p:spPr>
        <p:txBody>
          <a:bodyPr/>
          <a:lstStyle/>
          <a:p>
            <a:r>
              <a:rPr lang="en-US" dirty="0"/>
              <a:t>Hope for “first light” </a:t>
            </a:r>
            <a:r>
              <a:rPr lang="en-US" dirty="0" smtClean="0"/>
              <a:t>soon!</a:t>
            </a:r>
            <a:endParaRPr lang="en-US" dirty="0"/>
          </a:p>
          <a:p>
            <a:r>
              <a:rPr lang="en-US" dirty="0"/>
              <a:t>For more details see:</a:t>
            </a:r>
            <a:br>
              <a:rPr lang="en-US" dirty="0"/>
            </a:br>
            <a:r>
              <a:rPr lang="en-US" dirty="0">
                <a:solidFill>
                  <a:srgbClr val="00A5EB"/>
                </a:solidFill>
              </a:rPr>
              <a:t>http://</a:t>
            </a:r>
            <a:r>
              <a:rPr lang="en-US" dirty="0" smtClean="0">
                <a:solidFill>
                  <a:srgbClr val="00A5EB"/>
                </a:solidFill>
              </a:rPr>
              <a:t>arxiv.org/abs/1111.5797 </a:t>
            </a:r>
            <a:endParaRPr lang="en-US" dirty="0">
              <a:solidFill>
                <a:srgbClr val="00A5EB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2" y="914400"/>
            <a:ext cx="3675185" cy="393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lindner\Desktop\SDIM9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15" y="914400"/>
            <a:ext cx="3421059" cy="51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3440" y="1030208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A5EB"/>
                </a:solidFill>
              </a:rPr>
              <a:t>previously</a:t>
            </a:r>
            <a:endParaRPr lang="en-US" sz="2800" b="1" dirty="0">
              <a:solidFill>
                <a:srgbClr val="00A5E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1181" y="103796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now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544512"/>
          </a:xfrm>
        </p:spPr>
        <p:txBody>
          <a:bodyPr/>
          <a:lstStyle/>
          <a:p>
            <a:r>
              <a:rPr lang="en-US" smtClean="0"/>
              <a:t>Exploit the possibilties of other magnets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0245" y="2380212"/>
            <a:ext cx="7687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de-DE" dirty="0"/>
              <a:t>DOI: </a:t>
            </a:r>
            <a:r>
              <a:rPr lang="de-DE" dirty="0" smtClean="0">
                <a:hlinkClick r:id="rId2"/>
              </a:rPr>
              <a:t>10.1103/PhysRevD.85.035018</a:t>
            </a:r>
            <a:r>
              <a:rPr lang="de-DE" dirty="0" smtClean="0"/>
              <a:t>, </a:t>
            </a:r>
            <a:r>
              <a:rPr lang="en-US" dirty="0" smtClean="0"/>
              <a:t>arXiv:1110.2180v1 </a:t>
            </a:r>
            <a:r>
              <a:rPr lang="en-US" dirty="0"/>
              <a:t>[</a:t>
            </a:r>
            <a:r>
              <a:rPr lang="en-US" dirty="0" err="1"/>
              <a:t>physics.ins-det</a:t>
            </a:r>
            <a:r>
              <a:rPr lang="en-US" dirty="0"/>
              <a:t>]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069760"/>
            <a:ext cx="3733231" cy="29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4454" y="4054988"/>
            <a:ext cx="3289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Experiments with toroid (IAXO),dipole and wiggler magnets could complement ADMX (using a solenoid).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4" y="936560"/>
            <a:ext cx="8279130" cy="12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6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Options with Tore Supra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742940"/>
          </a:xfrm>
        </p:spPr>
        <p:txBody>
          <a:bodyPr/>
          <a:lstStyle/>
          <a:p>
            <a:r>
              <a:rPr lang="en-US" dirty="0" smtClean="0"/>
              <a:t>Use large magnetic volume</a:t>
            </a:r>
            <a:br>
              <a:rPr lang="en-US" dirty="0" smtClean="0"/>
            </a:br>
            <a:r>
              <a:rPr lang="en-US" dirty="0" smtClean="0"/>
              <a:t>equipped with microwave cavities </a:t>
            </a:r>
            <a:br>
              <a:rPr lang="en-US" dirty="0" smtClean="0"/>
            </a:br>
            <a:r>
              <a:rPr lang="en-US" dirty="0" smtClean="0"/>
              <a:t>to search for </a:t>
            </a:r>
            <a:br>
              <a:rPr lang="en-US" dirty="0" smtClean="0"/>
            </a:br>
            <a:r>
              <a:rPr lang="en-US" dirty="0" smtClean="0"/>
              <a:t>dark matter ALPs and </a:t>
            </a:r>
            <a:r>
              <a:rPr lang="en-US" dirty="0" err="1" smtClean="0"/>
              <a:t>axions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However, Tore Supra cannot be (easily) cooled down to a few K.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Is the electromagnetic noise within the magnet tolerable?</a:t>
            </a:r>
            <a:endParaRPr lang="en-US" dirty="0"/>
          </a:p>
          <a:p>
            <a:pPr lvl="1"/>
            <a:r>
              <a:rPr lang="en-US" dirty="0" smtClean="0"/>
              <a:t>Is it possible to use the magnet as a cavity at its fundamental resonance at about </a:t>
            </a:r>
            <a:br>
              <a:rPr lang="en-US" dirty="0" smtClean="0"/>
            </a:br>
            <a:r>
              <a:rPr lang="en-US" dirty="0" smtClean="0"/>
              <a:t>145 MHz (0.6 µ</a:t>
            </a:r>
            <a:r>
              <a:rPr lang="en-US" dirty="0" err="1" smtClean="0"/>
              <a:t>eV</a:t>
            </a:r>
            <a:r>
              <a:rPr lang="en-US" dirty="0" smtClean="0"/>
              <a:t>)? What is the Q value here?</a:t>
            </a:r>
          </a:p>
          <a:p>
            <a:pPr lvl="1"/>
            <a:r>
              <a:rPr lang="en-US" dirty="0" smtClean="0"/>
              <a:t>Is it possible to assemble a number of smaller cavities inside the magnet? </a:t>
            </a:r>
          </a:p>
          <a:p>
            <a:pPr lvl="1"/>
            <a:r>
              <a:rPr lang="en-US" dirty="0" smtClean="0"/>
              <a:t>Does a broad spectral range search for dark matter make sense (Q=1)?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047702"/>
              </p:ext>
            </p:extLst>
          </p:nvPr>
        </p:nvGraphicFramePr>
        <p:xfrm>
          <a:off x="4525555" y="1105496"/>
          <a:ext cx="402353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915"/>
                <a:gridCol w="712640"/>
                <a:gridCol w="739033"/>
                <a:gridCol w="11349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Experiment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B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(T)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V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(m</a:t>
                      </a:r>
                      <a:r>
                        <a:rPr lang="en-US" baseline="30000" noProof="0" dirty="0" smtClean="0"/>
                        <a:t>3</a:t>
                      </a:r>
                      <a:r>
                        <a:rPr lang="en-US" noProof="0" dirty="0" smtClean="0"/>
                        <a:t>)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B</a:t>
                      </a:r>
                      <a:r>
                        <a:rPr lang="en-US" baseline="30000" noProof="0" dirty="0" smtClean="0"/>
                        <a:t>2</a:t>
                      </a:r>
                      <a:r>
                        <a:rPr lang="en-US" noProof="0" dirty="0" smtClean="0"/>
                        <a:t>·V</a:t>
                      </a:r>
                      <a:br>
                        <a:rPr lang="en-US" noProof="0" dirty="0" smtClean="0"/>
                      </a:br>
                      <a:r>
                        <a:rPr lang="en-US" noProof="0" dirty="0" smtClean="0"/>
                        <a:t>(T</a:t>
                      </a:r>
                      <a:r>
                        <a:rPr lang="en-US" baseline="30000" noProof="0" dirty="0" smtClean="0"/>
                        <a:t>2</a:t>
                      </a:r>
                      <a:r>
                        <a:rPr lang="en-US" noProof="0" dirty="0" smtClean="0"/>
                        <a:t>m</a:t>
                      </a:r>
                      <a:r>
                        <a:rPr lang="en-US" baseline="30000" noProof="0" dirty="0" smtClean="0"/>
                        <a:t>3</a:t>
                      </a:r>
                      <a:r>
                        <a:rPr lang="en-US" noProof="0" dirty="0" smtClean="0"/>
                        <a:t>)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noProof="0" dirty="0" smtClean="0"/>
                        <a:t>ADMX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8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64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Tore Supra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35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560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9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N:\intern\DIB-intern\Projekte\ALPS\vortraege_alps\2012\saclay-120625\Tore-Supra\ITER-n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" y="0"/>
            <a:ext cx="78798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00" y="822033"/>
            <a:ext cx="3296330" cy="1358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WI(S)P searches at LHC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11334" y="960470"/>
            <a:ext cx="1670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/>
              <a:t>IPPP/12/94; DCPT/12/188</a:t>
            </a:r>
          </a:p>
          <a:p>
            <a:pPr algn="r"/>
            <a:r>
              <a:rPr lang="en-US" sz="1000" smtClean="0"/>
              <a:t>arXiv:1212.3620 </a:t>
            </a:r>
            <a:r>
              <a:rPr lang="en-US" sz="1000"/>
              <a:t>[hep-ph]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11477" y="2587079"/>
            <a:ext cx="3135181" cy="3477718"/>
          </a:xfrm>
        </p:spPr>
        <p:txBody>
          <a:bodyPr/>
          <a:lstStyle/>
          <a:p>
            <a:r>
              <a:rPr lang="en-US" dirty="0" smtClean="0"/>
              <a:t>LHC can probe couplings much weaker than the typical values of the visible sector.</a:t>
            </a:r>
          </a:p>
          <a:p>
            <a:r>
              <a:rPr lang="en-US" dirty="0" smtClean="0"/>
              <a:t>However, there is hardly any sensitivity for lightweight particles, which are of cosmological relevance.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" y="822032"/>
            <a:ext cx="4654290" cy="247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5" y="3548207"/>
            <a:ext cx="3934761" cy="31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4321" y="238343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HP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3025" y="398738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88537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46730"/>
            <a:ext cx="8520113" cy="544512"/>
          </a:xfrm>
        </p:spPr>
        <p:txBody>
          <a:bodyPr/>
          <a:lstStyle/>
          <a:p>
            <a:r>
              <a:rPr lang="en-US" sz="2800" dirty="0"/>
              <a:t>Input to the discussion on the future European strategy on particle </a:t>
            </a:r>
            <a:r>
              <a:rPr lang="en-US" sz="2800" dirty="0" smtClean="0"/>
              <a:t>physics: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5" y="977900"/>
            <a:ext cx="9048466" cy="5039442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searches for WISPs as a Dark Matter component a variety of new experimental </a:t>
            </a:r>
            <a:r>
              <a:rPr lang="en-US" dirty="0" smtClean="0"/>
              <a:t>approaches </a:t>
            </a:r>
            <a:r>
              <a:rPr lang="en-US" dirty="0"/>
              <a:t>have recently emerged and deserve serious attention, as they may yield an </a:t>
            </a:r>
            <a:r>
              <a:rPr lang="en-US" dirty="0" smtClean="0"/>
              <a:t>experimental </a:t>
            </a:r>
            <a:r>
              <a:rPr lang="en-US" dirty="0"/>
              <a:t>program complementary to and competitive with the leading US </a:t>
            </a:r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smtClean="0"/>
              <a:t>Dark </a:t>
            </a:r>
            <a:r>
              <a:rPr lang="de-DE" dirty="0" smtClean="0"/>
              <a:t>Matter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(ADMX).</a:t>
            </a:r>
          </a:p>
          <a:p>
            <a:r>
              <a:rPr lang="en-US" dirty="0" smtClean="0"/>
              <a:t>In </a:t>
            </a:r>
            <a:r>
              <a:rPr lang="en-US" dirty="0"/>
              <a:t>searches for WISPs emitted by the sun the proposal for an International </a:t>
            </a:r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smtClean="0"/>
              <a:t>Observatory </a:t>
            </a:r>
            <a:r>
              <a:rPr lang="en-US" dirty="0"/>
              <a:t>(IAXO) stands out as a larger scale follow-up of the successful CAST </a:t>
            </a:r>
            <a:r>
              <a:rPr lang="en-US" dirty="0" err="1" smtClean="0"/>
              <a:t>helioscope</a:t>
            </a:r>
            <a:r>
              <a:rPr lang="en-US" dirty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/>
              <a:t>CERN.</a:t>
            </a:r>
          </a:p>
          <a:p>
            <a:r>
              <a:rPr lang="en-US" dirty="0" smtClean="0"/>
              <a:t>In </a:t>
            </a:r>
            <a:r>
              <a:rPr lang="en-US" dirty="0"/>
              <a:t>purely laboratory based WISP searches the proposal for Any Light Particle </a:t>
            </a:r>
            <a:r>
              <a:rPr lang="en-US" dirty="0" smtClean="0"/>
              <a:t>Search (ALPS-II</a:t>
            </a:r>
            <a:r>
              <a:rPr lang="en-US" dirty="0"/>
              <a:t>) at DESY </a:t>
            </a:r>
            <a:r>
              <a:rPr lang="en-US" dirty="0" smtClean="0"/>
              <a:t>offers </a:t>
            </a:r>
            <a:r>
              <a:rPr lang="en-US" dirty="0"/>
              <a:t>leading prospects for this technique </a:t>
            </a:r>
            <a:r>
              <a:rPr lang="en-US" dirty="0" smtClean="0"/>
              <a:t>worldwide.</a:t>
            </a:r>
          </a:p>
          <a:p>
            <a:pPr marL="0" indent="0">
              <a:buNone/>
            </a:pPr>
            <a:r>
              <a:rPr lang="en-US" dirty="0" smtClean="0"/>
              <a:t>Although significant </a:t>
            </a:r>
            <a:r>
              <a:rPr lang="en-US" dirty="0"/>
              <a:t>challenges remain, the rewards of exploring the </a:t>
            </a:r>
            <a:r>
              <a:rPr lang="en-US" dirty="0" smtClean="0"/>
              <a:t>low-energy frontier </a:t>
            </a:r>
            <a:r>
              <a:rPr lang="en-US" dirty="0"/>
              <a:t>of particle physics could be enormous. Looking through the low-energy window </a:t>
            </a:r>
            <a:r>
              <a:rPr lang="en-US" dirty="0" smtClean="0"/>
              <a:t>may reveal </a:t>
            </a:r>
            <a:r>
              <a:rPr lang="en-US" dirty="0"/>
              <a:t>fundamental insights on the underlying structure of nature and shed light on such </a:t>
            </a:r>
            <a:r>
              <a:rPr lang="en-US" dirty="0" smtClean="0"/>
              <a:t>important </a:t>
            </a:r>
            <a:r>
              <a:rPr lang="en-US" dirty="0"/>
              <a:t>mysteries as the origin of Dark Matter and Dark Energy.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47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657028" cy="544512"/>
          </a:xfrm>
        </p:spPr>
        <p:txBody>
          <a:bodyPr/>
          <a:lstStyle/>
          <a:p>
            <a:r>
              <a:rPr lang="en-US" smtClean="0"/>
              <a:t>A new way of broadband DM seaches?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4" y="874075"/>
            <a:ext cx="8319540" cy="1963061"/>
          </a:xfrm>
        </p:spPr>
        <p:txBody>
          <a:bodyPr/>
          <a:lstStyle/>
          <a:p>
            <a:r>
              <a:rPr lang="en-US" dirty="0" smtClean="0"/>
              <a:t>The spatial distribution of photons in a CCD detector would allow to determine our relative movement with respect to the dark matter.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Simulation by J. </a:t>
            </a:r>
            <a:r>
              <a:rPr lang="en-US" dirty="0" err="1" smtClean="0"/>
              <a:t>Jaeckel</a:t>
            </a:r>
            <a:endParaRPr lang="en-US" dirty="0" smtClean="0"/>
          </a:p>
        </p:txBody>
      </p:sp>
      <p:pic>
        <p:nvPicPr>
          <p:cNvPr id="7170" name="Picture 2" descr="C:\Users\lindner\Desktop\Clipboard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75" y="1843791"/>
            <a:ext cx="4555824" cy="33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Physics beyond the standard model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861425" cy="4792663"/>
          </a:xfrm>
        </p:spPr>
        <p:txBody>
          <a:bodyPr/>
          <a:lstStyle/>
          <a:p>
            <a:r>
              <a:rPr lang="en-US" sz="3200" dirty="0" smtClean="0"/>
              <a:t> 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Strong evidence from cosmology</a:t>
            </a:r>
          </a:p>
          <a:p>
            <a:pPr lvl="1"/>
            <a:r>
              <a:rPr lang="en-US" sz="2400" dirty="0">
                <a:ea typeface="+mn-ea"/>
                <a:cs typeface="+mn-cs"/>
              </a:rPr>
              <a:t>No clue on energy </a:t>
            </a:r>
            <a:r>
              <a:rPr lang="en-US" sz="2400" dirty="0" smtClean="0">
                <a:ea typeface="+mn-ea"/>
                <a:cs typeface="+mn-cs"/>
              </a:rPr>
              <a:t>scale of BSM physics from DM.</a:t>
            </a:r>
            <a:endParaRPr lang="en-US" sz="2400" dirty="0">
              <a:ea typeface="+mn-ea"/>
              <a:cs typeface="+mn-cs"/>
            </a:endParaRPr>
          </a:p>
          <a:p>
            <a:r>
              <a:rPr lang="en-US" sz="3200" dirty="0"/>
              <a:t> 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Hints 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from 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astrophysics</a:t>
            </a:r>
          </a:p>
          <a:p>
            <a:pPr lvl="1"/>
            <a:r>
              <a:rPr lang="en-US" sz="2400" dirty="0">
                <a:ea typeface="+mn-ea"/>
                <a:cs typeface="+mn-cs"/>
              </a:rPr>
              <a:t>If confirmed, energy scale well below </a:t>
            </a:r>
            <a:r>
              <a:rPr lang="en-US" sz="2400" dirty="0" smtClean="0">
                <a:ea typeface="+mn-ea"/>
                <a:cs typeface="+mn-cs"/>
              </a:rPr>
              <a:t>the </a:t>
            </a:r>
            <a:r>
              <a:rPr lang="en-US" sz="2400" dirty="0" err="1" smtClean="0">
                <a:ea typeface="+mn-ea"/>
                <a:cs typeface="+mn-cs"/>
              </a:rPr>
              <a:t>TeV</a:t>
            </a:r>
            <a:r>
              <a:rPr lang="en-US" sz="2400" dirty="0" smtClean="0">
                <a:ea typeface="+mn-ea"/>
                <a:cs typeface="+mn-cs"/>
              </a:rPr>
              <a:t> regime.</a:t>
            </a:r>
            <a:endParaRPr lang="en-US" sz="2400" dirty="0">
              <a:ea typeface="+mn-ea"/>
              <a:cs typeface="+mn-cs"/>
            </a:endParaRPr>
          </a:p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Hints from particle physics </a:t>
            </a:r>
            <a:endParaRPr lang="en-US" sz="3200" dirty="0"/>
          </a:p>
          <a:p>
            <a:pPr lvl="1"/>
            <a:r>
              <a:rPr lang="en-US" sz="2400" dirty="0" smtClean="0">
                <a:ea typeface="+mn-ea"/>
                <a:cs typeface="+mn-cs"/>
              </a:rPr>
              <a:t>Not </a:t>
            </a:r>
            <a:r>
              <a:rPr lang="en-US" sz="2400" dirty="0">
                <a:ea typeface="+mn-ea"/>
                <a:cs typeface="+mn-cs"/>
              </a:rPr>
              <a:t>only the </a:t>
            </a:r>
            <a:r>
              <a:rPr lang="en-US" sz="2400" dirty="0" err="1">
                <a:ea typeface="+mn-ea"/>
                <a:cs typeface="+mn-cs"/>
              </a:rPr>
              <a:t>TeV</a:t>
            </a:r>
            <a:r>
              <a:rPr lang="en-US" sz="2400" dirty="0">
                <a:ea typeface="+mn-ea"/>
                <a:cs typeface="+mn-cs"/>
              </a:rPr>
              <a:t>-scale </a:t>
            </a:r>
            <a:r>
              <a:rPr lang="en-US" sz="2400" dirty="0" smtClean="0">
                <a:ea typeface="+mn-ea"/>
                <a:cs typeface="+mn-cs"/>
              </a:rPr>
              <a:t>arguments!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39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977900"/>
            <a:ext cx="5598841" cy="4792663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b="1" dirty="0" smtClean="0">
                <a:solidFill>
                  <a:srgbClr val="9C9E9F"/>
                </a:solidFill>
              </a:rPr>
              <a:t>Physics beyond the Standard Model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Keys to BSM physics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>and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WISPy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particles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WISP experiments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Laboratory bases</a:t>
            </a: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Helioscopes</a:t>
            </a:r>
            <a:endParaRPr lang="en-US" b="1" dirty="0" smtClean="0">
              <a:solidFill>
                <a:srgbClr val="00B0F0"/>
              </a:solidFill>
            </a:endParaRP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Haloscopes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International activities and summary</a:t>
            </a:r>
          </a:p>
        </p:txBody>
      </p:sp>
      <p:pic>
        <p:nvPicPr>
          <p:cNvPr id="4" name="Picture 2" descr="http://upload.wikimedia.org/wikipedia/commons/0/06/Univers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" y="836712"/>
            <a:ext cx="1584176" cy="12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1"/>
            <a:ext cx="2216010" cy="11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4" y="3789040"/>
            <a:ext cx="71049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4.bp.blogspot.com/_shEr9ZWwmxM/TU_FM17HI3I/AAAAAAAADUg/6tm9PPK-kGM/s1600/Vessels%2B-%2BHelioscop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47475"/>
            <a:ext cx="662493" cy="6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94" y="4606783"/>
            <a:ext cx="585645" cy="58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8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Keys to beyond SM physics</a:t>
            </a:r>
            <a:endParaRPr lang="en-US"/>
          </a:p>
        </p:txBody>
      </p:sp>
      <p:pic>
        <p:nvPicPr>
          <p:cNvPr id="3074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15" y="1431588"/>
            <a:ext cx="6430728" cy="32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1156" y="5351489"/>
            <a:ext cx="3196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Symmetry magazin, August 2006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dner\Desktop\dibujo20110302_standard_model_bestiary_and_susy_histo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3" y="946206"/>
            <a:ext cx="6205928" cy="44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Supersymmetry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3" y="5546360"/>
            <a:ext cx="8520113" cy="1078642"/>
          </a:xfrm>
        </p:spPr>
        <p:txBody>
          <a:bodyPr/>
          <a:lstStyle/>
          <a:p>
            <a:r>
              <a:rPr lang="en-US" smtClean="0"/>
              <a:t>Very viable option, also in context with dark matter!</a:t>
            </a:r>
          </a:p>
          <a:p>
            <a:r>
              <a:rPr lang="en-US" smtClean="0"/>
              <a:t>Will not be covered here!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 rot="16200000">
            <a:off x="4807453" y="3089806"/>
            <a:ext cx="4625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Nature 471, 13-14 (2011) | doi:10.1038/471013a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Supersymmetry at the end of 2012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 an internet joke …</a:t>
            </a:r>
            <a:endParaRPr lang="en-US" dirty="0"/>
          </a:p>
        </p:txBody>
      </p:sp>
      <p:pic>
        <p:nvPicPr>
          <p:cNvPr id="2050" name="Picture 2" descr="C:\Users\lindner\Desktop\stop-LH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7" y="1604487"/>
            <a:ext cx="6990663" cy="44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9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Supersymmetry at the end of 2012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 an internet joke …</a:t>
            </a:r>
            <a:endParaRPr lang="en-US" dirty="0"/>
          </a:p>
        </p:txBody>
      </p:sp>
      <p:pic>
        <p:nvPicPr>
          <p:cNvPr id="2050" name="Picture 2" descr="C:\Users\lindner\Desktop\stop-LH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7" y="1604487"/>
            <a:ext cx="6990663" cy="44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2229" y="3841499"/>
            <a:ext cx="4378122" cy="193899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</a:rPr>
              <a:t>However, </a:t>
            </a:r>
            <a:br>
              <a:rPr lang="en-US" sz="4000" b="1" smtClean="0">
                <a:solidFill>
                  <a:srgbClr val="C00000"/>
                </a:solidFill>
              </a:rPr>
            </a:br>
            <a:r>
              <a:rPr lang="en-US" sz="4000" b="1" smtClean="0">
                <a:solidFill>
                  <a:srgbClr val="C00000"/>
                </a:solidFill>
              </a:rPr>
              <a:t>this statement is </a:t>
            </a:r>
            <a:br>
              <a:rPr lang="en-US" sz="4000" b="1" smtClean="0">
                <a:solidFill>
                  <a:srgbClr val="C00000"/>
                </a:solidFill>
              </a:rPr>
            </a:br>
            <a:r>
              <a:rPr lang="en-US" sz="4000" b="1" smtClean="0">
                <a:solidFill>
                  <a:srgbClr val="C00000"/>
                </a:solidFill>
              </a:rPr>
              <a:t>not even wrong!</a:t>
            </a:r>
            <a:endParaRPr lang="en-US" sz="4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Supersymmetry at the end of 2012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… an old joke …</a:t>
            </a:r>
            <a:endParaRPr lang="en-US"/>
          </a:p>
        </p:txBody>
      </p:sp>
      <p:pic>
        <p:nvPicPr>
          <p:cNvPr id="2050" name="Picture 2" descr="C:\Users\lindner\Desktop\stop-LH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7" y="1604487"/>
            <a:ext cx="6990663" cy="44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03200" y="856343"/>
            <a:ext cx="8621486" cy="5222169"/>
          </a:xfrm>
          <a:prstGeom prst="rect">
            <a:avLst/>
          </a:prstGeom>
          <a:solidFill>
            <a:schemeClr val="accent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800" b="1" smtClean="0">
              <a:solidFill>
                <a:srgbClr val="FFC000"/>
              </a:solidFill>
            </a:endParaRPr>
          </a:p>
          <a:p>
            <a:r>
              <a:rPr lang="en-US" sz="2800" b="1" smtClean="0">
                <a:solidFill>
                  <a:srgbClr val="FFC000"/>
                </a:solidFill>
              </a:rPr>
              <a:t>T 3.2 Do 9:10– 9:50 HSZ-01, Martin Wessels: </a:t>
            </a:r>
            <a:br>
              <a:rPr lang="en-US" sz="2800" b="1" smtClean="0">
                <a:solidFill>
                  <a:srgbClr val="FFC000"/>
                </a:solidFill>
              </a:rPr>
            </a:br>
            <a:r>
              <a:rPr lang="en-US" sz="2800" b="1" smtClean="0">
                <a:solidFill>
                  <a:srgbClr val="FFC000"/>
                </a:solidFill>
              </a:rPr>
              <a:t>Needles in a Haystack – </a:t>
            </a:r>
          </a:p>
          <a:p>
            <a:r>
              <a:rPr lang="en-US" sz="2800" b="1" smtClean="0">
                <a:solidFill>
                  <a:srgbClr val="FFC000"/>
                </a:solidFill>
              </a:rPr>
              <a:t>Beyond the Standard Model Searches at the LHC</a:t>
            </a:r>
          </a:p>
          <a:p>
            <a:endParaRPr lang="en-US" sz="2800" b="1" smtClean="0">
              <a:solidFill>
                <a:srgbClr val="FFC000"/>
              </a:solidFill>
            </a:endParaRPr>
          </a:p>
          <a:p>
            <a:endParaRPr lang="en-US" sz="2800" b="1" smtClean="0">
              <a:solidFill>
                <a:srgbClr val="FFC000"/>
              </a:solidFill>
            </a:endParaRPr>
          </a:p>
          <a:p>
            <a:r>
              <a:rPr lang="en-US" sz="2800" b="1" smtClean="0">
                <a:solidFill>
                  <a:srgbClr val="FFC000"/>
                </a:solidFill>
              </a:rPr>
              <a:t>T 3.3 Do 9:50–10:30 HSZ-01, Tilman Plehn:</a:t>
            </a:r>
          </a:p>
          <a:p>
            <a:r>
              <a:rPr lang="en-US" sz="2800" b="1" smtClean="0">
                <a:solidFill>
                  <a:srgbClr val="FFC000"/>
                </a:solidFill>
              </a:rPr>
              <a:t>New Physics, Where Art Thou</a:t>
            </a:r>
            <a:endParaRPr lang="en-US" sz="28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 extension: </a:t>
            </a:r>
            <a:r>
              <a:rPr lang="en-US" dirty="0" smtClean="0">
                <a:ea typeface="Tahoma"/>
                <a:cs typeface="Tahoma"/>
              </a:rPr>
              <a:t>µ</a:t>
            </a:r>
            <a:r>
              <a:rPr lang="en-US" dirty="0" err="1" smtClean="0">
                <a:ea typeface="Tahoma"/>
                <a:cs typeface="Tahoma"/>
              </a:rPr>
              <a:t>eV</a:t>
            </a:r>
            <a:r>
              <a:rPr lang="en-US" dirty="0" smtClean="0">
                <a:ea typeface="Tahoma"/>
                <a:cs typeface="Tahoma"/>
              </a:rPr>
              <a:t> or/and </a:t>
            </a:r>
            <a:r>
              <a:rPr lang="en-US" dirty="0" err="1" smtClean="0">
                <a:ea typeface="Tahoma"/>
                <a:cs typeface="Tahoma"/>
              </a:rPr>
              <a:t>TeV</a:t>
            </a:r>
            <a:r>
              <a:rPr lang="en-US" dirty="0" smtClean="0">
                <a:ea typeface="Tahoma"/>
                <a:cs typeface="Tahoma"/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7761046" cy="4792663"/>
          </a:xfrm>
        </p:spPr>
        <p:txBody>
          <a:bodyPr/>
          <a:lstStyle/>
          <a:p>
            <a:r>
              <a:rPr lang="en-US" dirty="0" smtClean="0"/>
              <a:t>Also very lightweight, very weakly interacting new particles </a:t>
            </a:r>
            <a:br>
              <a:rPr lang="en-US" dirty="0" smtClean="0"/>
            </a:br>
            <a:r>
              <a:rPr lang="en-US" dirty="0" smtClean="0"/>
              <a:t>might show the way to physics beyond the Standard Model.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15 orders of magnitude: looking for “atoms” instead of “planets”?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4" y="2669212"/>
            <a:ext cx="3207899" cy="320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2185622" y="5858291"/>
            <a:ext cx="4350088" cy="5002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477717" y="3128741"/>
            <a:ext cx="3057993" cy="224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http://stephenwhitt.files.wordpress.com/2011/02/bohr-at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10" y="5374416"/>
            <a:ext cx="1334125" cy="10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16200000">
            <a:off x="6841453" y="4128467"/>
            <a:ext cx="3997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http://stephenwhitt.files.wordpress.com/2011/02/bohr-atom.jpg</a:t>
            </a:r>
          </a:p>
        </p:txBody>
      </p:sp>
    </p:spTree>
    <p:extLst>
      <p:ext uri="{BB962C8B-B14F-4D97-AF65-F5344CB8AC3E}">
        <p14:creationId xmlns:p14="http://schemas.microsoft.com/office/powerpoint/2010/main" val="8142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Introducing the axion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801438"/>
                <a:ext cx="8861425" cy="4792663"/>
              </a:xfrm>
            </p:spPr>
            <p:txBody>
              <a:bodyPr/>
              <a:lstStyle/>
              <a:p>
                <a:r>
                  <a:rPr lang="en-US" smtClean="0">
                    <a:solidFill>
                      <a:srgbClr val="00A5EB"/>
                    </a:solidFill>
                  </a:rPr>
                  <a:t>CP-conservation in QCD</a:t>
                </a:r>
                <a:r>
                  <a:rPr lang="en-US">
                    <a:solidFill>
                      <a:srgbClr val="00A5EB"/>
                    </a:solidFill>
                  </a:rPr>
                  <a:t>:</a:t>
                </a:r>
                <a:r>
                  <a:rPr lang="en-US" smtClean="0">
                    <a:solidFill>
                      <a:srgbClr val="00A5EB"/>
                    </a:solidFill>
                  </a:rPr>
                  <a:t> </a:t>
                </a:r>
                <a:br>
                  <a:rPr lang="en-US" smtClean="0">
                    <a:solidFill>
                      <a:srgbClr val="00A5EB"/>
                    </a:solidFill>
                  </a:rPr>
                </a:br>
                <a:r>
                  <a:rPr lang="en-US" sz="1800" smtClean="0"/>
                  <a:t/>
                </a:r>
                <a:br>
                  <a:rPr lang="en-US" sz="1800" smtClean="0"/>
                </a:br>
                <a:r>
                  <a:rPr lang="en-US" smtClean="0"/>
                  <a:t>A dynamic explanation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</m:t>
                    </m:r>
                  </m:oMath>
                </a14:m>
                <a:r>
                  <a:rPr lang="en-US" smtClean="0">
                    <a:solidFill>
                      <a:schemeClr val="tx1"/>
                    </a:solidFill>
                  </a:rPr>
                  <a:t> &lt; 10</a:t>
                </a:r>
                <a:r>
                  <a:rPr lang="en-US" baseline="30000" smtClean="0">
                    <a:solidFill>
                      <a:schemeClr val="tx1"/>
                    </a:solidFill>
                  </a:rPr>
                  <a:t>-9</a:t>
                </a:r>
                <a:r>
                  <a:rPr lang="en-US"/>
                  <a:t> </a:t>
                </a:r>
                <a:r>
                  <a:rPr lang="en-US" smtClean="0"/>
                  <a:t>predicts the axion,</a:t>
                </a:r>
                <a:br>
                  <a:rPr lang="en-US" smtClean="0"/>
                </a:br>
                <a:r>
                  <a:rPr lang="en-US" smtClean="0"/>
                  <a:t>which couples very weakly to two photons.</a:t>
                </a:r>
                <a:r>
                  <a:rPr lang="en-US" smtClean="0">
                    <a:solidFill>
                      <a:schemeClr val="tx1"/>
                    </a:solidFill>
                  </a:rPr>
                  <a:t/>
                </a:r>
                <a:br>
                  <a:rPr lang="en-US" smtClean="0">
                    <a:solidFill>
                      <a:schemeClr val="tx1"/>
                    </a:solidFill>
                  </a:rPr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r>
                  <a:rPr lang="en-US" smtClean="0"/>
                  <a:t/>
                </a:r>
                <a:br>
                  <a:rPr lang="en-US" smtClean="0"/>
                </a:br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801438"/>
                <a:ext cx="8861425" cy="4792663"/>
              </a:xfrm>
              <a:blipFill rotWithShape="1">
                <a:blip r:embed="rId3"/>
                <a:stretch>
                  <a:fillRect l="-963" t="-15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7"/>
          <p:cNvSpPr>
            <a:spLocks noChangeArrowheads="1"/>
          </p:cNvSpPr>
          <p:nvPr/>
        </p:nvSpPr>
        <p:spPr bwMode="auto">
          <a:xfrm rot="16200000">
            <a:off x="-2590980" y="3729037"/>
            <a:ext cx="6013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smtClean="0"/>
              <a:t>S. Hannestaad, presentation at 5th Patras Workshop on Axions, WIMPs and WISPs, 2009</a:t>
            </a:r>
            <a:endParaRPr lang="en-US" sz="100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0" y="2786946"/>
            <a:ext cx="4073923" cy="37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2" y="2554151"/>
            <a:ext cx="25431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16200000">
            <a:off x="5572889" y="3315847"/>
            <a:ext cx="515785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00"/>
              <a:t>The Search for Axions, Carosi, van Bibber, Pivovaroff, Contemp. Phys. 49, No. 4, 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977" y="2448392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cs typeface="Arial" pitchFamily="34" charset="0"/>
              </a:rPr>
              <a:t>Peccei-Quinn 1977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90309" y="2293946"/>
            <a:ext cx="2732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Wilczek and Weinberg </a:t>
            </a:r>
            <a:r>
              <a:rPr lang="en-US" smtClean="0"/>
              <a:t>1978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72915" y="2755743"/>
            <a:ext cx="666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 </a:t>
            </a:r>
            <a:r>
              <a:rPr lang="en-US" smtClean="0">
                <a:sym typeface="Symbol"/>
              </a:rPr>
              <a:t> f</a:t>
            </a:r>
            <a:r>
              <a:rPr lang="en-US" baseline="-25000" smtClean="0">
                <a:sym typeface="Symbol"/>
              </a:rPr>
              <a:t>a</a:t>
            </a:r>
            <a:endParaRPr lang="en-US" baseline="-25000"/>
          </a:p>
        </p:txBody>
      </p:sp>
      <p:sp>
        <p:nvSpPr>
          <p:cNvPr id="11" name="TextBox 10"/>
          <p:cNvSpPr txBox="1"/>
          <p:nvPr/>
        </p:nvSpPr>
        <p:spPr>
          <a:xfrm>
            <a:off x="2872915" y="4548903"/>
            <a:ext cx="94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 </a:t>
            </a:r>
            <a:r>
              <a:rPr lang="en-US" smtClean="0">
                <a:sym typeface="Symbol"/>
              </a:rPr>
              <a:t> GeV</a:t>
            </a: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4802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977900"/>
            <a:ext cx="5598841" cy="4792663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Physics beyond the Standard Model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Keys to BSM physics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>and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WISPy</a:t>
            </a:r>
            <a:r>
              <a:rPr lang="en-US" b="1" dirty="0" smtClean="0">
                <a:solidFill>
                  <a:srgbClr val="00B0F0"/>
                </a:solidFill>
              </a:rPr>
              <a:t> particles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WISP experiments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Laboratory bases</a:t>
            </a: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Helioscopes</a:t>
            </a:r>
            <a:endParaRPr lang="en-US" b="1" dirty="0" smtClean="0">
              <a:solidFill>
                <a:srgbClr val="00B0F0"/>
              </a:solidFill>
            </a:endParaRP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Haloscopes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International activities and summary</a:t>
            </a:r>
          </a:p>
        </p:txBody>
      </p:sp>
      <p:pic>
        <p:nvPicPr>
          <p:cNvPr id="4" name="Picture 2" descr="http://upload.wikimedia.org/wikipedia/commons/0/06/Univers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" y="836712"/>
            <a:ext cx="1584176" cy="12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1"/>
            <a:ext cx="2216010" cy="11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4" y="3789040"/>
            <a:ext cx="71049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4.bp.blogspot.com/_shEr9ZWwmxM/TU_FM17HI3I/AAAAAAAADUg/6tm9PPK-kGM/s1600/Vessels%2B-%2BHeliosco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47475"/>
            <a:ext cx="662493" cy="6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94" y="4606783"/>
            <a:ext cx="585645" cy="58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2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Introducing the axion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A5EB"/>
                </a:solidFill>
              </a:rPr>
              <a:t>J</a:t>
            </a:r>
            <a:r>
              <a:rPr lang="en-US" dirty="0" smtClean="0">
                <a:solidFill>
                  <a:srgbClr val="00A5EB"/>
                </a:solidFill>
              </a:rPr>
              <a:t>avier Redondo’s talk at last year’s DPG meeting:</a:t>
            </a:r>
            <a:br>
              <a:rPr lang="en-US" dirty="0" smtClean="0">
                <a:solidFill>
                  <a:srgbClr val="00A5EB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3" y="1292037"/>
            <a:ext cx="6561933" cy="5033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0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Introducing the axion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A5EB"/>
                </a:solidFill>
              </a:rPr>
              <a:t>J</a:t>
            </a:r>
            <a:r>
              <a:rPr lang="en-US" dirty="0" smtClean="0">
                <a:solidFill>
                  <a:srgbClr val="00A5EB"/>
                </a:solidFill>
              </a:rPr>
              <a:t>avier </a:t>
            </a:r>
            <a:r>
              <a:rPr lang="en-US" dirty="0" err="1" smtClean="0">
                <a:solidFill>
                  <a:srgbClr val="00A5EB"/>
                </a:solidFill>
              </a:rPr>
              <a:t>Redono’s</a:t>
            </a:r>
            <a:r>
              <a:rPr lang="en-US" dirty="0" smtClean="0">
                <a:solidFill>
                  <a:srgbClr val="00A5EB"/>
                </a:solidFill>
              </a:rPr>
              <a:t> talk at last year’s DPG meeting:</a:t>
            </a:r>
            <a:br>
              <a:rPr lang="en-US" dirty="0" smtClean="0">
                <a:solidFill>
                  <a:srgbClr val="00A5EB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4" y="1292036"/>
            <a:ext cx="6562800" cy="5045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9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28650" y="977900"/>
            <a:ext cx="8393113" cy="5429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QCD </a:t>
            </a:r>
            <a:r>
              <a:rPr lang="en-US" dirty="0" err="1" smtClean="0"/>
              <a:t>axion</a:t>
            </a:r>
            <a:r>
              <a:rPr lang="en-US" dirty="0" smtClean="0"/>
              <a:t>: light, neutral </a:t>
            </a:r>
            <a:r>
              <a:rPr lang="en-US" dirty="0" err="1" smtClean="0"/>
              <a:t>pseudoscalar</a:t>
            </a:r>
            <a:r>
              <a:rPr lang="en-US" dirty="0" smtClean="0"/>
              <a:t> boson.</a:t>
            </a:r>
          </a:p>
          <a:p>
            <a:pPr>
              <a:defRPr/>
            </a:pPr>
            <a:r>
              <a:rPr lang="en-US" dirty="0" smtClean="0"/>
              <a:t>The QCD </a:t>
            </a:r>
            <a:r>
              <a:rPr lang="en-US" dirty="0" err="1" smtClean="0"/>
              <a:t>axion</a:t>
            </a:r>
            <a:r>
              <a:rPr lang="en-US" dirty="0" smtClean="0"/>
              <a:t>: the light cousin of the </a:t>
            </a:r>
            <a:r>
              <a:rPr lang="en-US" sz="2400" dirty="0" smtClean="0">
                <a:sym typeface="Symbol"/>
              </a:rPr>
              <a:t></a:t>
            </a:r>
            <a:r>
              <a:rPr lang="en-US" baseline="30000" dirty="0" smtClean="0">
                <a:sym typeface="Symbol"/>
              </a:rPr>
              <a:t>0</a:t>
            </a:r>
            <a:r>
              <a:rPr lang="en-US" dirty="0" smtClean="0">
                <a:sym typeface="Symbol"/>
              </a:rPr>
              <a:t>.  </a:t>
            </a:r>
          </a:p>
          <a:p>
            <a:pPr lvl="1"/>
            <a:r>
              <a:rPr lang="en-US" dirty="0" smtClean="0"/>
              <a:t>Mass and the symmetry breaking scale 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 smtClean="0">
                <a:cs typeface="Arial" pitchFamily="34" charset="0"/>
              </a:rPr>
              <a:t> </a:t>
            </a:r>
            <a:r>
              <a:rPr lang="en-US" dirty="0" smtClean="0"/>
              <a:t>are related:</a:t>
            </a:r>
            <a:br>
              <a:rPr lang="en-US" dirty="0" smtClean="0"/>
            </a:br>
            <a:r>
              <a:rPr lang="en-US" dirty="0" smtClean="0"/>
              <a:t>m</a:t>
            </a:r>
            <a:r>
              <a:rPr lang="en-US" baseline="-25000" dirty="0" smtClean="0"/>
              <a:t>a</a:t>
            </a:r>
            <a:r>
              <a:rPr lang="en-US" dirty="0" smtClean="0"/>
              <a:t> =  0.6eV </a:t>
            </a:r>
            <a:r>
              <a:rPr lang="en-US" dirty="0" smtClean="0">
                <a:cs typeface="Arial" pitchFamily="34" charset="0"/>
              </a:rPr>
              <a:t>· (10</a:t>
            </a:r>
            <a:r>
              <a:rPr lang="en-US" baseline="30000" dirty="0" smtClean="0">
                <a:cs typeface="Arial" pitchFamily="34" charset="0"/>
              </a:rPr>
              <a:t>7</a:t>
            </a:r>
            <a:r>
              <a:rPr lang="en-US" dirty="0" smtClean="0">
                <a:cs typeface="Arial" pitchFamily="34" charset="0"/>
              </a:rPr>
              <a:t>GeV / 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)</a:t>
            </a:r>
            <a:br>
              <a:rPr lang="en-US" dirty="0" smtClean="0">
                <a:cs typeface="Arial" pitchFamily="34" charset="0"/>
              </a:rPr>
            </a:br>
            <a:endParaRPr lang="en-US" dirty="0" smtClean="0">
              <a:cs typeface="Arial" pitchFamily="34" charset="0"/>
            </a:endParaRPr>
          </a:p>
          <a:p>
            <a:pPr lvl="1"/>
            <a:r>
              <a:rPr lang="en-US" dirty="0" smtClean="0">
                <a:cs typeface="Arial" pitchFamily="34" charset="0"/>
              </a:rPr>
              <a:t>The coupling strength to photons is</a:t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cs typeface="Arial" pitchFamily="34" charset="0"/>
              </a:rPr>
              <a:t>g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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 = α·g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</a:t>
            </a:r>
            <a:r>
              <a:rPr lang="en-US" dirty="0" smtClean="0">
                <a:cs typeface="Arial" pitchFamily="34" charset="0"/>
              </a:rPr>
              <a:t> / (π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·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), </a:t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>where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</a:t>
            </a:r>
            <a:r>
              <a:rPr lang="en-US" dirty="0" smtClean="0">
                <a:cs typeface="Arial" pitchFamily="34" charset="0"/>
              </a:rPr>
              <a:t> is model dependent and O(1).</a:t>
            </a:r>
            <a:br>
              <a:rPr lang="en-US" dirty="0" smtClean="0">
                <a:cs typeface="Arial" pitchFamily="34" charset="0"/>
              </a:rPr>
            </a:br>
            <a:r>
              <a:rPr lang="en-US" u="sng" dirty="0" smtClean="0">
                <a:cs typeface="Arial" pitchFamily="34" charset="0"/>
              </a:rPr>
              <a:t>Note: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g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>
                <a:cs typeface="Arial" pitchFamily="34" charset="0"/>
                <a:sym typeface="Symbol" pitchFamily="18" charset="2"/>
              </a:rPr>
              <a:t></a:t>
            </a:r>
            <a:r>
              <a:rPr lang="en-US" dirty="0">
                <a:cs typeface="Arial" pitchFamily="34" charset="0"/>
                <a:sym typeface="Symbol" pitchFamily="18" charset="2"/>
              </a:rPr>
              <a:t> =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α·g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 </a:t>
            </a:r>
            <a:r>
              <a:rPr lang="en-US" dirty="0" smtClean="0">
                <a:cs typeface="Arial" pitchFamily="34" charset="0"/>
              </a:rPr>
              <a:t>/ (π</a:t>
            </a:r>
            <a:r>
              <a:rPr lang="en-US" dirty="0">
                <a:cs typeface="Arial" pitchFamily="34" charset="0"/>
                <a:sym typeface="Symbol" pitchFamily="18" charset="2"/>
              </a:rPr>
              <a:t>·</a:t>
            </a:r>
            <a:r>
              <a:rPr lang="en-US" dirty="0" smtClean="0">
                <a:cs typeface="Arial" pitchFamily="34" charset="0"/>
              </a:rPr>
              <a:t>6·10</a:t>
            </a:r>
            <a:r>
              <a:rPr lang="en-US" baseline="30000" dirty="0" smtClean="0">
                <a:cs typeface="Arial" pitchFamily="34" charset="0"/>
              </a:rPr>
              <a:t>6</a:t>
            </a:r>
            <a:r>
              <a:rPr lang="en-US" dirty="0" smtClean="0">
                <a:cs typeface="Arial" pitchFamily="34" charset="0"/>
              </a:rPr>
              <a:t>GeV) · </a:t>
            </a:r>
            <a:r>
              <a:rPr lang="en-US" dirty="0" smtClean="0"/>
              <a:t>m</a:t>
            </a:r>
            <a:r>
              <a:rPr lang="en-US" baseline="-25000" dirty="0" smtClean="0"/>
              <a:t>a</a:t>
            </a:r>
            <a:r>
              <a:rPr lang="en-US" dirty="0" smtClean="0">
                <a:cs typeface="Arial" pitchFamily="34" charset="0"/>
              </a:rPr>
              <a:t/>
            </a:r>
            <a:br>
              <a:rPr lang="en-US" dirty="0" smtClean="0">
                <a:cs typeface="Arial" pitchFamily="34" charset="0"/>
              </a:rPr>
            </a:br>
            <a:endParaRPr lang="en-US" dirty="0" smtClean="0">
              <a:cs typeface="Arial" pitchFamily="34" charset="0"/>
            </a:endParaRPr>
          </a:p>
          <a:p>
            <a:pPr lvl="1"/>
            <a:r>
              <a:rPr lang="en-US" dirty="0" smtClean="0">
                <a:cs typeface="Arial" pitchFamily="34" charset="0"/>
              </a:rPr>
              <a:t>The </a:t>
            </a:r>
            <a:r>
              <a:rPr lang="en-US" dirty="0" err="1" smtClean="0">
                <a:cs typeface="Arial" pitchFamily="34" charset="0"/>
              </a:rPr>
              <a:t>axion</a:t>
            </a:r>
            <a:r>
              <a:rPr lang="en-US" dirty="0" smtClean="0">
                <a:cs typeface="Arial" pitchFamily="34" charset="0"/>
              </a:rPr>
              <a:t> abundance in the universe is </a:t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cs typeface="Arial" pitchFamily="34" charset="0"/>
              </a:rPr>
              <a:t>Ω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 / </a:t>
            </a:r>
            <a:r>
              <a:rPr lang="en-US" dirty="0" err="1" smtClean="0">
                <a:cs typeface="Arial" pitchFamily="34" charset="0"/>
              </a:rPr>
              <a:t>Ω</a:t>
            </a:r>
            <a:r>
              <a:rPr lang="en-US" baseline="-25000" dirty="0" err="1" smtClean="0">
                <a:cs typeface="Arial" pitchFamily="34" charset="0"/>
              </a:rPr>
              <a:t>c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 (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 / 10</a:t>
            </a:r>
            <a:r>
              <a:rPr lang="en-US" baseline="30000" dirty="0" smtClean="0">
                <a:cs typeface="Arial" pitchFamily="34" charset="0"/>
              </a:rPr>
              <a:t>12</a:t>
            </a:r>
            <a:r>
              <a:rPr lang="en-US" dirty="0" smtClean="0">
                <a:cs typeface="Arial" pitchFamily="34" charset="0"/>
              </a:rPr>
              <a:t>GeV)</a:t>
            </a:r>
            <a:r>
              <a:rPr lang="en-US" baseline="30000" dirty="0" smtClean="0">
                <a:cs typeface="Arial" pitchFamily="34" charset="0"/>
              </a:rPr>
              <a:t>7/6</a:t>
            </a:r>
            <a:r>
              <a:rPr lang="en-US" dirty="0" smtClean="0">
                <a:cs typeface="Arial" pitchFamily="34" charset="0"/>
              </a:rPr>
              <a:t>.</a:t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/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solidFill>
                  <a:srgbClr val="00A5EB"/>
                </a:solidFill>
                <a:cs typeface="Arial" pitchFamily="34" charset="0"/>
              </a:rPr>
              <a:t>f</a:t>
            </a:r>
            <a:r>
              <a:rPr lang="en-US" baseline="-25000" dirty="0" err="1" smtClean="0">
                <a:solidFill>
                  <a:srgbClr val="00A5EB"/>
                </a:solidFill>
                <a:cs typeface="Arial" pitchFamily="34" charset="0"/>
              </a:rPr>
              <a:t>a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 &lt; 10</a:t>
            </a:r>
            <a:r>
              <a:rPr lang="en-US" baseline="30000" dirty="0" smtClean="0">
                <a:solidFill>
                  <a:srgbClr val="00A5EB"/>
                </a:solidFill>
                <a:cs typeface="Arial" pitchFamily="34" charset="0"/>
              </a:rPr>
              <a:t>12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GeV </a:t>
            </a:r>
            <a:br>
              <a:rPr lang="en-US" dirty="0" smtClean="0">
                <a:solidFill>
                  <a:srgbClr val="00A5EB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m</a:t>
            </a:r>
            <a:r>
              <a:rPr lang="en-US" baseline="-25000" dirty="0" smtClean="0">
                <a:solidFill>
                  <a:srgbClr val="00A5EB"/>
                </a:solidFill>
                <a:cs typeface="Arial" pitchFamily="34" charset="0"/>
              </a:rPr>
              <a:t>a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 &gt; </a:t>
            </a:r>
            <a:r>
              <a:rPr lang="en-US" dirty="0" err="1" smtClean="0">
                <a:solidFill>
                  <a:srgbClr val="00A5EB"/>
                </a:solidFill>
                <a:cs typeface="Arial" pitchFamily="34" charset="0"/>
              </a:rPr>
              <a:t>μeV</a:t>
            </a:r>
            <a:endParaRPr lang="en-US" dirty="0" smtClean="0">
              <a:solidFill>
                <a:srgbClr val="00A5EB"/>
              </a:solidFill>
              <a:cs typeface="Arial" pitchFamily="34" charset="0"/>
            </a:endParaRPr>
          </a:p>
          <a:p>
            <a:pPr>
              <a:defRPr/>
            </a:pPr>
            <a:endParaRPr lang="en-US" baseline="300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Properties of the </a:t>
            </a:r>
            <a:r>
              <a:rPr lang="en-US" dirty="0" err="1" smtClean="0"/>
              <a:t>axion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71" y="1355727"/>
            <a:ext cx="25431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16200000">
            <a:off x="5953377" y="3355080"/>
            <a:ext cx="515785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The Search for </a:t>
            </a:r>
            <a:r>
              <a:rPr lang="en-US" sz="1000" dirty="0" err="1"/>
              <a:t>Axions</a:t>
            </a:r>
            <a:r>
              <a:rPr lang="en-US" sz="1000" dirty="0"/>
              <a:t>, </a:t>
            </a:r>
            <a:r>
              <a:rPr lang="en-US" sz="1000" dirty="0" err="1"/>
              <a:t>Carosi</a:t>
            </a:r>
            <a:r>
              <a:rPr lang="en-US" sz="1000" dirty="0"/>
              <a:t>, van Bibber, Pivovaroff, Contemp. Phys. 49, No. 4, 2008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58354" y="4016445"/>
            <a:ext cx="4177472" cy="1522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tangle 1"/>
          <p:cNvSpPr/>
          <p:nvPr/>
        </p:nvSpPr>
        <p:spPr>
          <a:xfrm rot="19921540">
            <a:off x="1028705" y="4635138"/>
            <a:ext cx="574606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Non-thermal origin</a:t>
            </a:r>
            <a:b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from vacuum re-alignment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3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28650" y="977900"/>
            <a:ext cx="8393113" cy="5429250"/>
          </a:xfrm>
        </p:spPr>
        <p:txBody>
          <a:bodyPr/>
          <a:lstStyle/>
          <a:p>
            <a:pPr>
              <a:defRPr/>
            </a:pPr>
            <a:r>
              <a:rPr lang="en-US" dirty="0"/>
              <a:t>The QCD </a:t>
            </a:r>
            <a:r>
              <a:rPr lang="en-US" dirty="0" err="1"/>
              <a:t>axion</a:t>
            </a:r>
            <a:r>
              <a:rPr lang="en-US" dirty="0"/>
              <a:t>: light, neutral </a:t>
            </a:r>
            <a:r>
              <a:rPr lang="en-US" dirty="0" err="1"/>
              <a:t>pseudoscalar</a:t>
            </a:r>
            <a:r>
              <a:rPr lang="en-US" dirty="0"/>
              <a:t> boson.</a:t>
            </a:r>
          </a:p>
          <a:p>
            <a:pPr>
              <a:defRPr/>
            </a:pPr>
            <a:r>
              <a:rPr lang="en-US" dirty="0" smtClean="0"/>
              <a:t>The QCD </a:t>
            </a:r>
            <a:r>
              <a:rPr lang="en-US" dirty="0" err="1" smtClean="0"/>
              <a:t>axion</a:t>
            </a:r>
            <a:r>
              <a:rPr lang="en-US" dirty="0" smtClean="0"/>
              <a:t>: the light cousin of the </a:t>
            </a:r>
            <a:r>
              <a:rPr lang="en-US" sz="2400" dirty="0" smtClean="0">
                <a:sym typeface="Symbol"/>
              </a:rPr>
              <a:t></a:t>
            </a:r>
            <a:r>
              <a:rPr lang="en-US" baseline="30000" dirty="0" smtClean="0">
                <a:sym typeface="Symbol"/>
              </a:rPr>
              <a:t>0</a:t>
            </a:r>
            <a:r>
              <a:rPr lang="en-US" dirty="0" smtClean="0">
                <a:sym typeface="Symbol"/>
              </a:rPr>
              <a:t>.  </a:t>
            </a:r>
          </a:p>
          <a:p>
            <a:pPr lvl="1"/>
            <a:r>
              <a:rPr lang="en-US" dirty="0" smtClean="0"/>
              <a:t>Mass and the symmetry breaking scale 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 smtClean="0">
                <a:cs typeface="Arial" pitchFamily="34" charset="0"/>
              </a:rPr>
              <a:t> </a:t>
            </a:r>
            <a:r>
              <a:rPr lang="en-US" dirty="0" smtClean="0"/>
              <a:t>are related:</a:t>
            </a:r>
            <a:br>
              <a:rPr lang="en-US" dirty="0" smtClean="0"/>
            </a:br>
            <a:r>
              <a:rPr lang="en-US" dirty="0" smtClean="0"/>
              <a:t>m</a:t>
            </a:r>
            <a:r>
              <a:rPr lang="en-US" baseline="-25000" dirty="0" smtClean="0"/>
              <a:t>a</a:t>
            </a:r>
            <a:r>
              <a:rPr lang="en-US" dirty="0" smtClean="0"/>
              <a:t> =  0.6eV </a:t>
            </a:r>
            <a:r>
              <a:rPr lang="en-US" dirty="0" smtClean="0">
                <a:cs typeface="Arial" pitchFamily="34" charset="0"/>
              </a:rPr>
              <a:t>· (10</a:t>
            </a:r>
            <a:r>
              <a:rPr lang="en-US" baseline="30000" dirty="0" smtClean="0">
                <a:cs typeface="Arial" pitchFamily="34" charset="0"/>
              </a:rPr>
              <a:t>7</a:t>
            </a:r>
            <a:r>
              <a:rPr lang="en-US" dirty="0" smtClean="0">
                <a:cs typeface="Arial" pitchFamily="34" charset="0"/>
              </a:rPr>
              <a:t>GeV / 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)</a:t>
            </a:r>
            <a:br>
              <a:rPr lang="en-US" dirty="0" smtClean="0">
                <a:cs typeface="Arial" pitchFamily="34" charset="0"/>
              </a:rPr>
            </a:br>
            <a:endParaRPr lang="en-US" dirty="0" smtClean="0">
              <a:cs typeface="Arial" pitchFamily="34" charset="0"/>
            </a:endParaRPr>
          </a:p>
          <a:p>
            <a:pPr lvl="1"/>
            <a:r>
              <a:rPr lang="en-US" dirty="0" smtClean="0">
                <a:cs typeface="Arial" pitchFamily="34" charset="0"/>
              </a:rPr>
              <a:t>The coupling strength to photons is</a:t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cs typeface="Arial" pitchFamily="34" charset="0"/>
              </a:rPr>
              <a:t>g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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 = α·g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</a:t>
            </a:r>
            <a:r>
              <a:rPr lang="en-US" dirty="0" smtClean="0">
                <a:cs typeface="Arial" pitchFamily="34" charset="0"/>
              </a:rPr>
              <a:t> / (π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·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), </a:t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>where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</a:t>
            </a:r>
            <a:r>
              <a:rPr lang="en-US" dirty="0" smtClean="0">
                <a:cs typeface="Arial" pitchFamily="34" charset="0"/>
              </a:rPr>
              <a:t> is model dependent and O(1).</a:t>
            </a:r>
            <a:br>
              <a:rPr lang="en-US" dirty="0" smtClean="0">
                <a:cs typeface="Arial" pitchFamily="34" charset="0"/>
              </a:rPr>
            </a:br>
            <a:r>
              <a:rPr lang="en-US" u="sng" dirty="0" smtClean="0">
                <a:cs typeface="Arial" pitchFamily="34" charset="0"/>
              </a:rPr>
              <a:t>Note: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g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baseline="-25000" dirty="0">
                <a:cs typeface="Arial" pitchFamily="34" charset="0"/>
                <a:sym typeface="Symbol" pitchFamily="18" charset="2"/>
              </a:rPr>
              <a:t></a:t>
            </a:r>
            <a:r>
              <a:rPr lang="en-US" dirty="0">
                <a:cs typeface="Arial" pitchFamily="34" charset="0"/>
                <a:sym typeface="Symbol" pitchFamily="18" charset="2"/>
              </a:rPr>
              <a:t> =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α·g</a:t>
            </a:r>
            <a:r>
              <a:rPr lang="en-US" baseline="-25000" dirty="0" smtClean="0">
                <a:cs typeface="Arial" pitchFamily="34" charset="0"/>
                <a:sym typeface="Symbol" pitchFamily="18" charset="2"/>
              </a:rPr>
              <a:t> </a:t>
            </a:r>
            <a:r>
              <a:rPr lang="en-US" dirty="0" smtClean="0">
                <a:cs typeface="Arial" pitchFamily="34" charset="0"/>
              </a:rPr>
              <a:t>/ (π</a:t>
            </a:r>
            <a:r>
              <a:rPr lang="en-US" dirty="0">
                <a:cs typeface="Arial" pitchFamily="34" charset="0"/>
                <a:sym typeface="Symbol" pitchFamily="18" charset="2"/>
              </a:rPr>
              <a:t>·</a:t>
            </a:r>
            <a:r>
              <a:rPr lang="en-US" dirty="0" smtClean="0">
                <a:cs typeface="Arial" pitchFamily="34" charset="0"/>
              </a:rPr>
              <a:t>6·10</a:t>
            </a:r>
            <a:r>
              <a:rPr lang="en-US" baseline="30000" dirty="0" smtClean="0">
                <a:cs typeface="Arial" pitchFamily="34" charset="0"/>
              </a:rPr>
              <a:t>6</a:t>
            </a:r>
            <a:r>
              <a:rPr lang="en-US" dirty="0" smtClean="0">
                <a:cs typeface="Arial" pitchFamily="34" charset="0"/>
              </a:rPr>
              <a:t>GeV) · </a:t>
            </a:r>
            <a:r>
              <a:rPr lang="en-US" dirty="0" smtClean="0"/>
              <a:t>m</a:t>
            </a:r>
            <a:r>
              <a:rPr lang="en-US" baseline="-25000" dirty="0" smtClean="0"/>
              <a:t>a</a:t>
            </a:r>
            <a:r>
              <a:rPr lang="en-US" dirty="0" smtClean="0">
                <a:cs typeface="Arial" pitchFamily="34" charset="0"/>
              </a:rPr>
              <a:t/>
            </a:r>
            <a:br>
              <a:rPr lang="en-US" dirty="0" smtClean="0">
                <a:cs typeface="Arial" pitchFamily="34" charset="0"/>
              </a:rPr>
            </a:br>
            <a:endParaRPr lang="en-US" dirty="0" smtClean="0">
              <a:cs typeface="Arial" pitchFamily="34" charset="0"/>
            </a:endParaRPr>
          </a:p>
          <a:p>
            <a:pPr lvl="1"/>
            <a:r>
              <a:rPr lang="en-US" dirty="0" smtClean="0">
                <a:cs typeface="Arial" pitchFamily="34" charset="0"/>
              </a:rPr>
              <a:t>The </a:t>
            </a:r>
            <a:r>
              <a:rPr lang="en-US" dirty="0" err="1" smtClean="0">
                <a:cs typeface="Arial" pitchFamily="34" charset="0"/>
              </a:rPr>
              <a:t>axion</a:t>
            </a:r>
            <a:r>
              <a:rPr lang="en-US" dirty="0" smtClean="0">
                <a:cs typeface="Arial" pitchFamily="34" charset="0"/>
              </a:rPr>
              <a:t> abundance in the universe is </a:t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cs typeface="Arial" pitchFamily="34" charset="0"/>
              </a:rPr>
              <a:t>Ω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 / </a:t>
            </a:r>
            <a:r>
              <a:rPr lang="en-US" dirty="0" err="1" smtClean="0">
                <a:cs typeface="Arial" pitchFamily="34" charset="0"/>
              </a:rPr>
              <a:t>Ω</a:t>
            </a:r>
            <a:r>
              <a:rPr lang="en-US" baseline="-25000" dirty="0" err="1" smtClean="0">
                <a:cs typeface="Arial" pitchFamily="34" charset="0"/>
              </a:rPr>
              <a:t>c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 (</a:t>
            </a:r>
            <a:r>
              <a:rPr lang="en-US" dirty="0" err="1" smtClean="0">
                <a:cs typeface="Arial" pitchFamily="34" charset="0"/>
              </a:rPr>
              <a:t>f</a:t>
            </a:r>
            <a:r>
              <a:rPr lang="en-US" baseline="-25000" dirty="0" err="1" smtClean="0">
                <a:cs typeface="Arial" pitchFamily="34" charset="0"/>
              </a:rPr>
              <a:t>a</a:t>
            </a:r>
            <a:r>
              <a:rPr lang="en-US" dirty="0" smtClean="0">
                <a:cs typeface="Arial" pitchFamily="34" charset="0"/>
              </a:rPr>
              <a:t> / 10</a:t>
            </a:r>
            <a:r>
              <a:rPr lang="en-US" baseline="30000" dirty="0" smtClean="0">
                <a:cs typeface="Arial" pitchFamily="34" charset="0"/>
              </a:rPr>
              <a:t>12</a:t>
            </a:r>
            <a:r>
              <a:rPr lang="en-US" dirty="0" smtClean="0">
                <a:cs typeface="Arial" pitchFamily="34" charset="0"/>
              </a:rPr>
              <a:t>GeV)</a:t>
            </a:r>
            <a:r>
              <a:rPr lang="en-US" baseline="30000" dirty="0" smtClean="0">
                <a:cs typeface="Arial" pitchFamily="34" charset="0"/>
              </a:rPr>
              <a:t>7/6</a:t>
            </a:r>
            <a:r>
              <a:rPr lang="en-US" dirty="0" smtClean="0">
                <a:cs typeface="Arial" pitchFamily="34" charset="0"/>
              </a:rPr>
              <a:t>.</a:t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cs typeface="Arial" pitchFamily="34" charset="0"/>
              </a:rPr>
              <a:t/>
            </a:r>
            <a:br>
              <a:rPr lang="en-US" dirty="0" smtClean="0">
                <a:cs typeface="Arial" pitchFamily="34" charset="0"/>
              </a:rPr>
            </a:br>
            <a:r>
              <a:rPr lang="en-US" dirty="0" err="1" smtClean="0">
                <a:solidFill>
                  <a:srgbClr val="00A5EB"/>
                </a:solidFill>
                <a:cs typeface="Arial" pitchFamily="34" charset="0"/>
              </a:rPr>
              <a:t>f</a:t>
            </a:r>
            <a:r>
              <a:rPr lang="en-US" baseline="-25000" dirty="0" err="1" smtClean="0">
                <a:solidFill>
                  <a:srgbClr val="00A5EB"/>
                </a:solidFill>
                <a:cs typeface="Arial" pitchFamily="34" charset="0"/>
              </a:rPr>
              <a:t>a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 &lt; 10</a:t>
            </a:r>
            <a:r>
              <a:rPr lang="en-US" baseline="30000" dirty="0" smtClean="0">
                <a:solidFill>
                  <a:srgbClr val="00A5EB"/>
                </a:solidFill>
                <a:cs typeface="Arial" pitchFamily="34" charset="0"/>
              </a:rPr>
              <a:t>12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GeV </a:t>
            </a:r>
            <a:br>
              <a:rPr lang="en-US" dirty="0" smtClean="0">
                <a:solidFill>
                  <a:srgbClr val="00A5EB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m</a:t>
            </a:r>
            <a:r>
              <a:rPr lang="en-US" baseline="-25000" dirty="0" smtClean="0">
                <a:solidFill>
                  <a:srgbClr val="00A5EB"/>
                </a:solidFill>
                <a:cs typeface="Arial" pitchFamily="34" charset="0"/>
              </a:rPr>
              <a:t>a</a:t>
            </a:r>
            <a:r>
              <a:rPr lang="en-US" dirty="0" smtClean="0">
                <a:solidFill>
                  <a:srgbClr val="00A5EB"/>
                </a:solidFill>
                <a:cs typeface="Arial" pitchFamily="34" charset="0"/>
              </a:rPr>
              <a:t> &gt; </a:t>
            </a:r>
            <a:r>
              <a:rPr lang="en-US" dirty="0" err="1" smtClean="0">
                <a:solidFill>
                  <a:srgbClr val="00A5EB"/>
                </a:solidFill>
                <a:cs typeface="Arial" pitchFamily="34" charset="0"/>
              </a:rPr>
              <a:t>μeV</a:t>
            </a:r>
            <a:endParaRPr lang="en-US" dirty="0" smtClean="0">
              <a:solidFill>
                <a:srgbClr val="00A5EB"/>
              </a:solidFill>
              <a:cs typeface="Arial" pitchFamily="34" charset="0"/>
            </a:endParaRPr>
          </a:p>
          <a:p>
            <a:pPr>
              <a:defRPr/>
            </a:pPr>
            <a:endParaRPr lang="en-US" baseline="300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Properties of the </a:t>
            </a:r>
            <a:r>
              <a:rPr lang="en-US" dirty="0" err="1" smtClean="0"/>
              <a:t>axion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71" y="1355727"/>
            <a:ext cx="254317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16200000">
            <a:off x="5953377" y="3355080"/>
            <a:ext cx="515785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The Search for </a:t>
            </a:r>
            <a:r>
              <a:rPr lang="en-US" sz="1000" dirty="0" err="1"/>
              <a:t>Axions</a:t>
            </a:r>
            <a:r>
              <a:rPr lang="en-US" sz="1000" dirty="0"/>
              <a:t>, </a:t>
            </a:r>
            <a:r>
              <a:rPr lang="en-US" sz="1000" dirty="0" err="1"/>
              <a:t>Carosi</a:t>
            </a:r>
            <a:r>
              <a:rPr lang="en-US" sz="1000" dirty="0"/>
              <a:t>, van Bibber, Pivovaroff, Contemp. Phys. 49, No. 4, 2008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58354" y="4016445"/>
            <a:ext cx="4177472" cy="1522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tangle 1"/>
          <p:cNvSpPr/>
          <p:nvPr/>
        </p:nvSpPr>
        <p:spPr>
          <a:xfrm rot="19921540">
            <a:off x="2016936" y="4809306"/>
            <a:ext cx="403084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Very lightweight</a:t>
            </a:r>
            <a:b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Cold dark matter!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6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31979" cy="544512"/>
          </a:xfrm>
        </p:spPr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 are perfect cold DM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331" y="966679"/>
            <a:ext cx="8520113" cy="4792663"/>
          </a:xfrm>
        </p:spPr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 with </a:t>
            </a:r>
            <a:r>
              <a:rPr lang="en-US" dirty="0" smtClean="0">
                <a:latin typeface="Tahoma"/>
                <a:ea typeface="Tahoma"/>
                <a:cs typeface="Tahoma"/>
              </a:rPr>
              <a:t>µ</a:t>
            </a:r>
            <a:r>
              <a:rPr lang="en-US" dirty="0" err="1" smtClean="0"/>
              <a:t>eV</a:t>
            </a:r>
            <a:r>
              <a:rPr lang="en-US" dirty="0" smtClean="0"/>
              <a:t> mass are </a:t>
            </a:r>
            <a:br>
              <a:rPr lang="en-US" dirty="0" smtClean="0"/>
            </a:br>
            <a:r>
              <a:rPr lang="en-US" dirty="0" smtClean="0"/>
              <a:t>perfect cold dark matter </a:t>
            </a:r>
            <a:br>
              <a:rPr lang="en-US" dirty="0" smtClean="0"/>
            </a:br>
            <a:r>
              <a:rPr lang="en-US" dirty="0" smtClean="0"/>
              <a:t>candidates.</a:t>
            </a:r>
          </a:p>
          <a:p>
            <a:r>
              <a:rPr lang="en-US" dirty="0" smtClean="0"/>
              <a:t>They would interact </a:t>
            </a:r>
            <a:br>
              <a:rPr lang="en-US" dirty="0" smtClean="0"/>
            </a:br>
            <a:r>
              <a:rPr lang="en-US" dirty="0" smtClean="0"/>
              <a:t>extremely</a:t>
            </a:r>
            <a:r>
              <a:rPr lang="en-US" dirty="0"/>
              <a:t> </a:t>
            </a:r>
            <a:r>
              <a:rPr lang="en-US" dirty="0" smtClean="0"/>
              <a:t>weakly </a:t>
            </a:r>
            <a:br>
              <a:rPr lang="en-US" dirty="0" smtClean="0"/>
            </a:br>
            <a:r>
              <a:rPr lang="en-US" dirty="0" smtClean="0"/>
              <a:t>with SM constituents.</a:t>
            </a:r>
          </a:p>
          <a:p>
            <a:r>
              <a:rPr lang="en-US" dirty="0" smtClean="0"/>
              <a:t>Similar to SUSY-WIMPs</a:t>
            </a:r>
            <a:br>
              <a:rPr lang="en-US" dirty="0" smtClean="0"/>
            </a:br>
            <a:r>
              <a:rPr lang="en-US" dirty="0" err="1" smtClean="0"/>
              <a:t>axions</a:t>
            </a:r>
            <a:r>
              <a:rPr lang="en-US" dirty="0" smtClean="0"/>
              <a:t> would solve </a:t>
            </a:r>
            <a:br>
              <a:rPr lang="en-US" dirty="0" smtClean="0"/>
            </a:br>
            <a:r>
              <a:rPr lang="en-US" dirty="0" smtClean="0"/>
              <a:t>two puzzles in one go:</a:t>
            </a:r>
          </a:p>
          <a:p>
            <a:pPr lvl="1"/>
            <a:r>
              <a:rPr lang="en-US" dirty="0" smtClean="0"/>
              <a:t>Dark matter</a:t>
            </a:r>
          </a:p>
          <a:p>
            <a:pPr lvl="1"/>
            <a:r>
              <a:rPr lang="en-US" dirty="0" smtClean="0"/>
              <a:t>CP conservation in </a:t>
            </a:r>
            <a:r>
              <a:rPr lang="en-US" dirty="0"/>
              <a:t>QCD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58" y="1552675"/>
            <a:ext cx="3718796" cy="3940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 rot="16200000">
            <a:off x="6283062" y="3191960"/>
            <a:ext cx="4890287" cy="24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/>
              <a:t>H. Baer, presentation at 5th Patras Workshop on Axions, WIMPs and WISPs, 2009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5990095" y="3829585"/>
            <a:ext cx="557939" cy="52544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062975" y="6006528"/>
            <a:ext cx="32684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5657335" y="5667974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52 orders of magnitude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161930" y="3353664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 orders of magnitude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491475" y="2425722"/>
            <a:ext cx="10519" cy="2245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0" name="Picture 2" descr="http://jasinski.ukw.edu.pl/images/02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32" y="5203171"/>
            <a:ext cx="1937009" cy="111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28650" y="977900"/>
            <a:ext cx="8393113" cy="5429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QCD </a:t>
            </a:r>
            <a:r>
              <a:rPr lang="en-US" dirty="0" err="1" smtClean="0"/>
              <a:t>axion</a:t>
            </a:r>
            <a:r>
              <a:rPr lang="en-US" dirty="0" smtClean="0"/>
              <a:t>: the light cousin of the </a:t>
            </a:r>
            <a:r>
              <a:rPr lang="en-US" sz="2400" dirty="0" smtClean="0">
                <a:sym typeface="Symbol"/>
              </a:rPr>
              <a:t></a:t>
            </a:r>
            <a:r>
              <a:rPr lang="en-US" baseline="30000" dirty="0" smtClean="0">
                <a:sym typeface="Symbol"/>
              </a:rPr>
              <a:t>0</a:t>
            </a:r>
            <a:r>
              <a:rPr lang="en-US" dirty="0" smtClean="0">
                <a:sym typeface="Symbol"/>
              </a:rPr>
              <a:t>. </a:t>
            </a:r>
            <a:r>
              <a:rPr lang="en-US" dirty="0">
                <a:sym typeface="Symbol"/>
              </a:rPr>
              <a:t/>
            </a:r>
            <a:br>
              <a:rPr lang="en-US" dirty="0">
                <a:sym typeface="Symbol"/>
              </a:rPr>
            </a:br>
            <a:endParaRPr lang="en-US" dirty="0" smtClean="0">
              <a:sym typeface="Symbol"/>
            </a:endParaRPr>
          </a:p>
          <a:p>
            <a:pPr>
              <a:defRPr/>
            </a:pPr>
            <a:r>
              <a:rPr lang="en-US" dirty="0" smtClean="0">
                <a:sym typeface="Symbol"/>
              </a:rPr>
              <a:t>Therefore the </a:t>
            </a:r>
            <a:r>
              <a:rPr lang="en-US" dirty="0" err="1" smtClean="0">
                <a:sym typeface="Symbol"/>
              </a:rPr>
              <a:t>Primakoff</a:t>
            </a:r>
            <a:r>
              <a:rPr lang="en-US" dirty="0" smtClean="0">
                <a:sym typeface="Symbol"/>
              </a:rPr>
              <a:t> effect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will also work for the </a:t>
            </a:r>
            <a:r>
              <a:rPr lang="en-US" dirty="0" err="1" smtClean="0">
                <a:sym typeface="Symbol"/>
              </a:rPr>
              <a:t>axion</a:t>
            </a:r>
            <a:r>
              <a:rPr lang="en-US" dirty="0" smtClean="0">
                <a:sym typeface="Symbol"/>
              </a:rPr>
              <a:t>!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endParaRPr lang="en-US" dirty="0" smtClean="0">
              <a:sym typeface="Symbol"/>
            </a:endParaRPr>
          </a:p>
          <a:p>
            <a:pPr marL="0" lvl="0" indent="0">
              <a:buNone/>
            </a:pPr>
            <a:r>
              <a:rPr lang="de-DE" sz="3600" dirty="0" smtClean="0">
                <a:solidFill>
                  <a:srgbClr val="FF0000"/>
                </a:solidFill>
                <a:latin typeface="Times"/>
              </a:rPr>
              <a:t>							</a:t>
            </a:r>
            <a:endParaRPr lang="de-DE" sz="3600" baseline="30000" dirty="0">
              <a:solidFill>
                <a:srgbClr val="FF0000"/>
              </a:solidFill>
              <a:latin typeface="Times"/>
            </a:endParaRPr>
          </a:p>
          <a:p>
            <a:pPr marL="0" lvl="0" indent="0">
              <a:buNone/>
            </a:pPr>
            <a:r>
              <a:rPr lang="de-DE" sz="3600" b="1" dirty="0" smtClean="0">
                <a:solidFill>
                  <a:srgbClr val="FFCD2D"/>
                </a:solidFill>
                <a:latin typeface="Times"/>
                <a:sym typeface="Symbol"/>
              </a:rPr>
              <a:t>		</a:t>
            </a:r>
            <a:endParaRPr lang="de-DE" sz="3600" dirty="0">
              <a:solidFill>
                <a:srgbClr val="FFCD2D"/>
              </a:solidFill>
            </a:endParaRPr>
          </a:p>
          <a:p>
            <a:pPr marL="0" lvl="0" indent="0">
              <a:buNone/>
            </a:pPr>
            <a:endParaRPr lang="de-DE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baseline="300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Properties of the </a:t>
            </a:r>
            <a:r>
              <a:rPr lang="en-US" dirty="0" err="1" smtClean="0"/>
              <a:t>axion</a:t>
            </a:r>
            <a:endParaRPr lang="en-US" dirty="0" smtClean="0"/>
          </a:p>
        </p:txBody>
      </p:sp>
      <p:pic>
        <p:nvPicPr>
          <p:cNvPr id="1026" name="Picture 2" descr="Primakoff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19" y="1154623"/>
            <a:ext cx="2386148" cy="23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28650" y="977900"/>
            <a:ext cx="8393113" cy="5429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QCD </a:t>
            </a:r>
            <a:r>
              <a:rPr lang="en-US" dirty="0" err="1" smtClean="0"/>
              <a:t>axion</a:t>
            </a:r>
            <a:r>
              <a:rPr lang="en-US" dirty="0" smtClean="0"/>
              <a:t>: the light cousin of the </a:t>
            </a:r>
            <a:r>
              <a:rPr lang="en-US" sz="2400" dirty="0" smtClean="0">
                <a:sym typeface="Symbol"/>
              </a:rPr>
              <a:t></a:t>
            </a:r>
            <a:r>
              <a:rPr lang="en-US" baseline="30000" dirty="0" smtClean="0">
                <a:sym typeface="Symbol"/>
              </a:rPr>
              <a:t>0</a:t>
            </a:r>
            <a:r>
              <a:rPr lang="en-US" dirty="0" smtClean="0">
                <a:sym typeface="Symbol"/>
              </a:rPr>
              <a:t>. </a:t>
            </a:r>
            <a:r>
              <a:rPr lang="en-US" dirty="0">
                <a:sym typeface="Symbol"/>
              </a:rPr>
              <a:t/>
            </a:r>
            <a:br>
              <a:rPr lang="en-US" dirty="0">
                <a:sym typeface="Symbol"/>
              </a:rPr>
            </a:br>
            <a:endParaRPr lang="en-US" dirty="0" smtClean="0">
              <a:sym typeface="Symbol"/>
            </a:endParaRPr>
          </a:p>
          <a:p>
            <a:pPr>
              <a:defRPr/>
            </a:pPr>
            <a:r>
              <a:rPr lang="en-US" dirty="0" smtClean="0">
                <a:sym typeface="Symbol"/>
              </a:rPr>
              <a:t>Therefore the </a:t>
            </a:r>
            <a:r>
              <a:rPr lang="en-US" dirty="0" err="1" smtClean="0">
                <a:sym typeface="Symbol"/>
              </a:rPr>
              <a:t>Primakoff</a:t>
            </a:r>
            <a:r>
              <a:rPr lang="en-US" dirty="0" smtClean="0">
                <a:sym typeface="Symbol"/>
              </a:rPr>
              <a:t> effect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will also work for the </a:t>
            </a:r>
            <a:r>
              <a:rPr lang="en-US" dirty="0" err="1" smtClean="0">
                <a:sym typeface="Symbol"/>
              </a:rPr>
              <a:t>axion</a:t>
            </a:r>
            <a:r>
              <a:rPr lang="en-US" dirty="0" smtClean="0">
                <a:sym typeface="Symbol"/>
              </a:rPr>
              <a:t>!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endParaRPr lang="en-US" dirty="0" smtClean="0">
              <a:sym typeface="Symbol"/>
            </a:endParaRPr>
          </a:p>
          <a:p>
            <a:pPr>
              <a:defRPr/>
            </a:pPr>
            <a:r>
              <a:rPr lang="en-US" dirty="0" err="1" smtClean="0">
                <a:sym typeface="Symbol"/>
              </a:rPr>
              <a:t>Axions</a:t>
            </a:r>
            <a:r>
              <a:rPr lang="en-US" dirty="0" smtClean="0">
                <a:sym typeface="Symbol"/>
              </a:rPr>
              <a:t> could be produced (detected)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by sending a light beam (them)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through a magnetic field:</a:t>
            </a:r>
          </a:p>
          <a:p>
            <a:pPr marL="0" lvl="0" indent="0">
              <a:buNone/>
            </a:pPr>
            <a:r>
              <a:rPr lang="de-DE" sz="3600" dirty="0" smtClean="0">
                <a:solidFill>
                  <a:srgbClr val="FF0000"/>
                </a:solidFill>
                <a:latin typeface="Times"/>
              </a:rPr>
              <a:t>							π</a:t>
            </a:r>
            <a:r>
              <a:rPr lang="de-DE" sz="3600" baseline="30000" dirty="0" smtClean="0">
                <a:solidFill>
                  <a:srgbClr val="FF0000"/>
                </a:solidFill>
                <a:latin typeface="Times"/>
              </a:rPr>
              <a:t>0</a:t>
            </a:r>
            <a:r>
              <a:rPr lang="de-DE" sz="3600" dirty="0" smtClean="0">
                <a:solidFill>
                  <a:srgbClr val="FF0000"/>
                </a:solidFill>
                <a:latin typeface="Times"/>
              </a:rPr>
              <a:t> / a</a:t>
            </a:r>
            <a:r>
              <a:rPr lang="de-DE" sz="3600" baseline="30000" dirty="0" smtClean="0">
                <a:solidFill>
                  <a:srgbClr val="FF0000"/>
                </a:solidFill>
                <a:latin typeface="Times"/>
              </a:rPr>
              <a:t>   </a:t>
            </a:r>
            <a:endParaRPr lang="de-DE" sz="3600" baseline="30000" dirty="0">
              <a:solidFill>
                <a:srgbClr val="FF0000"/>
              </a:solidFill>
              <a:latin typeface="Times"/>
            </a:endParaRPr>
          </a:p>
          <a:p>
            <a:pPr marL="0" lvl="0" indent="0">
              <a:buNone/>
            </a:pPr>
            <a:r>
              <a:rPr lang="de-DE" sz="3600" b="1" dirty="0" smtClean="0">
                <a:solidFill>
                  <a:srgbClr val="FFCD2D"/>
                </a:solidFill>
                <a:latin typeface="Times"/>
                <a:sym typeface="Symbol"/>
              </a:rPr>
              <a:t>		</a:t>
            </a:r>
            <a:r>
              <a:rPr lang="de-DE" sz="3600" dirty="0" smtClean="0">
                <a:solidFill>
                  <a:srgbClr val="FFCD2D"/>
                </a:solidFill>
              </a:rPr>
              <a:t> </a:t>
            </a:r>
            <a:endParaRPr lang="de-DE" sz="3600" dirty="0">
              <a:solidFill>
                <a:srgbClr val="FFCD2D"/>
              </a:solidFill>
            </a:endParaRPr>
          </a:p>
          <a:p>
            <a:pPr marL="0" lvl="0" indent="0">
              <a:buNone/>
            </a:pPr>
            <a:endParaRPr lang="de-DE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US" baseline="300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Properties of the </a:t>
            </a:r>
            <a:r>
              <a:rPr lang="en-US" dirty="0" err="1" smtClean="0"/>
              <a:t>axion</a:t>
            </a:r>
            <a:endParaRPr lang="en-US" dirty="0" smtClean="0"/>
          </a:p>
        </p:txBody>
      </p:sp>
      <p:pic>
        <p:nvPicPr>
          <p:cNvPr id="1026" name="Picture 2" descr="Primakoff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19" y="1154623"/>
            <a:ext cx="2386148" cy="23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upload.wikimedia.org/wikipedia/de/archive/a/a4/20050918091415!Feldlinien_Hufeisenmag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50" y="4586657"/>
            <a:ext cx="24003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428500" y="4269780"/>
            <a:ext cx="2312903" cy="98362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2386739" y="5253409"/>
            <a:ext cx="3041761" cy="126362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3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 at the end of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 probably the only </a:t>
            </a:r>
            <a:r>
              <a:rPr lang="en-US" dirty="0" err="1" smtClean="0"/>
              <a:t>axion</a:t>
            </a:r>
            <a:r>
              <a:rPr lang="en-US" dirty="0" smtClean="0"/>
              <a:t> spotted so far at CERN …</a:t>
            </a:r>
            <a:endParaRPr lang="en-US" dirty="0"/>
          </a:p>
        </p:txBody>
      </p:sp>
      <p:pic>
        <p:nvPicPr>
          <p:cNvPr id="3074" name="Picture 2" descr="http://a3.zassets.com/images/z/1/7/1/6/8/2/1716827-p-MULTI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1" y="184647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544512"/>
          </a:xfrm>
        </p:spPr>
        <p:txBody>
          <a:bodyPr/>
          <a:lstStyle/>
          <a:p>
            <a:r>
              <a:rPr lang="en-US" dirty="0" smtClean="0"/>
              <a:t>Sakurai prize 2013</a:t>
            </a:r>
            <a:r>
              <a:rPr lang="en-US" dirty="0"/>
              <a:t>: H. Quinn </a:t>
            </a:r>
            <a:r>
              <a:rPr lang="en-US" dirty="0" smtClean="0"/>
              <a:t>&amp; R. </a:t>
            </a:r>
            <a:r>
              <a:rPr lang="en-US" dirty="0" err="1" smtClean="0"/>
              <a:t>Peccei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75042" y="977900"/>
            <a:ext cx="2427646" cy="4792663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sz="1200" dirty="0" smtClean="0"/>
              <a:t>2010: P.W. </a:t>
            </a:r>
            <a:r>
              <a:rPr lang="de-DE" sz="1200" dirty="0" err="1" smtClean="0"/>
              <a:t>Higgs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others</a:t>
            </a:r>
            <a:r>
              <a:rPr lang="de-DE" sz="1200" dirty="0" smtClean="0"/>
              <a:t>!</a:t>
            </a:r>
            <a:endParaRPr lang="de-DE" sz="1200" dirty="0"/>
          </a:p>
        </p:txBody>
      </p:sp>
      <p:pic>
        <p:nvPicPr>
          <p:cNvPr id="1026" name="Picture 2" descr="C:\Users\lindner\Desktop\sakur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6" y="801101"/>
            <a:ext cx="5874154" cy="54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8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56316"/>
          <a:stretch/>
        </p:blipFill>
        <p:spPr bwMode="auto">
          <a:xfrm>
            <a:off x="5271414" y="1051485"/>
            <a:ext cx="17640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/>
              <a:t>a</a:t>
            </a:r>
            <a:r>
              <a:rPr lang="en-US" dirty="0" smtClean="0"/>
              <a:t>rticles (WISPs):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err="1" smtClean="0"/>
              <a:t>axion</a:t>
            </a:r>
            <a:r>
              <a:rPr lang="en-US" dirty="0" smtClean="0"/>
              <a:t>-like particles </a:t>
            </a:r>
            <a:br>
              <a:rPr lang="en-US" dirty="0" smtClean="0"/>
            </a:br>
            <a:r>
              <a:rPr lang="en-US" dirty="0" smtClean="0"/>
              <a:t>(ALPs, </a:t>
            </a:r>
            <a:r>
              <a:rPr lang="en-US" dirty="0" err="1" smtClean="0"/>
              <a:t>pseudoscalar</a:t>
            </a:r>
            <a:r>
              <a:rPr lang="en-US" dirty="0" smtClean="0"/>
              <a:t> or scalar bosons)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Hidden photons (neutral vector bosons)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Mini-charged particles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Chameleons (self-shielding scalars</a:t>
            </a:r>
            <a:r>
              <a:rPr lang="en-US" dirty="0" smtClean="0"/>
              <a:t>), massive gravity scalars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general: </a:t>
            </a:r>
            <a:r>
              <a:rPr lang="en-US" dirty="0" err="1" smtClean="0"/>
              <a:t>WISPy</a:t>
            </a:r>
            <a:r>
              <a:rPr lang="en-US" dirty="0" smtClean="0"/>
              <a:t> </a:t>
            </a:r>
            <a:r>
              <a:rPr lang="en-US" dirty="0"/>
              <a:t>particles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9" r="35446"/>
          <a:stretch>
            <a:fillRect/>
          </a:stretch>
        </p:blipFill>
        <p:spPr bwMode="auto">
          <a:xfrm>
            <a:off x="5271414" y="2675005"/>
            <a:ext cx="1789112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8"/>
          <a:stretch>
            <a:fillRect/>
          </a:stretch>
        </p:blipFill>
        <p:spPr bwMode="auto">
          <a:xfrm>
            <a:off x="5271414" y="3636691"/>
            <a:ext cx="2986088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5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Physics beyond the standard model</a:t>
            </a:r>
            <a:endParaRPr lang="en-US"/>
          </a:p>
        </p:txBody>
      </p:sp>
      <p:pic>
        <p:nvPicPr>
          <p:cNvPr id="1026" name="Picture 2" descr="http://upload.wikimedia.org/wikipedia/commons/0/06/Univers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949570"/>
            <a:ext cx="7334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16200000">
            <a:off x="5855678" y="313661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smtClean="0"/>
              <a:t>http://es.wikipedia.org/wiki/Archivo:Universum.jpg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59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Such WISPs are expected by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, ALPs and other WISPs occur naturally in string theory inspired extensions of the standard model as components of a “hidden sector”.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Their weak interaction might be related to very heavy messenger particles.</a:t>
            </a:r>
            <a:br>
              <a:rPr lang="en-US" dirty="0" smtClean="0"/>
            </a:br>
            <a:r>
              <a:rPr lang="en-US" dirty="0" smtClean="0"/>
              <a:t>Thus WISPs may open up a </a:t>
            </a:r>
            <a:br>
              <a:rPr lang="en-US" dirty="0" smtClean="0"/>
            </a:br>
            <a:r>
              <a:rPr lang="en-US" dirty="0" smtClean="0"/>
              <a:t>window to particle physics at</a:t>
            </a:r>
            <a:br>
              <a:rPr lang="en-US" dirty="0" smtClean="0"/>
            </a:br>
            <a:r>
              <a:rPr lang="en-US" dirty="0" smtClean="0"/>
              <a:t>highest  energies.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9034" y="1874717"/>
            <a:ext cx="3591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DOI: </a:t>
            </a:r>
            <a:r>
              <a:rPr lang="de-DE" dirty="0">
                <a:hlinkClick r:id="rId2"/>
              </a:rPr>
              <a:t>10.1007/JHEP10(2012)146</a:t>
            </a:r>
            <a:endParaRPr lang="en-US" dirty="0" smtClean="0"/>
          </a:p>
          <a:p>
            <a:r>
              <a:rPr lang="en-US" dirty="0" smtClean="0"/>
              <a:t>http://www.arxiv.org/abs/1206.0819v1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30" y="4490403"/>
            <a:ext cx="3367722" cy="137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5" y="1727283"/>
            <a:ext cx="4357969" cy="2194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4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6" y="1748224"/>
            <a:ext cx="3809335" cy="271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and cosmic </a:t>
            </a:r>
            <a:r>
              <a:rPr lang="en-US" dirty="0" err="1" smtClean="0"/>
              <a:t>TeV</a:t>
            </a:r>
            <a:r>
              <a:rPr lang="en-US" dirty="0" smtClean="0"/>
              <a:t>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xion</a:t>
            </a:r>
            <a:r>
              <a:rPr lang="en-US" dirty="0" smtClean="0"/>
              <a:t>-like particles might explain the apparent transparency</a:t>
            </a:r>
            <a:br>
              <a:rPr lang="en-US" dirty="0" smtClean="0"/>
            </a:br>
            <a:r>
              <a:rPr lang="en-US" dirty="0" smtClean="0"/>
              <a:t>of the Universe for </a:t>
            </a:r>
            <a:r>
              <a:rPr lang="en-US" dirty="0" err="1" smtClean="0"/>
              <a:t>TeV</a:t>
            </a:r>
            <a:r>
              <a:rPr lang="en-US" dirty="0" smtClean="0"/>
              <a:t> photons: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4287" y="4720989"/>
            <a:ext cx="43492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smtClean="0"/>
              <a:t>Meyer, 7th </a:t>
            </a:r>
            <a:r>
              <a:rPr lang="en-US" sz="1000" dirty="0" err="1"/>
              <a:t>Patras</a:t>
            </a:r>
            <a:r>
              <a:rPr lang="en-US" sz="1000" dirty="0"/>
              <a:t> Workshop on </a:t>
            </a:r>
            <a:r>
              <a:rPr lang="en-US" sz="1000" dirty="0" err="1"/>
              <a:t>Axions</a:t>
            </a:r>
            <a:r>
              <a:rPr lang="en-US" sz="1000" dirty="0"/>
              <a:t>, WIMPs and WISPs, </a:t>
            </a:r>
            <a:r>
              <a:rPr lang="en-US" sz="1000" dirty="0" smtClean="0"/>
              <a:t>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822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and cosmic </a:t>
            </a:r>
            <a:r>
              <a:rPr lang="en-US" dirty="0" err="1" smtClean="0"/>
              <a:t>TeV</a:t>
            </a:r>
            <a:r>
              <a:rPr lang="en-US" dirty="0" smtClean="0"/>
              <a:t>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xion</a:t>
            </a:r>
            <a:r>
              <a:rPr lang="en-US" dirty="0" smtClean="0"/>
              <a:t>-like particles might explain the apparent transparency</a:t>
            </a:r>
            <a:br>
              <a:rPr lang="en-US" dirty="0" smtClean="0"/>
            </a:br>
            <a:r>
              <a:rPr lang="en-US" dirty="0" smtClean="0"/>
              <a:t>of the Universe for </a:t>
            </a:r>
            <a:r>
              <a:rPr lang="en-US" dirty="0" err="1" smtClean="0"/>
              <a:t>TeV</a:t>
            </a:r>
            <a:r>
              <a:rPr lang="en-US" dirty="0" smtClean="0"/>
              <a:t> photons: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4287" y="4720989"/>
            <a:ext cx="43492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smtClean="0"/>
              <a:t>Meyer, 7th </a:t>
            </a:r>
            <a:r>
              <a:rPr lang="en-US" sz="1000" dirty="0" err="1"/>
              <a:t>Patras</a:t>
            </a:r>
            <a:r>
              <a:rPr lang="en-US" sz="1000" dirty="0"/>
              <a:t> Workshop on </a:t>
            </a:r>
            <a:r>
              <a:rPr lang="en-US" sz="1000" dirty="0" err="1"/>
              <a:t>Axions</a:t>
            </a:r>
            <a:r>
              <a:rPr lang="en-US" sz="1000" dirty="0"/>
              <a:t>, WIMPs and WISPs, </a:t>
            </a:r>
            <a:r>
              <a:rPr lang="en-US" sz="1000" dirty="0" smtClean="0"/>
              <a:t>2011</a:t>
            </a:r>
            <a:endParaRPr lang="en-US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7" y="1748224"/>
            <a:ext cx="3809335" cy="271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2945459" y="3417758"/>
            <a:ext cx="2479979" cy="83534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39738" y="4022271"/>
            <a:ext cx="343671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A5EB"/>
                </a:solidFill>
              </a:rPr>
              <a:t>TeV</a:t>
            </a:r>
            <a:r>
              <a:rPr lang="en-US" sz="2400" dirty="0">
                <a:solidFill>
                  <a:srgbClr val="00A5EB"/>
                </a:solidFill>
              </a:rPr>
              <a:t> photons may “hide</a:t>
            </a:r>
            <a:r>
              <a:rPr lang="en-US" sz="2400" dirty="0" smtClean="0">
                <a:solidFill>
                  <a:srgbClr val="00A5EB"/>
                </a:solidFill>
              </a:rPr>
              <a:t>”</a:t>
            </a:r>
            <a:br>
              <a:rPr lang="en-US" sz="2400" dirty="0" smtClean="0">
                <a:solidFill>
                  <a:srgbClr val="00A5EB"/>
                </a:solidFill>
              </a:rPr>
            </a:br>
            <a:r>
              <a:rPr lang="en-US" sz="2400" dirty="0" smtClean="0">
                <a:solidFill>
                  <a:srgbClr val="00A5EB"/>
                </a:solidFill>
              </a:rPr>
              <a:t>as ALPs:</a:t>
            </a:r>
            <a:br>
              <a:rPr lang="en-US" sz="2400" dirty="0" smtClean="0">
                <a:solidFill>
                  <a:srgbClr val="00A5EB"/>
                </a:solidFill>
              </a:rPr>
            </a:br>
            <a:r>
              <a:rPr lang="en-US" sz="1050" dirty="0" smtClean="0">
                <a:solidFill>
                  <a:srgbClr val="00A5EB"/>
                </a:solidFill>
              </a:rPr>
              <a:t> </a:t>
            </a:r>
            <a:endParaRPr lang="en-US" sz="1050" dirty="0">
              <a:solidFill>
                <a:srgbClr val="00A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dirty="0"/>
              <a:t>ALPs and cosmic </a:t>
            </a:r>
            <a:r>
              <a:rPr lang="en-US" dirty="0" err="1"/>
              <a:t>TeV</a:t>
            </a:r>
            <a:r>
              <a:rPr lang="en-US" dirty="0"/>
              <a:t> photons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r>
              <a:rPr lang="en-US" dirty="0" err="1"/>
              <a:t>Axion</a:t>
            </a:r>
            <a:r>
              <a:rPr lang="en-US" dirty="0"/>
              <a:t>-like particles might explain the apparent transparency</a:t>
            </a:r>
            <a:br>
              <a:rPr lang="en-US" dirty="0"/>
            </a:br>
            <a:r>
              <a:rPr lang="en-US" dirty="0"/>
              <a:t>of the </a:t>
            </a:r>
            <a:r>
              <a:rPr lang="en-US" dirty="0" smtClean="0"/>
              <a:t>Universe for </a:t>
            </a:r>
            <a:r>
              <a:rPr lang="en-US" dirty="0" err="1"/>
              <a:t>TeV</a:t>
            </a:r>
            <a:r>
              <a:rPr lang="en-US" dirty="0"/>
              <a:t> photons: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 smtClean="0"/>
              <a:t>					   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baseline="-25000" dirty="0">
                <a:sym typeface="Symbol"/>
              </a:rPr>
              <a:t></a:t>
            </a:r>
            <a:r>
              <a:rPr lang="en-US" baseline="-25000" dirty="0"/>
              <a:t> </a:t>
            </a:r>
            <a:r>
              <a:rPr lang="en-US" dirty="0">
                <a:sym typeface="Symbol"/>
              </a:rPr>
              <a:t></a:t>
            </a:r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r>
              <a:rPr lang="en-US" dirty="0" smtClean="0"/>
              <a:t>GeV</a:t>
            </a:r>
            <a:r>
              <a:rPr lang="en-US" baseline="30000" dirty="0" smtClean="0"/>
              <a:t>-1</a:t>
            </a:r>
            <a:r>
              <a:rPr lang="en-US" dirty="0"/>
              <a:t>, m</a:t>
            </a:r>
            <a:r>
              <a:rPr lang="en-US" baseline="-25000" dirty="0"/>
              <a:t>a</a:t>
            </a:r>
            <a:r>
              <a:rPr lang="en-US" dirty="0"/>
              <a:t> &lt; </a:t>
            </a:r>
            <a:r>
              <a:rPr lang="en-US" dirty="0" smtClean="0"/>
              <a:t>10</a:t>
            </a:r>
            <a:r>
              <a:rPr lang="en-US" baseline="30000" dirty="0" smtClean="0"/>
              <a:t>-7</a:t>
            </a:r>
            <a:r>
              <a:rPr lang="en-US" dirty="0" smtClean="0"/>
              <a:t>eV</a:t>
            </a:r>
            <a:br>
              <a:rPr lang="en-US" dirty="0" smtClean="0"/>
            </a:br>
            <a:r>
              <a:rPr lang="en-US" dirty="0" smtClean="0"/>
              <a:t>					    have to be probed!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4186" y="5931117"/>
            <a:ext cx="43492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smtClean="0"/>
              <a:t>Meyer, D. Horns, M. </a:t>
            </a:r>
            <a:r>
              <a:rPr lang="en-US" sz="1000" dirty="0" err="1" smtClean="0"/>
              <a:t>Raue</a:t>
            </a:r>
            <a:r>
              <a:rPr lang="en-US" sz="1000" dirty="0"/>
              <a:t>, 	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arXiv:1302.1208 </a:t>
            </a:r>
            <a:r>
              <a:rPr lang="en-US" sz="1000" dirty="0"/>
              <a:t>[</a:t>
            </a:r>
            <a:r>
              <a:rPr lang="en-US" sz="1000" dirty="0" err="1" smtClean="0"/>
              <a:t>astro-ph.HE</a:t>
            </a:r>
            <a:r>
              <a:rPr lang="en-US" sz="1000" dirty="0" smtClean="0"/>
              <a:t>], accepted by PRD </a:t>
            </a:r>
            <a:endParaRPr lang="en-US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9" y="1737161"/>
            <a:ext cx="4635240" cy="335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1236231" y="5473104"/>
            <a:ext cx="32684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282741" y="5134550"/>
            <a:ext cx="11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 mass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743400" y="3015110"/>
            <a:ext cx="2063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photon coupling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69861" y="2087168"/>
            <a:ext cx="10519" cy="2245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756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183657" y="2537838"/>
            <a:ext cx="36503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 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Excluded by astrophysics / cosmology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7" name="TextBox 46"/>
          <p:cNvSpPr txBox="1"/>
          <p:nvPr/>
        </p:nvSpPr>
        <p:spPr>
          <a:xfrm>
            <a:off x="5182521" y="2535075"/>
            <a:ext cx="39633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 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Axions</a:t>
            </a:r>
            <a:r>
              <a:rPr lang="en-US" b="1" dirty="0" smtClean="0">
                <a:solidFill>
                  <a:srgbClr val="FF0000"/>
                </a:solidFill>
              </a:rPr>
              <a:t> or ALPs being cold dark matter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WISP hints from astrophysics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5170069" y="2535213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QCD </a:t>
            </a:r>
            <a:r>
              <a:rPr lang="en-US" dirty="0" err="1" smtClean="0">
                <a:solidFill>
                  <a:srgbClr val="FFC000"/>
                </a:solidFill>
              </a:rPr>
              <a:t>axion</a:t>
            </a:r>
            <a:r>
              <a:rPr lang="en-US" dirty="0" smtClean="0">
                <a:solidFill>
                  <a:srgbClr val="FFC000"/>
                </a:solidFill>
              </a:rPr>
              <a:t> range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5170069" y="2535136"/>
            <a:ext cx="30535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Excluded by WISP experiments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5178581" y="2533714"/>
            <a:ext cx="36946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 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Excluded by </a:t>
            </a:r>
            <a:r>
              <a:rPr lang="en-US" dirty="0">
                <a:solidFill>
                  <a:srgbClr val="9C9E9F"/>
                </a:solidFill>
              </a:rPr>
              <a:t>astronomy (ass. ALP DM)</a:t>
            </a:r>
          </a:p>
          <a:p>
            <a:endParaRPr lang="en-US" dirty="0" smtClean="0">
              <a:solidFill>
                <a:srgbClr val="9C9E9F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big picture: ALPs</a:t>
            </a:r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-1048"/>
          <a:stretch/>
        </p:blipFill>
        <p:spPr bwMode="auto">
          <a:xfrm>
            <a:off x="0" y="758104"/>
            <a:ext cx="5267476" cy="43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682171" y="1030514"/>
            <a:ext cx="4368800" cy="35269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6283" y="4931354"/>
            <a:ext cx="11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ALP mass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46596" y="2594204"/>
            <a:ext cx="2063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Two photon coupling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582057" y="1030514"/>
            <a:ext cx="2830286" cy="3526972"/>
          </a:xfrm>
          <a:prstGeom prst="line">
            <a:avLst/>
          </a:prstGeom>
          <a:solidFill>
            <a:schemeClr val="accent1"/>
          </a:solidFill>
          <a:ln w="254000" cap="flat" cmpd="sng" algn="ctr">
            <a:solidFill>
              <a:srgbClr val="FFCD2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682171" y="2191657"/>
            <a:ext cx="2759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441781" y="1030514"/>
            <a:ext cx="781876" cy="116114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82171" y="2206171"/>
            <a:ext cx="39624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A5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1045692" y="127253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80"/>
                </a:solidFill>
              </a:rPr>
              <a:t>excluded</a:t>
            </a:r>
            <a:endParaRPr lang="en-US" b="1" dirty="0">
              <a:solidFill>
                <a:srgbClr val="00808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1435" y="1714320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excluded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571560">
            <a:off x="4133622" y="2828619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C9E9F"/>
                </a:solidFill>
              </a:rPr>
              <a:t>excluded</a:t>
            </a:r>
            <a:endParaRPr lang="en-US" b="1" dirty="0">
              <a:solidFill>
                <a:srgbClr val="9C9E9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2743200" y="1042423"/>
            <a:ext cx="2090057" cy="351506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C9E9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4644571" y="1042423"/>
            <a:ext cx="188686" cy="114923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A5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82171" y="2191658"/>
            <a:ext cx="1799772" cy="116114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 rot="19440000">
            <a:off x="715488" y="3249530"/>
            <a:ext cx="176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ALP dark matter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82171" y="2475377"/>
            <a:ext cx="354148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689431" y="2932571"/>
            <a:ext cx="354148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4223657" y="2475377"/>
            <a:ext cx="0" cy="45719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1950866" y="2534697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Astrophysics hints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3" grpId="0"/>
      <p:bldP spid="45" grpId="0"/>
      <p:bldP spid="46" grpId="0"/>
      <p:bldP spid="18" grpId="0"/>
      <p:bldP spid="21" grpId="0"/>
      <p:bldP spid="22" grpId="0"/>
      <p:bldP spid="33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big picture: ALPs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17" y="5048517"/>
            <a:ext cx="8538840" cy="12797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Particular interesting:</a:t>
            </a:r>
          </a:p>
          <a:p>
            <a:r>
              <a:rPr lang="en-US" dirty="0" smtClean="0"/>
              <a:t>ALP-photon couplings around 10</a:t>
            </a:r>
            <a:r>
              <a:rPr lang="en-US" baseline="30000" dirty="0" smtClean="0"/>
              <a:t>-11</a:t>
            </a:r>
            <a:r>
              <a:rPr lang="en-US" dirty="0" smtClean="0"/>
              <a:t>GeV</a:t>
            </a:r>
            <a:r>
              <a:rPr lang="en-US" baseline="30000" dirty="0" smtClean="0"/>
              <a:t>-1</a:t>
            </a:r>
            <a:r>
              <a:rPr lang="en-US" dirty="0" smtClean="0"/>
              <a:t>, masses below 1 </a:t>
            </a:r>
            <a:r>
              <a:rPr lang="en-US" dirty="0" err="1" smtClean="0"/>
              <a:t>meV</a:t>
            </a:r>
            <a:r>
              <a:rPr lang="en-US" dirty="0"/>
              <a:t>.</a:t>
            </a:r>
            <a:br>
              <a:rPr lang="en-US" dirty="0"/>
            </a:br>
            <a:r>
              <a:rPr lang="en-US" b="1" dirty="0">
                <a:solidFill>
                  <a:srgbClr val="00FF99"/>
                </a:solidFill>
              </a:rPr>
              <a:t>This can be probed by the next generation of </a:t>
            </a:r>
            <a:r>
              <a:rPr lang="en-US" b="1" dirty="0" smtClean="0">
                <a:solidFill>
                  <a:srgbClr val="00FF99"/>
                </a:solidFill>
              </a:rPr>
              <a:t>experiments.</a:t>
            </a:r>
            <a:endParaRPr lang="en-US" b="1" dirty="0">
              <a:solidFill>
                <a:srgbClr val="00FF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41" y="796742"/>
            <a:ext cx="2023222" cy="1057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9842" y="1880052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mtClean="0"/>
              <a:t>DOI: </a:t>
            </a:r>
            <a:r>
              <a:rPr lang="en-US" sz="1000" smtClean="0">
                <a:hlinkClick r:id="rId3"/>
              </a:rPr>
              <a:t>10.1016/j.dark.2012.10.008</a:t>
            </a:r>
            <a:r>
              <a:rPr lang="en-US" sz="1000" smtClean="0"/>
              <a:t> </a:t>
            </a:r>
            <a:br>
              <a:rPr lang="en-US" sz="1000" smtClean="0"/>
            </a:br>
            <a:r>
              <a:rPr lang="en-US" sz="1000" smtClean="0"/>
              <a:t>e-Print: </a:t>
            </a:r>
            <a:r>
              <a:rPr lang="en-US" sz="1000" b="1" smtClean="0">
                <a:hlinkClick r:id="rId4"/>
              </a:rPr>
              <a:t>arXiv:1210.5081</a:t>
            </a:r>
            <a:r>
              <a:rPr lang="en-US" sz="1000" b="1" smtClean="0"/>
              <a:t> [hep-ph]</a:t>
            </a:r>
            <a:endParaRPr lang="en-US" sz="10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-1048"/>
          <a:stretch/>
        </p:blipFill>
        <p:spPr bwMode="auto">
          <a:xfrm>
            <a:off x="0" y="758104"/>
            <a:ext cx="5267476" cy="43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7324" y="2533433"/>
            <a:ext cx="40954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QCD </a:t>
            </a:r>
            <a:r>
              <a:rPr lang="en-US" dirty="0" err="1" smtClean="0">
                <a:solidFill>
                  <a:srgbClr val="FFC000"/>
                </a:solidFill>
              </a:rPr>
              <a:t>axion</a:t>
            </a:r>
            <a:r>
              <a:rPr lang="en-US" dirty="0" smtClean="0">
                <a:solidFill>
                  <a:srgbClr val="FFC000"/>
                </a:solidFill>
              </a:rPr>
              <a:t> range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Excluded by WISP experiments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Excluded by astronomy (ass. ALP DM)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Excluded by astrophysics / cosmology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Axions</a:t>
            </a:r>
            <a:r>
              <a:rPr lang="en-US" b="1" dirty="0" smtClean="0">
                <a:solidFill>
                  <a:srgbClr val="FF0000"/>
                </a:solidFill>
              </a:rPr>
              <a:t> or ALPs being cold dark matter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WISP hints from astrophysics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u="sng" dirty="0" smtClean="0">
                <a:solidFill>
                  <a:srgbClr val="00FF99"/>
                </a:solidFill>
              </a:rPr>
              <a:t>Sensitivity of next generation WISP exp.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big picture: ALPs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17" y="5048518"/>
            <a:ext cx="8520113" cy="9796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Particular interesting:</a:t>
            </a:r>
          </a:p>
          <a:p>
            <a:r>
              <a:rPr lang="en-US" dirty="0" smtClean="0"/>
              <a:t>ALP-photon couplings around 10</a:t>
            </a:r>
            <a:r>
              <a:rPr lang="en-US" baseline="30000" dirty="0" smtClean="0"/>
              <a:t>-11</a:t>
            </a:r>
            <a:r>
              <a:rPr lang="en-US" dirty="0" smtClean="0"/>
              <a:t>GeV</a:t>
            </a:r>
            <a:r>
              <a:rPr lang="en-US" baseline="30000" dirty="0" smtClean="0"/>
              <a:t>-1</a:t>
            </a:r>
            <a:r>
              <a:rPr lang="en-US" dirty="0" smtClean="0"/>
              <a:t>, masses below 1 </a:t>
            </a:r>
            <a:r>
              <a:rPr lang="en-US" dirty="0" err="1" smtClean="0"/>
              <a:t>meV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smtClean="0"/>
              <a:t>Such ALPs are predicted by string theory.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41" y="796742"/>
            <a:ext cx="2023222" cy="1057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9842" y="1880052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mtClean="0"/>
              <a:t>DOI: </a:t>
            </a:r>
            <a:r>
              <a:rPr lang="en-US" sz="1000" smtClean="0">
                <a:hlinkClick r:id="rId3"/>
              </a:rPr>
              <a:t>10.1016/j.dark.2012.10.008</a:t>
            </a:r>
            <a:r>
              <a:rPr lang="en-US" sz="1000" smtClean="0"/>
              <a:t> </a:t>
            </a:r>
            <a:br>
              <a:rPr lang="en-US" sz="1000" smtClean="0"/>
            </a:br>
            <a:r>
              <a:rPr lang="en-US" sz="1000" smtClean="0"/>
              <a:t>e-Print: </a:t>
            </a:r>
            <a:r>
              <a:rPr lang="en-US" sz="1000" b="1" smtClean="0">
                <a:hlinkClick r:id="rId4"/>
              </a:rPr>
              <a:t>arXiv:1210.5081</a:t>
            </a:r>
            <a:r>
              <a:rPr lang="en-US" sz="1000" b="1" smtClean="0"/>
              <a:t> [hep-ph]</a:t>
            </a:r>
            <a:endParaRPr lang="en-US" sz="10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-1048"/>
          <a:stretch/>
        </p:blipFill>
        <p:spPr bwMode="auto">
          <a:xfrm>
            <a:off x="0" y="758104"/>
            <a:ext cx="5267476" cy="43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77324" y="2533433"/>
            <a:ext cx="40954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QCD </a:t>
            </a:r>
            <a:r>
              <a:rPr lang="en-US" dirty="0" err="1" smtClean="0">
                <a:solidFill>
                  <a:srgbClr val="FFC000"/>
                </a:solidFill>
              </a:rPr>
              <a:t>axion</a:t>
            </a:r>
            <a:r>
              <a:rPr lang="en-US" dirty="0" smtClean="0">
                <a:solidFill>
                  <a:srgbClr val="FFC000"/>
                </a:solidFill>
              </a:rPr>
              <a:t> range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Excluded by WISP experiments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Excluded by </a:t>
            </a:r>
            <a:r>
              <a:rPr lang="en-US" dirty="0">
                <a:solidFill>
                  <a:srgbClr val="9C9E9F"/>
                </a:solidFill>
              </a:rPr>
              <a:t>astronomy (ass. ALP DM</a:t>
            </a:r>
            <a:r>
              <a:rPr lang="en-US" dirty="0" smtClean="0">
                <a:solidFill>
                  <a:srgbClr val="9C9E9F"/>
                </a:solidFill>
              </a:rPr>
              <a:t>)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Excluded by astrophysics / cosmology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Axions</a:t>
            </a:r>
            <a:r>
              <a:rPr lang="en-US" b="1" dirty="0" smtClean="0">
                <a:solidFill>
                  <a:srgbClr val="FF0000"/>
                </a:solidFill>
              </a:rPr>
              <a:t> or ALPs being cold dark matter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WISP hints from astrophysics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u="sng" dirty="0" smtClean="0">
                <a:solidFill>
                  <a:srgbClr val="00FF99"/>
                </a:solidFill>
              </a:rPr>
              <a:t>Sensitivity of next generation WISP exp.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58678" y="2471980"/>
            <a:ext cx="4409268" cy="1215615"/>
          </a:xfrm>
          <a:prstGeom prst="rect">
            <a:avLst/>
          </a:prstGeom>
          <a:solidFill>
            <a:srgbClr val="FF00FF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2"/>
                </a:solidFill>
              </a:rPr>
              <a:t>ALP p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redictions from large volume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scenarios of type IIB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string theory.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4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b="-1048"/>
          <a:stretch/>
        </p:blipFill>
        <p:spPr bwMode="auto">
          <a:xfrm>
            <a:off x="0" y="758104"/>
            <a:ext cx="5267476" cy="43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big picture: ALPs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6541963" y="2377230"/>
            <a:ext cx="2912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scale of “new physics”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8968" y="1115385"/>
            <a:ext cx="81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10 </a:t>
            </a:r>
            <a:r>
              <a:rPr lang="de-DE" dirty="0" err="1" smtClean="0">
                <a:solidFill>
                  <a:srgbClr val="00A5EB"/>
                </a:solidFill>
              </a:rPr>
              <a:t>TeV</a:t>
            </a:r>
            <a:endParaRPr lang="de-DE" dirty="0">
              <a:solidFill>
                <a:srgbClr val="00A5EB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304159" y="1308515"/>
            <a:ext cx="15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A5EB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6840299" y="2303651"/>
            <a:ext cx="89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10</a:t>
            </a:r>
            <a:r>
              <a:rPr lang="de-DE" baseline="30000" dirty="0">
                <a:solidFill>
                  <a:srgbClr val="00A5EB"/>
                </a:solidFill>
              </a:rPr>
              <a:t>5</a:t>
            </a:r>
            <a:r>
              <a:rPr lang="de-DE" dirty="0" smtClean="0">
                <a:solidFill>
                  <a:srgbClr val="00A5EB"/>
                </a:solidFill>
              </a:rPr>
              <a:t> </a:t>
            </a:r>
            <a:r>
              <a:rPr lang="de-DE" dirty="0" err="1" smtClean="0">
                <a:solidFill>
                  <a:srgbClr val="00A5EB"/>
                </a:solidFill>
              </a:rPr>
              <a:t>TeV</a:t>
            </a:r>
            <a:endParaRPr lang="de-DE" dirty="0">
              <a:solidFill>
                <a:srgbClr val="00A5E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7420" y="3509511"/>
            <a:ext cx="89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10</a:t>
            </a:r>
            <a:r>
              <a:rPr lang="de-DE" baseline="30000" dirty="0" smtClean="0">
                <a:solidFill>
                  <a:srgbClr val="00A5EB"/>
                </a:solidFill>
              </a:rPr>
              <a:t>9</a:t>
            </a:r>
            <a:r>
              <a:rPr lang="de-DE" dirty="0" smtClean="0">
                <a:solidFill>
                  <a:srgbClr val="00A5EB"/>
                </a:solidFill>
              </a:rPr>
              <a:t> </a:t>
            </a:r>
            <a:r>
              <a:rPr lang="de-DE" dirty="0" err="1" smtClean="0">
                <a:solidFill>
                  <a:srgbClr val="00A5EB"/>
                </a:solidFill>
              </a:rPr>
              <a:t>TeV</a:t>
            </a:r>
            <a:endParaRPr lang="de-DE" dirty="0">
              <a:solidFill>
                <a:srgbClr val="00A5EB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306659" y="2495225"/>
            <a:ext cx="15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A5EB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321649" y="3679435"/>
            <a:ext cx="1512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A5EB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98647" y="2003505"/>
            <a:ext cx="2383300" cy="97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6817" y="5048518"/>
            <a:ext cx="8520113" cy="97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dirty="0" smtClean="0"/>
              <a:t>Particular interesting:</a:t>
            </a:r>
          </a:p>
          <a:p>
            <a:r>
              <a:rPr lang="en-US" dirty="0" smtClean="0"/>
              <a:t>ALP-photon couplings around 10</a:t>
            </a:r>
            <a:r>
              <a:rPr lang="en-US" baseline="30000" dirty="0" smtClean="0"/>
              <a:t>-11</a:t>
            </a:r>
            <a:r>
              <a:rPr lang="en-US" dirty="0" smtClean="0"/>
              <a:t>GeV</a:t>
            </a:r>
            <a:r>
              <a:rPr lang="en-US" baseline="30000" dirty="0" smtClean="0"/>
              <a:t>-1</a:t>
            </a:r>
            <a:r>
              <a:rPr lang="en-US" dirty="0" smtClean="0"/>
              <a:t>, masses below 1 </a:t>
            </a:r>
            <a:r>
              <a:rPr lang="en-US" dirty="0" err="1" smtClean="0"/>
              <a:t>meV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Physics at a scale of 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 will be probed.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658678" y="2471980"/>
            <a:ext cx="4409268" cy="1215615"/>
          </a:xfrm>
          <a:prstGeom prst="rect">
            <a:avLst/>
          </a:prstGeom>
          <a:solidFill>
            <a:srgbClr val="FF00FF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2"/>
                </a:solidFill>
              </a:rPr>
              <a:t>ALP p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redictions from large volume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scenarios of type IIB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string theory.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99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6742"/>
            <a:ext cx="7229958" cy="37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picture: hidden photons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41" y="796742"/>
            <a:ext cx="2023222" cy="1057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9842" y="1880052"/>
            <a:ext cx="213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smtClean="0"/>
              <a:t>DOI: </a:t>
            </a:r>
            <a:r>
              <a:rPr lang="en-US" sz="1000" smtClean="0">
                <a:hlinkClick r:id="rId4"/>
              </a:rPr>
              <a:t>10.1016/j.dark.2012.10.008</a:t>
            </a:r>
            <a:r>
              <a:rPr lang="en-US" sz="1000" smtClean="0"/>
              <a:t> </a:t>
            </a:r>
            <a:br>
              <a:rPr lang="en-US" sz="1000" smtClean="0"/>
            </a:br>
            <a:r>
              <a:rPr lang="en-US" sz="1000" smtClean="0"/>
              <a:t>e-Print: </a:t>
            </a:r>
            <a:r>
              <a:rPr lang="en-US" sz="1000" b="1" smtClean="0">
                <a:hlinkClick r:id="rId5"/>
              </a:rPr>
              <a:t>arXiv:1210.5081</a:t>
            </a:r>
            <a:r>
              <a:rPr lang="en-US" sz="1000" b="1" smtClean="0"/>
              <a:t> [hep-ph]</a:t>
            </a:r>
            <a:endParaRPr lang="en-US" sz="1000"/>
          </a:p>
        </p:txBody>
      </p:sp>
      <p:sp>
        <p:nvSpPr>
          <p:cNvPr id="10" name="TextBox 9"/>
          <p:cNvSpPr txBox="1"/>
          <p:nvPr/>
        </p:nvSpPr>
        <p:spPr>
          <a:xfrm>
            <a:off x="566580" y="4547572"/>
            <a:ext cx="396332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Excluded by WISP experiments</a:t>
            </a:r>
          </a:p>
          <a:p>
            <a:r>
              <a:rPr lang="en-US" dirty="0" smtClean="0">
                <a:solidFill>
                  <a:srgbClr val="9C9E9F"/>
                </a:solidFill>
              </a:rPr>
              <a:t>Excluded by astronomy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Excluded by astrophysics and cosmology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Dark radiation in the CMB epoch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Hidden photons as dark matter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00FF99"/>
                </a:solidFill>
              </a:rPr>
              <a:t>Sensitivity of next generation WISP exp.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nexplained physics phenomena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might hint a </a:t>
            </a: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/>
              <a:t>a</a:t>
            </a:r>
            <a:r>
              <a:rPr lang="en-US" dirty="0" smtClean="0"/>
              <a:t>rticles (WISPs).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r>
              <a:rPr lang="en-US" dirty="0" err="1" smtClean="0"/>
              <a:t>axion</a:t>
            </a:r>
            <a:r>
              <a:rPr lang="en-US" dirty="0" smtClean="0"/>
              <a:t>-like particles (ALPs, </a:t>
            </a:r>
            <a:r>
              <a:rPr lang="en-US" dirty="0" err="1" smtClean="0"/>
              <a:t>pseudoscalar</a:t>
            </a:r>
            <a:r>
              <a:rPr lang="en-US" dirty="0" smtClean="0"/>
              <a:t> or scalar bosons)</a:t>
            </a:r>
          </a:p>
          <a:p>
            <a:r>
              <a:rPr lang="en-US" dirty="0" smtClean="0"/>
              <a:t>Hidden photons (neutral vector bosons)</a:t>
            </a:r>
          </a:p>
          <a:p>
            <a:r>
              <a:rPr lang="en-US" dirty="0" smtClean="0"/>
              <a:t>Mini-charged particles</a:t>
            </a:r>
          </a:p>
          <a:p>
            <a:r>
              <a:rPr lang="en-US" dirty="0"/>
              <a:t>Chameleons (self-shielding scalars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39349"/>
              </p:ext>
            </p:extLst>
          </p:nvPr>
        </p:nvGraphicFramePr>
        <p:xfrm>
          <a:off x="585745" y="3225138"/>
          <a:ext cx="5545088" cy="270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411"/>
                <a:gridCol w="2740677"/>
              </a:tblGrid>
              <a:tr h="51229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Phenomenon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WISPy</a:t>
                      </a:r>
                      <a:r>
                        <a:rPr lang="en-US" baseline="0" noProof="0" smtClean="0"/>
                        <a:t> explanation</a:t>
                      </a:r>
                      <a:endParaRPr lang="en-US" noProof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Solar phenomena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Chameleon, ALP</a:t>
                      </a:r>
                      <a:endParaRPr lang="en-US" noProof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White dwarf cooling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Axion,</a:t>
                      </a:r>
                      <a:r>
                        <a:rPr lang="en-US" baseline="0" noProof="0" smtClean="0"/>
                        <a:t> ALP</a:t>
                      </a:r>
                      <a:endParaRPr lang="en-US" noProof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TeV transparency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ALP</a:t>
                      </a:r>
                      <a:endParaRPr lang="en-US" noProof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CMBR neutrino number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HP,</a:t>
                      </a:r>
                      <a:r>
                        <a:rPr lang="en-US" baseline="0" noProof="0" dirty="0" smtClean="0"/>
                        <a:t> Chameleon (?)</a:t>
                      </a:r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Dark</a:t>
                      </a:r>
                      <a:r>
                        <a:rPr lang="en-US" baseline="0" noProof="0" dirty="0" smtClean="0"/>
                        <a:t> matter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Axion, ALP, HP</a:t>
                      </a:r>
                      <a:endParaRPr lang="en-US" noProof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Dark energy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Chameleon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5-Point Star 4"/>
          <p:cNvSpPr/>
          <p:nvPr/>
        </p:nvSpPr>
        <p:spPr bwMode="auto">
          <a:xfrm>
            <a:off x="3126377" y="3823063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3130731" y="4149635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135902" y="4506688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143794" y="4862921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92331" y="6030686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67" y="5987475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 be confirmed!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3146294" y="5569951"/>
            <a:ext cx="174172" cy="182880"/>
          </a:xfrm>
          <a:prstGeom prst="star5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There is physics beyond the SM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r>
              <a:rPr lang="en-US" smtClean="0"/>
              <a:t>Dark matter and dark energy: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4" name="Picture 2" descr="C:\Documents and Settings\lindner\Desktop\summerstudents-2011\080998_Universe_Content_2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470"/>
          <a:stretch/>
        </p:blipFill>
        <p:spPr bwMode="auto">
          <a:xfrm>
            <a:off x="415993" y="4143189"/>
            <a:ext cx="4221640" cy="27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niversetoday.com/wp-content/uploads/2011/12/Rotationcurve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20581"/>
            <a:ext cx="3997864" cy="2420875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8213" y="3404681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smtClean="0">
                <a:solidFill>
                  <a:schemeClr val="bg1"/>
                </a:solidFill>
              </a:rPr>
              <a:t>(Credit Queens Univ)</a:t>
            </a:r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29" name="Picture 5" descr="C:\Users\lindner\Desktop\hs-2001-09-g-full_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" b="27862"/>
          <a:stretch/>
        </p:blipFill>
        <p:spPr bwMode="auto">
          <a:xfrm>
            <a:off x="4841823" y="1320582"/>
            <a:ext cx="3934007" cy="2420875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11729" y="39007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smtClean="0"/>
              <a:t>http://science.nasa.gov/astrophysics/focus-areas/what-is-dark-energy/</a:t>
            </a:r>
            <a:endParaRPr lang="en-US" sz="1000"/>
          </a:p>
        </p:txBody>
      </p:sp>
      <p:sp>
        <p:nvSpPr>
          <p:cNvPr id="7" name="TextBox 6"/>
          <p:cNvSpPr txBox="1"/>
          <p:nvPr/>
        </p:nvSpPr>
        <p:spPr>
          <a:xfrm>
            <a:off x="4181302" y="5344072"/>
            <a:ext cx="4594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Even if one neglects dark energy:</a:t>
            </a:r>
            <a:br>
              <a:rPr lang="en-US" smtClean="0"/>
            </a:br>
            <a:r>
              <a:rPr lang="en-US" smtClean="0"/>
              <a:t>83% of the matter are of  unknown constituents.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Unexplained physics phenomena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might hint a </a:t>
            </a: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/>
              <a:t>a</a:t>
            </a:r>
            <a:r>
              <a:rPr lang="en-US" dirty="0" smtClean="0"/>
              <a:t>rticles (WISPs).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r>
              <a:rPr lang="en-US" dirty="0" err="1" smtClean="0"/>
              <a:t>axion</a:t>
            </a:r>
            <a:r>
              <a:rPr lang="en-US" dirty="0" smtClean="0"/>
              <a:t>-like particles (ALPs, </a:t>
            </a:r>
            <a:r>
              <a:rPr lang="en-US" dirty="0" err="1" smtClean="0"/>
              <a:t>pseudoscalar</a:t>
            </a:r>
            <a:r>
              <a:rPr lang="en-US" dirty="0" smtClean="0"/>
              <a:t> or scalar bosons)</a:t>
            </a:r>
          </a:p>
          <a:p>
            <a:r>
              <a:rPr lang="en-US" dirty="0" smtClean="0"/>
              <a:t>Hidden photons (neutral vector bosons)</a:t>
            </a:r>
          </a:p>
          <a:p>
            <a:r>
              <a:rPr lang="en-US" dirty="0" smtClean="0"/>
              <a:t>Mini-charged particles</a:t>
            </a:r>
          </a:p>
          <a:p>
            <a:r>
              <a:rPr lang="en-US" dirty="0"/>
              <a:t>Chameleons (self-shielding scalars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59124"/>
              </p:ext>
            </p:extLst>
          </p:nvPr>
        </p:nvGraphicFramePr>
        <p:xfrm>
          <a:off x="585745" y="3225138"/>
          <a:ext cx="8030818" cy="270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411"/>
                <a:gridCol w="2740677"/>
                <a:gridCol w="2485730"/>
              </a:tblGrid>
              <a:tr h="51229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Phenomenon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WISPy</a:t>
                      </a:r>
                      <a:r>
                        <a:rPr lang="en-US" baseline="0" noProof="0" smtClean="0"/>
                        <a:t> explanation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 smtClean="0"/>
                        <a:t>WIMPy</a:t>
                      </a:r>
                      <a:r>
                        <a:rPr lang="en-US" noProof="0" dirty="0" smtClean="0"/>
                        <a:t> explanation</a:t>
                      </a:r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Solar phenomena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Chameleon, ALP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White dwarf cooling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Axion,</a:t>
                      </a:r>
                      <a:r>
                        <a:rPr lang="en-US" baseline="0" noProof="0" smtClean="0"/>
                        <a:t> ALP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TeV transparency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ALP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smtClean="0"/>
                        <a:t>CMBR neutrino number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HP,</a:t>
                      </a:r>
                      <a:r>
                        <a:rPr lang="en-US" baseline="0" noProof="0" smtClean="0"/>
                        <a:t> Chameleon (?)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Dark</a:t>
                      </a:r>
                      <a:r>
                        <a:rPr lang="en-US" baseline="0" noProof="0" dirty="0" smtClean="0"/>
                        <a:t> matter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Axion, ALP, HP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LSP</a:t>
                      </a:r>
                      <a:endParaRPr lang="en-US" noProof="0" dirty="0"/>
                    </a:p>
                  </a:txBody>
                  <a:tcPr/>
                </a:tc>
              </a:tr>
              <a:tr h="335703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Dark energy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Chameleon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5-Point Star 4"/>
          <p:cNvSpPr/>
          <p:nvPr/>
        </p:nvSpPr>
        <p:spPr bwMode="auto">
          <a:xfrm>
            <a:off x="3126377" y="3823063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3130731" y="4149635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135902" y="4506688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143794" y="4862921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92331" y="6030686"/>
            <a:ext cx="174172" cy="18288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67" y="5987475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to be confirmed!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3146294" y="5569951"/>
            <a:ext cx="174172" cy="182880"/>
          </a:xfrm>
          <a:prstGeom prst="star5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977900"/>
            <a:ext cx="5598841" cy="4792663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b="1" dirty="0" smtClean="0">
                <a:solidFill>
                  <a:srgbClr val="9C9E9F"/>
                </a:solidFill>
              </a:rPr>
              <a:t>Physics beyond the Standard Model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pPr>
              <a:buClr>
                <a:schemeClr val="bg2"/>
              </a:buClr>
            </a:pPr>
            <a:r>
              <a:rPr lang="en-US" b="1" dirty="0">
                <a:solidFill>
                  <a:srgbClr val="9C9E9F"/>
                </a:solidFill>
              </a:rPr>
              <a:t>Keys to BSM physics </a:t>
            </a:r>
            <a:br>
              <a:rPr lang="en-US" b="1" dirty="0">
                <a:solidFill>
                  <a:srgbClr val="9C9E9F"/>
                </a:solidFill>
              </a:rPr>
            </a:br>
            <a:r>
              <a:rPr lang="en-US" b="1" dirty="0">
                <a:solidFill>
                  <a:srgbClr val="9C9E9F"/>
                </a:solidFill>
              </a:rPr>
              <a:t>and </a:t>
            </a:r>
            <a:r>
              <a:rPr lang="en-US" b="1" dirty="0" err="1">
                <a:solidFill>
                  <a:srgbClr val="9C9E9F"/>
                </a:solidFill>
              </a:rPr>
              <a:t>WISPy</a:t>
            </a:r>
            <a:r>
              <a:rPr lang="en-US" b="1" dirty="0">
                <a:solidFill>
                  <a:srgbClr val="9C9E9F"/>
                </a:solidFill>
              </a:rPr>
              <a:t> particles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WISP experiments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Laboratory bases</a:t>
            </a: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Helioscopes</a:t>
            </a:r>
            <a:endParaRPr lang="en-US" b="1" dirty="0" smtClean="0">
              <a:solidFill>
                <a:srgbClr val="00B0F0"/>
              </a:solidFill>
            </a:endParaRPr>
          </a:p>
          <a:p>
            <a:pPr lvl="1"/>
            <a:r>
              <a:rPr lang="en-US" b="1" dirty="0" err="1" smtClean="0">
                <a:solidFill>
                  <a:srgbClr val="00B0F0"/>
                </a:solidFill>
              </a:rPr>
              <a:t>Haloscopes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International activities and summary</a:t>
            </a:r>
          </a:p>
        </p:txBody>
      </p:sp>
      <p:pic>
        <p:nvPicPr>
          <p:cNvPr id="4" name="Picture 2" descr="http://upload.wikimedia.org/wikipedia/commons/0/06/Univers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" y="836712"/>
            <a:ext cx="1584176" cy="12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1"/>
            <a:ext cx="2216010" cy="11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4" y="3789040"/>
            <a:ext cx="71049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4.bp.blogspot.com/_shEr9ZWwmxM/TU_FM17HI3I/AAAAAAAADUg/6tm9PPK-kGM/s1600/Vessels%2B-%2BHelioscop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47475"/>
            <a:ext cx="662493" cy="6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94" y="4606783"/>
            <a:ext cx="585645" cy="58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7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indner\Desktop\wi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54" y="885743"/>
            <a:ext cx="5789923" cy="39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Directly looking for WISPs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4578" y="4890001"/>
            <a:ext cx="7824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Mudie</a:t>
            </a:r>
            <a:r>
              <a:rPr lang="en-US" dirty="0" smtClean="0"/>
              <a:t>, </a:t>
            </a:r>
            <a:r>
              <a:rPr lang="en-US" i="1" dirty="0" smtClean="0"/>
              <a:t>A Popular Guide to the Observation of Nature</a:t>
            </a:r>
            <a:r>
              <a:rPr lang="en-US" dirty="0" smtClean="0"/>
              <a:t> (1836, p.144).</a:t>
            </a:r>
          </a:p>
          <a:p>
            <a:r>
              <a:rPr lang="en-US" dirty="0"/>
              <a:t>http://books.google.de/books?id=kdknAAAAMAAJ&amp;pg=PP1#v=onepage&amp;q&amp;f=false</a:t>
            </a:r>
          </a:p>
        </p:txBody>
      </p:sp>
    </p:spTree>
    <p:extLst>
      <p:ext uri="{BB962C8B-B14F-4D97-AF65-F5344CB8AC3E}">
        <p14:creationId xmlns:p14="http://schemas.microsoft.com/office/powerpoint/2010/main" val="38419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9" r="35446"/>
          <a:stretch>
            <a:fillRect/>
          </a:stretch>
        </p:blipFill>
        <p:spPr bwMode="auto">
          <a:xfrm>
            <a:off x="6379065" y="1703270"/>
            <a:ext cx="1789112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WISP </a:t>
            </a:r>
            <a:r>
              <a:rPr lang="en-US" dirty="0" smtClean="0"/>
              <a:t>experiments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onverting WISPs to photons (and vice versa) via</a:t>
            </a:r>
          </a:p>
          <a:p>
            <a:r>
              <a:rPr lang="en-US" dirty="0"/>
              <a:t>k</a:t>
            </a:r>
            <a:r>
              <a:rPr lang="en-US" dirty="0" smtClean="0"/>
              <a:t>inetic mixing (hidden photons)</a:t>
            </a:r>
          </a:p>
          <a:p>
            <a:r>
              <a:rPr lang="en-US" dirty="0"/>
              <a:t>the </a:t>
            </a:r>
            <a:r>
              <a:rPr lang="en-US" dirty="0" err="1"/>
              <a:t>Primakoff</a:t>
            </a:r>
            <a:r>
              <a:rPr lang="en-US" dirty="0"/>
              <a:t> </a:t>
            </a:r>
            <a:r>
              <a:rPr lang="en-US" dirty="0" smtClean="0"/>
              <a:t>effect (</a:t>
            </a:r>
            <a:r>
              <a:rPr lang="en-US" dirty="0" err="1" smtClean="0"/>
              <a:t>axion</a:t>
            </a:r>
            <a:r>
              <a:rPr lang="en-US" dirty="0" smtClean="0"/>
              <a:t>-like particles)</a:t>
            </a:r>
            <a:endParaRPr lang="en-US" dirty="0">
              <a:cs typeface="Arial" pitchFamily="34" charset="0"/>
            </a:endParaRPr>
          </a:p>
          <a:p>
            <a:pPr lvl="1"/>
            <a:r>
              <a:rPr lang="en-US" dirty="0">
                <a:cs typeface="Arial" pitchFamily="34" charset="0"/>
              </a:rPr>
              <a:t>photon + (</a:t>
            </a:r>
            <a:r>
              <a:rPr lang="en-US" dirty="0" smtClean="0">
                <a:cs typeface="Arial" pitchFamily="34" charset="0"/>
              </a:rPr>
              <a:t>virtual) photon </a:t>
            </a:r>
            <a:r>
              <a:rPr lang="en-US" dirty="0">
                <a:cs typeface="Arial" pitchFamily="34" charset="0"/>
              </a:rPr>
              <a:t>→ ALP</a:t>
            </a:r>
            <a:br>
              <a:rPr lang="en-US" dirty="0">
                <a:cs typeface="Arial" pitchFamily="34" charset="0"/>
              </a:rPr>
            </a:br>
            <a:r>
              <a:rPr lang="en-US" dirty="0" err="1">
                <a:cs typeface="Arial" pitchFamily="34" charset="0"/>
              </a:rPr>
              <a:t>ALP</a:t>
            </a:r>
            <a:r>
              <a:rPr lang="en-US" dirty="0">
                <a:cs typeface="Arial" pitchFamily="34" charset="0"/>
              </a:rPr>
              <a:t> + (</a:t>
            </a:r>
            <a:r>
              <a:rPr lang="en-US" dirty="0" smtClean="0">
                <a:cs typeface="Arial" pitchFamily="34" charset="0"/>
              </a:rPr>
              <a:t>virtual) photon </a:t>
            </a:r>
            <a:r>
              <a:rPr lang="en-US" dirty="0">
                <a:cs typeface="Arial" pitchFamily="34" charset="0"/>
              </a:rPr>
              <a:t>→ photon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/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A virtual photon can be provided by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an electromagnetic field.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3" y="4317003"/>
            <a:ext cx="33035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950190" y="5408495"/>
            <a:ext cx="24288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/>
              <a:t>The Search for Axions, </a:t>
            </a:r>
            <a:br>
              <a:rPr lang="en-US" sz="1000"/>
            </a:br>
            <a:r>
              <a:rPr lang="en-US" sz="1000"/>
              <a:t>Carosi, van Bibber, Pivovaroff, </a:t>
            </a:r>
            <a:br>
              <a:rPr lang="en-US" sz="1000"/>
            </a:br>
            <a:r>
              <a:rPr lang="en-US" sz="1000"/>
              <a:t>Contemp. Phys. 49, No. 4, 2008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65" y="2597033"/>
            <a:ext cx="23415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4"/>
          <p:cNvGrpSpPr>
            <a:grpSpLocks/>
          </p:cNvGrpSpPr>
          <p:nvPr/>
        </p:nvGrpSpPr>
        <p:grpSpPr bwMode="auto">
          <a:xfrm>
            <a:off x="894178" y="2972888"/>
            <a:ext cx="4881562" cy="2066925"/>
            <a:chOff x="2594" y="2520"/>
            <a:chExt cx="3075" cy="1302"/>
          </a:xfrm>
        </p:grpSpPr>
        <p:pic>
          <p:nvPicPr>
            <p:cNvPr id="5837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2520"/>
              <a:ext cx="2554" cy="1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380" name="Text Box 6"/>
            <p:cNvSpPr txBox="1">
              <a:spLocks noChangeArrowheads="1"/>
            </p:cNvSpPr>
            <p:nvPr/>
          </p:nvSpPr>
          <p:spPr bwMode="auto">
            <a:xfrm>
              <a:off x="2594" y="3581"/>
              <a:ext cx="29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latin typeface="Times New Roman" pitchFamily="18" charset="0"/>
                </a:rPr>
                <a:t>Okun 1982, Skivie 1983, Ansel‘m 1985, Van Bibber et al. 1987</a:t>
              </a:r>
            </a:p>
          </p:txBody>
        </p:sp>
        <p:sp>
          <p:nvSpPr>
            <p:cNvPr id="58381" name="Rectangle 7"/>
            <p:cNvSpPr>
              <a:spLocks noChangeArrowheads="1"/>
            </p:cNvSpPr>
            <p:nvPr/>
          </p:nvSpPr>
          <p:spPr bwMode="auto">
            <a:xfrm>
              <a:off x="2598" y="2652"/>
              <a:ext cx="3071" cy="11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Basics of WISP experiments (II)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977900"/>
            <a:ext cx="8681658" cy="47926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Basic idea: due to their very weak interaction WISPs may traverse any wall opaque to Standard Model constituents (except ν and gravitons).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WISP could transfer energy out of a shielded environment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WISP could convert back into detectable photons behind a shielding.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“</a:t>
            </a:r>
            <a:r>
              <a:rPr lang="en-US" sz="3200" dirty="0" smtClean="0">
                <a:solidFill>
                  <a:schemeClr val="accent1"/>
                </a:solidFill>
              </a:rPr>
              <a:t>Shining-through-a-wall</a:t>
            </a:r>
            <a:r>
              <a:rPr lang="en-US" sz="3200" dirty="0" smtClean="0"/>
              <a:t>”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067286" y="3453136"/>
            <a:ext cx="2896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A5EB"/>
                </a:solidFill>
              </a:rPr>
              <a:t>steel wall, cryostat, </a:t>
            </a:r>
            <a:br>
              <a:rPr lang="en-US" dirty="0" smtClean="0">
                <a:solidFill>
                  <a:srgbClr val="00A5EB"/>
                </a:solidFill>
              </a:rPr>
            </a:br>
            <a:r>
              <a:rPr lang="en-US" dirty="0" smtClean="0">
                <a:solidFill>
                  <a:srgbClr val="00A5EB"/>
                </a:solidFill>
              </a:rPr>
              <a:t>earth’s atmosphere, </a:t>
            </a:r>
            <a:br>
              <a:rPr lang="en-US" dirty="0" smtClean="0">
                <a:solidFill>
                  <a:srgbClr val="00A5EB"/>
                </a:solidFill>
              </a:rPr>
            </a:br>
            <a:r>
              <a:rPr lang="en-US" dirty="0" smtClean="0">
                <a:solidFill>
                  <a:srgbClr val="00A5EB"/>
                </a:solidFill>
              </a:rPr>
              <a:t>stellar body, 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intergalactic background light,</a:t>
            </a:r>
          </a:p>
          <a:p>
            <a:r>
              <a:rPr lang="en-US" dirty="0" smtClean="0">
                <a:solidFill>
                  <a:srgbClr val="00A5EB"/>
                </a:solidFill>
              </a:rPr>
              <a:t> ….</a:t>
            </a:r>
            <a:endParaRPr lang="en-US" dirty="0">
              <a:solidFill>
                <a:srgbClr val="00A5EB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438940" y="4047405"/>
            <a:ext cx="2628346" cy="0"/>
          </a:xfrm>
          <a:prstGeom prst="straightConnector1">
            <a:avLst/>
          </a:prstGeom>
          <a:solidFill>
            <a:schemeClr val="accent1"/>
          </a:solidFill>
          <a:ln w="38100" cap="rnd" cmpd="sng" algn="ctr">
            <a:solidFill>
              <a:srgbClr val="00A5EB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56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kinds of WISP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</a:t>
            </a:r>
            <a:r>
              <a:rPr lang="en-US" dirty="0" smtClean="0"/>
              <a:t>experiments</a:t>
            </a:r>
            <a:br>
              <a:rPr lang="en-US" dirty="0" smtClean="0"/>
            </a:br>
            <a:r>
              <a:rPr lang="en-US" dirty="0" smtClean="0"/>
              <a:t>(“light-shining-through-walls”)</a:t>
            </a:r>
            <a:br>
              <a:rPr lang="en-US" dirty="0" smtClean="0"/>
            </a:br>
            <a:r>
              <a:rPr lang="en-US" dirty="0" smtClean="0"/>
              <a:t>optical photons,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Helioscopes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(WISPs emitted by the sun),</a:t>
            </a:r>
            <a:br>
              <a:rPr lang="en-US" dirty="0" smtClean="0"/>
            </a:br>
            <a:r>
              <a:rPr lang="en-US" dirty="0" smtClean="0"/>
              <a:t>X-rays,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</a:t>
            </a:r>
            <a:r>
              <a:rPr lang="en-US" dirty="0" smtClean="0"/>
              <a:t>constituents),</a:t>
            </a:r>
            <a:br>
              <a:rPr lang="en-US" dirty="0" smtClean="0"/>
            </a:br>
            <a:r>
              <a:rPr lang="en-US" dirty="0" smtClean="0"/>
              <a:t>microwaves.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r="4645"/>
          <a:stretch/>
        </p:blipFill>
        <p:spPr bwMode="auto">
          <a:xfrm>
            <a:off x="5566330" y="3765737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kinds of WISP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</a:t>
            </a:r>
            <a:r>
              <a:rPr lang="en-US" dirty="0" smtClean="0"/>
              <a:t>experiments</a:t>
            </a:r>
            <a:br>
              <a:rPr lang="en-US" dirty="0" smtClean="0"/>
            </a:br>
            <a:r>
              <a:rPr lang="en-US" dirty="0" smtClean="0"/>
              <a:t>(“light-shining-through-walls”)</a:t>
            </a:r>
            <a:br>
              <a:rPr lang="en-US" dirty="0" smtClean="0"/>
            </a:br>
            <a:r>
              <a:rPr lang="en-US" dirty="0" smtClean="0"/>
              <a:t>optical photons,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Helioscopes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(WISPs emitted by the sun),</a:t>
            </a:r>
            <a:br>
              <a:rPr lang="en-US" dirty="0" smtClean="0"/>
            </a:br>
            <a:r>
              <a:rPr lang="en-US" dirty="0" smtClean="0"/>
              <a:t>X-rays,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</a:t>
            </a:r>
            <a:r>
              <a:rPr lang="en-US" dirty="0" smtClean="0"/>
              <a:t>constituents),</a:t>
            </a:r>
            <a:br>
              <a:rPr lang="en-US" dirty="0" smtClean="0"/>
            </a:br>
            <a:r>
              <a:rPr lang="en-US" dirty="0" smtClean="0"/>
              <a:t>microwaves.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45282" y="4853354"/>
            <a:ext cx="2585572" cy="1531389"/>
          </a:xfrm>
          <a:prstGeom prst="rect">
            <a:avLst/>
          </a:prstGeom>
          <a:solidFill>
            <a:schemeClr val="accent1">
              <a:alpha val="6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Energy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 (mass) converted to photons</a:t>
            </a:r>
            <a:r>
              <a:rPr lang="en-US" sz="1800" b="1" dirty="0" smtClean="0">
                <a:solidFill>
                  <a:srgbClr val="FFC000"/>
                </a:solidFill>
              </a:rPr>
              <a:t>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rgbClr val="FFC000"/>
                </a:solidFill>
              </a:rPr>
              <a:t>no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 scattering experiments possible for µ</a:t>
            </a:r>
            <a:r>
              <a:rPr kumimoji="0" lang="en-US" sz="1800" b="1" i="0" u="none" strike="noStrike" cap="none" normalizeH="0" dirty="0" err="1" smtClean="0">
                <a:ln>
                  <a:noFill/>
                </a:ln>
                <a:solidFill>
                  <a:srgbClr val="FFC000"/>
                </a:solidFill>
                <a:effectLst/>
              </a:rPr>
              <a:t>eV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</a:rPr>
              <a:t> WISPs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8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kinds of WISP searches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</a:t>
            </a:r>
            <a:r>
              <a:rPr lang="en-US" dirty="0" smtClean="0"/>
              <a:t>experiments</a:t>
            </a:r>
            <a:br>
              <a:rPr lang="en-US" dirty="0" smtClean="0"/>
            </a:br>
            <a:r>
              <a:rPr lang="en-US" dirty="0" smtClean="0"/>
              <a:t>(“light-shining-through-walls”)</a:t>
            </a:r>
            <a:br>
              <a:rPr lang="en-US" dirty="0" smtClean="0"/>
            </a:br>
            <a:r>
              <a:rPr lang="en-US" dirty="0" smtClean="0"/>
              <a:t>optical photons,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Helioscopes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(WISPs emitted by the sun),</a:t>
            </a:r>
            <a:br>
              <a:rPr lang="en-US" dirty="0" smtClean="0"/>
            </a:br>
            <a:r>
              <a:rPr lang="en-US" dirty="0" smtClean="0"/>
              <a:t>X-rays,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</a:t>
            </a:r>
            <a:r>
              <a:rPr lang="en-US" dirty="0" smtClean="0"/>
              <a:t>constituents),</a:t>
            </a:r>
            <a:br>
              <a:rPr lang="en-US" dirty="0" smtClean="0"/>
            </a:br>
            <a:r>
              <a:rPr lang="en-US" dirty="0" smtClean="0"/>
              <a:t>microwaves.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 bwMode="auto">
          <a:xfrm>
            <a:off x="4923692" y="149469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g</a:t>
            </a:r>
            <a:r>
              <a:rPr kumimoji="0" lang="en-US" sz="2400" b="1" i="0" u="none" strike="noStrike" cap="none" normalizeH="0" baseline="-2500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a</a:t>
            </a:r>
            <a:r>
              <a:rPr kumimoji="0" lang="en-US" sz="2400" b="1" i="0" u="none" strike="noStrike" cap="none" normalizeH="0" baseline="-2500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  <a:t>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  <a:t>, J</a:t>
            </a:r>
            <a:r>
              <a:rPr kumimoji="0" lang="en-US" sz="2400" b="1" i="0" u="none" strike="noStrike" cap="none" normalizeH="0" baseline="3000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  <a:t>P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  <a:t>, </a:t>
            </a:r>
            <a:b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</a:b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sym typeface="Symbol"/>
              </a:rPr>
              <a:t>m (estimation)</a:t>
            </a: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1" name="Horizontal Scroll 10"/>
          <p:cNvSpPr/>
          <p:nvPr/>
        </p:nvSpPr>
        <p:spPr bwMode="auto">
          <a:xfrm>
            <a:off x="4935412" y="308906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</a:rPr>
              <a:t>flux·g</a:t>
            </a:r>
            <a:r>
              <a:rPr lang="en-US" sz="2400" b="1" baseline="-25000" dirty="0" err="1" smtClean="0">
                <a:solidFill>
                  <a:srgbClr val="FFC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C000"/>
                </a:solidFill>
                <a:sym typeface="Symbol"/>
              </a:rPr>
              <a:t></a:t>
            </a:r>
            <a:r>
              <a:rPr lang="en-US" sz="2400" b="1" dirty="0">
                <a:solidFill>
                  <a:srgbClr val="FFC000"/>
                </a:solidFill>
                <a:sym typeface="Symbol"/>
              </a:rPr>
              <a:t>, J, </a:t>
            </a:r>
            <a:r>
              <a:rPr lang="en-US" sz="2400" b="1" dirty="0" smtClean="0">
                <a:solidFill>
                  <a:srgbClr val="FFC000"/>
                </a:solidFill>
                <a:sym typeface="Symbol"/>
              </a:rPr>
              <a:t/>
            </a:r>
            <a:br>
              <a:rPr lang="en-US" sz="2400" b="1" dirty="0" smtClean="0">
                <a:solidFill>
                  <a:srgbClr val="FFC000"/>
                </a:solidFill>
                <a:sym typeface="Symbol"/>
              </a:rPr>
            </a:br>
            <a:r>
              <a:rPr lang="en-US" sz="2400" b="1" dirty="0" smtClean="0">
                <a:solidFill>
                  <a:srgbClr val="FFC000"/>
                </a:solidFill>
                <a:sym typeface="Symbol"/>
              </a:rPr>
              <a:t>m (estimation)</a:t>
            </a:r>
            <a:endParaRPr lang="en-US" sz="2400" b="1" dirty="0">
              <a:solidFill>
                <a:srgbClr val="FFC000"/>
              </a:solidFill>
              <a:sym typeface="Symbol"/>
            </a:endParaRPr>
          </a:p>
        </p:txBody>
      </p:sp>
      <p:sp>
        <p:nvSpPr>
          <p:cNvPr id="12" name="Horizontal Scroll 11"/>
          <p:cNvSpPr/>
          <p:nvPr/>
        </p:nvSpPr>
        <p:spPr bwMode="auto">
          <a:xfrm>
            <a:off x="4911962" y="510547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FFC000"/>
                </a:solidFill>
              </a:rPr>
              <a:t>flux·g</a:t>
            </a:r>
            <a:r>
              <a:rPr lang="en-US" sz="2400" b="1" baseline="-25000">
                <a:solidFill>
                  <a:srgbClr val="FFC000"/>
                </a:solidFill>
              </a:rPr>
              <a:t>a</a:t>
            </a:r>
            <a:r>
              <a:rPr lang="en-US" sz="2400" b="1" baseline="-25000">
                <a:solidFill>
                  <a:srgbClr val="FFC000"/>
                </a:solidFill>
                <a:sym typeface="Symbol"/>
              </a:rPr>
              <a:t></a:t>
            </a:r>
            <a:r>
              <a:rPr lang="en-US" sz="2400" b="1">
                <a:solidFill>
                  <a:srgbClr val="FFC000"/>
                </a:solidFill>
                <a:sym typeface="Symbol"/>
              </a:rPr>
              <a:t>, J</a:t>
            </a:r>
            <a:r>
              <a:rPr lang="en-US" sz="2400" b="1" baseline="30000">
                <a:solidFill>
                  <a:srgbClr val="FFC000"/>
                </a:solidFill>
                <a:sym typeface="Symbol"/>
              </a:rPr>
              <a:t>P</a:t>
            </a:r>
            <a:r>
              <a:rPr lang="en-US" sz="2400" b="1" smtClean="0">
                <a:solidFill>
                  <a:srgbClr val="FFC000"/>
                </a:solidFill>
                <a:sym typeface="Symbol"/>
              </a:rPr>
              <a:t>, m</a:t>
            </a:r>
            <a:endParaRPr lang="en-US" sz="2400" b="1">
              <a:solidFill>
                <a:srgbClr val="FFC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2882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kinds of WISP searches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</a:t>
            </a:r>
            <a:r>
              <a:rPr lang="en-US" dirty="0" smtClean="0"/>
              <a:t>experiments</a:t>
            </a:r>
            <a:br>
              <a:rPr lang="en-US" dirty="0" smtClean="0"/>
            </a:br>
            <a:r>
              <a:rPr lang="en-US" dirty="0" smtClean="0"/>
              <a:t>(“light-shining-through-walls”)</a:t>
            </a:r>
            <a:br>
              <a:rPr lang="en-US" dirty="0" smtClean="0"/>
            </a:br>
            <a:r>
              <a:rPr lang="en-US" dirty="0" smtClean="0"/>
              <a:t>optical photons,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Helioscopes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(WISPs emitted by the sun),</a:t>
            </a:r>
            <a:br>
              <a:rPr lang="en-US" dirty="0" smtClean="0"/>
            </a:br>
            <a:r>
              <a:rPr lang="en-US" dirty="0" smtClean="0"/>
              <a:t>X-rays,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</a:t>
            </a:r>
            <a:r>
              <a:rPr lang="en-US" dirty="0" smtClean="0"/>
              <a:t>constituents),</a:t>
            </a:r>
            <a:br>
              <a:rPr lang="en-US" dirty="0" smtClean="0"/>
            </a:br>
            <a:r>
              <a:rPr lang="en-US" dirty="0" smtClean="0"/>
              <a:t>microwaves.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 bwMode="auto">
          <a:xfrm>
            <a:off x="4923692" y="149469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Dark matter</a:t>
            </a:r>
            <a:r>
              <a:rPr kumimoji="0" lang="en-US" sz="2400" b="1" i="0" u="none" strike="noStrike" cap="none" normalizeH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 candidates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1" name="Horizontal Scroll 10"/>
          <p:cNvSpPr/>
          <p:nvPr/>
        </p:nvSpPr>
        <p:spPr bwMode="auto">
          <a:xfrm>
            <a:off x="4935412" y="308906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Possible DM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 candidates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2" name="Horizontal Scroll 11"/>
          <p:cNvSpPr/>
          <p:nvPr/>
        </p:nvSpPr>
        <p:spPr bwMode="auto">
          <a:xfrm>
            <a:off x="4911962" y="510547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3152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kinds of WISP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experiments</a:t>
            </a:r>
            <a:br>
              <a:rPr lang="en-US" dirty="0"/>
            </a:br>
            <a:r>
              <a:rPr lang="en-US" dirty="0"/>
              <a:t>(“light-shining-through-walls”)</a:t>
            </a:r>
            <a:br>
              <a:rPr lang="en-US" dirty="0"/>
            </a:br>
            <a:r>
              <a:rPr lang="en-US" dirty="0"/>
              <a:t>optical photons,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Helioscopes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(WISPs emitted by the sun),</a:t>
            </a:r>
            <a:br>
              <a:rPr lang="en-US" dirty="0"/>
            </a:br>
            <a:r>
              <a:rPr lang="en-US" dirty="0"/>
              <a:t>X-rays,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constituents),</a:t>
            </a:r>
            <a:br>
              <a:rPr lang="en-US" dirty="0"/>
            </a:br>
            <a:r>
              <a:rPr lang="en-US" dirty="0"/>
              <a:t>microwaves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 bwMode="auto">
          <a:xfrm>
            <a:off x="7888897" y="1734076"/>
            <a:ext cx="1035753" cy="4296228"/>
          </a:xfrm>
          <a:prstGeom prst="downArrow">
            <a:avLst/>
          </a:prstGeom>
          <a:gradFill>
            <a:gsLst>
              <a:gs pos="0">
                <a:srgbClr val="00B050"/>
              </a:gs>
              <a:gs pos="89000">
                <a:srgbClr val="FF0000"/>
              </a:gs>
              <a:gs pos="100000">
                <a:srgbClr val="FF0000"/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9997" y="1889958"/>
            <a:ext cx="553998" cy="338789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 dirty="0" smtClean="0"/>
              <a:t>WISP flux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2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There is physics beyond the SM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r>
              <a:rPr lang="en-US" dirty="0" smtClean="0"/>
              <a:t>Dark matter and dark energy candidate constituents: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26" name="Picture 2" descr="http://www.universetoday.com/wp-content/uploads/2011/12/Rotationcurv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20581"/>
            <a:ext cx="3997864" cy="2420875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8213" y="3404681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smtClean="0">
                <a:solidFill>
                  <a:schemeClr val="bg1"/>
                </a:solidFill>
              </a:rPr>
              <a:t>(Credit Queens Univ)</a:t>
            </a:r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29" name="Picture 5" descr="C:\Users\lindner\Desktop\hs-2001-09-g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" b="27862"/>
          <a:stretch/>
        </p:blipFill>
        <p:spPr bwMode="auto">
          <a:xfrm>
            <a:off x="4841823" y="1320582"/>
            <a:ext cx="3934007" cy="2420875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11729" y="39007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smtClean="0"/>
              <a:t>http://science.nasa.gov/astrophysics/focus-areas/what-is-dark-energy/</a:t>
            </a:r>
            <a:endParaRPr lang="en-US" sz="1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19314" y="4154495"/>
            <a:ext cx="4291325" cy="256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Very weak interaction with SM matter</a:t>
            </a:r>
          </a:p>
          <a:p>
            <a:r>
              <a:rPr lang="en-US" sz="1800" dirty="0" smtClean="0"/>
              <a:t>Very weak interaction among themselves</a:t>
            </a:r>
          </a:p>
          <a:p>
            <a:r>
              <a:rPr lang="en-US" sz="1800" dirty="0" smtClean="0"/>
              <a:t>Stable on cosmological times</a:t>
            </a:r>
          </a:p>
          <a:p>
            <a:r>
              <a:rPr lang="en-US" sz="1800" dirty="0" smtClean="0"/>
              <a:t>Non-relativistic</a:t>
            </a:r>
            <a:endParaRPr lang="en-US" sz="18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067" y="4147241"/>
            <a:ext cx="4283662" cy="112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15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kinds of WISP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experiments</a:t>
            </a:r>
            <a:br>
              <a:rPr lang="en-US" dirty="0"/>
            </a:br>
            <a:r>
              <a:rPr lang="en-US" dirty="0"/>
              <a:t>(“light-shining-through-walls”)</a:t>
            </a:r>
            <a:br>
              <a:rPr lang="en-US" dirty="0"/>
            </a:br>
            <a:r>
              <a:rPr lang="en-US" dirty="0"/>
              <a:t>optical photons,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Helioscopes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(WISPs emitted by the sun),</a:t>
            </a:r>
            <a:br>
              <a:rPr lang="en-US" dirty="0"/>
            </a:br>
            <a:r>
              <a:rPr lang="en-US" dirty="0"/>
              <a:t>X-rays,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constituents),</a:t>
            </a:r>
            <a:br>
              <a:rPr lang="en-US" dirty="0"/>
            </a:br>
            <a:r>
              <a:rPr lang="en-US" dirty="0"/>
              <a:t>microwaves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 bwMode="auto">
          <a:xfrm>
            <a:off x="7888897" y="1734076"/>
            <a:ext cx="1035753" cy="4296228"/>
          </a:xfrm>
          <a:prstGeom prst="downArrow">
            <a:avLst/>
          </a:prstGeom>
          <a:gradFill>
            <a:gsLst>
              <a:gs pos="0">
                <a:srgbClr val="00B050"/>
              </a:gs>
              <a:gs pos="89000">
                <a:srgbClr val="FF0000"/>
              </a:gs>
              <a:gs pos="100000">
                <a:srgbClr val="FF0000"/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9997" y="1889958"/>
            <a:ext cx="553998" cy="338789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400" dirty="0" smtClean="0"/>
              <a:t>Sensitivity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Three kinds of WISP searches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</a:t>
            </a:r>
            <a:r>
              <a:rPr lang="en-US" dirty="0" smtClean="0"/>
              <a:t>experiments</a:t>
            </a:r>
            <a:br>
              <a:rPr lang="en-US" dirty="0" smtClean="0"/>
            </a:br>
            <a:r>
              <a:rPr lang="en-US" dirty="0" smtClean="0"/>
              <a:t>(“light-shining-through-walls”)</a:t>
            </a:r>
            <a:br>
              <a:rPr lang="en-US" dirty="0" smtClean="0"/>
            </a:br>
            <a:r>
              <a:rPr lang="en-US" dirty="0" smtClean="0"/>
              <a:t>optical photons,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Helioscopes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(WISPs emitted by the sun),</a:t>
            </a:r>
            <a:br>
              <a:rPr lang="en-US" dirty="0" smtClean="0"/>
            </a:br>
            <a:r>
              <a:rPr lang="en-US" dirty="0" smtClean="0"/>
              <a:t>X-rays,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</a:t>
            </a:r>
            <a:r>
              <a:rPr lang="en-US" dirty="0" smtClean="0"/>
              <a:t>constituents),</a:t>
            </a:r>
            <a:br>
              <a:rPr lang="en-US" dirty="0" smtClean="0"/>
            </a:br>
            <a:r>
              <a:rPr lang="en-US" dirty="0" smtClean="0"/>
              <a:t>microwaves.</a:t>
            </a:r>
          </a:p>
          <a:p>
            <a:pPr marL="4445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8750" r="4645" b="-8750"/>
          <a:stretch/>
        </p:blipFill>
        <p:spPr bwMode="auto">
          <a:xfrm>
            <a:off x="5548745" y="3780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 bwMode="auto">
          <a:xfrm>
            <a:off x="4923692" y="149469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Make the WISPs yourself</a:t>
            </a:r>
          </a:p>
        </p:txBody>
      </p:sp>
      <p:sp>
        <p:nvSpPr>
          <p:cNvPr id="11" name="Horizontal Scroll 10"/>
          <p:cNvSpPr/>
          <p:nvPr/>
        </p:nvSpPr>
        <p:spPr bwMode="auto">
          <a:xfrm>
            <a:off x="4935412" y="308906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</a:rPr>
              <a:t>Rely on astrophysics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12" name="Horizontal Scroll 11"/>
          <p:cNvSpPr/>
          <p:nvPr/>
        </p:nvSpPr>
        <p:spPr bwMode="auto">
          <a:xfrm>
            <a:off x="4911962" y="5105472"/>
            <a:ext cx="2677253" cy="1125416"/>
          </a:xfrm>
          <a:prstGeom prst="horizontalScroll">
            <a:avLst/>
          </a:prstGeom>
          <a:solidFill>
            <a:schemeClr val="accent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Astrophysics</a:t>
            </a:r>
            <a:r>
              <a:rPr lang="en-US" sz="2400" b="1" dirty="0" smtClean="0">
                <a:solidFill>
                  <a:srgbClr val="FFC000"/>
                </a:solidFill>
              </a:rPr>
              <a:t/>
            </a:r>
            <a:br>
              <a:rPr lang="en-US" sz="2400" b="1" dirty="0" smtClean="0">
                <a:solidFill>
                  <a:srgbClr val="FFC000"/>
                </a:solidFill>
              </a:rPr>
            </a:br>
            <a:r>
              <a:rPr lang="en-US" sz="2400" b="1" dirty="0" smtClean="0">
                <a:solidFill>
                  <a:srgbClr val="FFC000"/>
                </a:solidFill>
              </a:rPr>
              <a:t>+ cosmology 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kinds of WISP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A5EB"/>
                </a:solidFill>
              </a:rPr>
              <a:t>W</a:t>
            </a:r>
            <a:r>
              <a:rPr lang="en-US" dirty="0" smtClean="0"/>
              <a:t>eakly </a:t>
            </a:r>
            <a:r>
              <a:rPr lang="en-US" dirty="0" smtClean="0">
                <a:solidFill>
                  <a:srgbClr val="00A5EB"/>
                </a:solidFill>
              </a:rPr>
              <a:t>I</a:t>
            </a:r>
            <a:r>
              <a:rPr lang="en-US" dirty="0" smtClean="0"/>
              <a:t>nteracting </a:t>
            </a:r>
            <a:r>
              <a:rPr lang="en-US" dirty="0" smtClean="0">
                <a:solidFill>
                  <a:srgbClr val="00A5EB"/>
                </a:solidFill>
              </a:rPr>
              <a:t>S</a:t>
            </a:r>
            <a:r>
              <a:rPr lang="en-US" dirty="0" smtClean="0"/>
              <a:t>lim </a:t>
            </a:r>
            <a:r>
              <a:rPr lang="en-US" dirty="0" smtClean="0">
                <a:solidFill>
                  <a:srgbClr val="00A5EB"/>
                </a:solidFill>
              </a:rPr>
              <a:t>P</a:t>
            </a:r>
            <a:r>
              <a:rPr lang="en-US" dirty="0" smtClean="0"/>
              <a:t>articles (</a:t>
            </a:r>
            <a:r>
              <a:rPr lang="en-US" dirty="0" smtClean="0">
                <a:solidFill>
                  <a:srgbClr val="00A5EB"/>
                </a:solidFill>
              </a:rPr>
              <a:t>WISP</a:t>
            </a:r>
            <a:r>
              <a:rPr lang="en-US" dirty="0" smtClean="0"/>
              <a:t>s) are searched for by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Purely laboratory experiments</a:t>
            </a:r>
            <a:br>
              <a:rPr lang="en-US" dirty="0"/>
            </a:br>
            <a:r>
              <a:rPr lang="en-US" dirty="0"/>
              <a:t>(“light-shining-through-walls”)</a:t>
            </a:r>
            <a:br>
              <a:rPr lang="en-US" dirty="0"/>
            </a:br>
            <a:r>
              <a:rPr lang="en-US" dirty="0"/>
              <a:t>optical photons,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Helioscopes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(WISPs emitted by the sun),</a:t>
            </a:r>
            <a:br>
              <a:rPr lang="en-US" dirty="0"/>
            </a:br>
            <a:r>
              <a:rPr lang="en-US" dirty="0"/>
              <a:t>X-rays,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Haloscopes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(looking for dark matter constituents),</a:t>
            </a:r>
            <a:br>
              <a:rPr lang="en-US" dirty="0"/>
            </a:br>
            <a:r>
              <a:rPr lang="en-US" dirty="0"/>
              <a:t>microwaves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4662452"/>
            <a:ext cx="2585572" cy="172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82" y="3055715"/>
            <a:ext cx="2355663" cy="1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7" t="12472" r="4645" b="-12472"/>
          <a:stretch/>
        </p:blipFill>
        <p:spPr bwMode="auto">
          <a:xfrm>
            <a:off x="5548745" y="3816000"/>
            <a:ext cx="936597" cy="96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 bwMode="auto">
          <a:xfrm>
            <a:off x="7888897" y="1685950"/>
            <a:ext cx="1035753" cy="4296228"/>
          </a:xfrm>
          <a:prstGeom prst="downArrow">
            <a:avLst/>
          </a:prstGeom>
          <a:gradFill>
            <a:gsLst>
              <a:gs pos="0">
                <a:srgbClr val="FF0000"/>
              </a:gs>
              <a:gs pos="18000">
                <a:srgbClr val="FF0000"/>
              </a:gs>
              <a:gs pos="100000">
                <a:srgbClr val="00B050"/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9997" y="1889958"/>
            <a:ext cx="553998" cy="413345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400" dirty="0" smtClean="0"/>
              <a:t>Theoretical uncertainty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36" y="1296497"/>
            <a:ext cx="3844638" cy="1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6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WISP experiments worldwide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768040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 incomplete selection of (mostly) small-scale experiments: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26691"/>
              </p:ext>
            </p:extLst>
          </p:nvPr>
        </p:nvGraphicFramePr>
        <p:xfrm>
          <a:off x="299779" y="1304146"/>
          <a:ext cx="7749938" cy="47768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6649"/>
                <a:gridCol w="2019681"/>
                <a:gridCol w="1831804"/>
                <a:gridCol w="1831804"/>
              </a:tblGrid>
              <a:tr h="479215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Experiment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Type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Location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Status</a:t>
                      </a:r>
                      <a:endParaRPr lang="en-US" noProof="0" dirty="0"/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ALPS-II</a:t>
                      </a:r>
                      <a:endParaRPr lang="en-US" noProof="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Laboratory</a:t>
                      </a:r>
                      <a:r>
                        <a:rPr lang="en-US" baseline="0" noProof="0" dirty="0" smtClean="0"/>
                        <a:t> experiments,</a:t>
                      </a:r>
                      <a:br>
                        <a:rPr lang="en-US" baseline="0" noProof="0" dirty="0" smtClean="0"/>
                      </a:br>
                      <a:r>
                        <a:rPr lang="en-US" baseline="0" noProof="0" dirty="0" smtClean="0"/>
                        <a:t> light-shining-through-a-wall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construction</a:t>
                      </a:r>
                      <a:endParaRPr lang="en-US" noProof="0" dirty="0"/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BMV</a:t>
                      </a:r>
                      <a:endParaRPr lang="en-US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Toulouse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  <a:endParaRPr lang="en-US" noProof="0" dirty="0"/>
                    </a:p>
                  </a:txBody>
                  <a:tcPr/>
                </a:tc>
              </a:tr>
              <a:tr h="598755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CERN microwave cavity</a:t>
                      </a:r>
                      <a:r>
                        <a:rPr lang="en-US" baseline="0" noProof="0" dirty="0" smtClean="0"/>
                        <a:t> experiment</a:t>
                      </a:r>
                      <a:endParaRPr lang="en-US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CERN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  <a:endParaRPr lang="en-US" noProof="0" dirty="0"/>
                    </a:p>
                  </a:txBody>
                  <a:tcPr anchor="ctr"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OSQAR</a:t>
                      </a:r>
                      <a:endParaRPr lang="en-US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CERN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  <a:endParaRPr lang="en-US" noProof="0" dirty="0"/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REAPR</a:t>
                      </a:r>
                      <a:endParaRPr lang="en-US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FNAL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Proposed</a:t>
                      </a:r>
                      <a:endParaRPr lang="en-US" noProof="0" dirty="0"/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CAST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noProof="0" dirty="0" err="1" smtClean="0"/>
                        <a:t>Helioscopes</a:t>
                      </a:r>
                      <a:endParaRPr lang="en-US" noProof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CERN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IAXO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?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proposed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SUMICO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 smtClean="0"/>
                        <a:t>Tokio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TSHIPS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Hamburg</a:t>
                      </a:r>
                      <a:endParaRPr lang="en-US" noProof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started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ADMX</a:t>
                      </a:r>
                      <a:endParaRPr lang="en-US" noProof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Haloscope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Seattle, NH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running</a:t>
                      </a:r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WISPDMX</a:t>
                      </a:r>
                      <a:endParaRPr lang="en-US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DESY</a:t>
                      </a:r>
                      <a:r>
                        <a:rPr lang="en-US" baseline="0" noProof="0" dirty="0" smtClean="0"/>
                        <a:t> in HH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first thoughts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WISP experiments worldwide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768040"/>
            <a:ext cx="8520113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 incomplete selection of (mostly) small-scale experiments: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437909"/>
              </p:ext>
            </p:extLst>
          </p:nvPr>
        </p:nvGraphicFramePr>
        <p:xfrm>
          <a:off x="299779" y="1304146"/>
          <a:ext cx="7749938" cy="47768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66649"/>
                <a:gridCol w="2019681"/>
                <a:gridCol w="1831804"/>
                <a:gridCol w="1831804"/>
              </a:tblGrid>
              <a:tr h="479215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Experiment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Type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Location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Status</a:t>
                      </a:r>
                      <a:endParaRPr lang="en-US" noProof="0" dirty="0"/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ALPS-II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chemeClr val="tx1"/>
                          </a:solidFill>
                        </a:rPr>
                        <a:t>Laboratory</a:t>
                      </a:r>
                      <a:r>
                        <a:rPr lang="en-US" baseline="0" noProof="0" dirty="0" smtClean="0">
                          <a:solidFill>
                            <a:schemeClr val="tx1"/>
                          </a:solidFill>
                        </a:rPr>
                        <a:t> experiments,</a:t>
                      </a:r>
                      <a:br>
                        <a:rPr lang="en-US" baseline="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aseline="0" noProof="0" dirty="0" smtClean="0">
                          <a:solidFill>
                            <a:schemeClr val="tx1"/>
                          </a:solidFill>
                        </a:rPr>
                        <a:t> light-shining-through-a-wall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DESY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construction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BMV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Toulouse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running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</a:tr>
              <a:tr h="598755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CERN microwave cavity</a:t>
                      </a:r>
                      <a:r>
                        <a:rPr lang="en-US" baseline="0" noProof="0" dirty="0" smtClean="0">
                          <a:solidFill>
                            <a:srgbClr val="008080"/>
                          </a:solidFill>
                        </a:rPr>
                        <a:t> experiment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CERN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running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 anchor="ctr"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OSQAR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CERN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running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REAPR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FNAL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proposed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CAST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noProof="0" dirty="0" err="1" smtClean="0">
                          <a:solidFill>
                            <a:schemeClr val="tx1"/>
                          </a:solidFill>
                        </a:rPr>
                        <a:t>Helioscopes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CERN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running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IAXO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proposed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SUMICO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err="1" smtClean="0">
                          <a:solidFill>
                            <a:srgbClr val="008080"/>
                          </a:solidFill>
                        </a:rPr>
                        <a:t>Tokio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running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TSHIPS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Hamburg</a:t>
                      </a:r>
                      <a:endParaRPr lang="en-US" noProof="0" dirty="0">
                        <a:solidFill>
                          <a:srgbClr val="008080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008080"/>
                          </a:solidFill>
                        </a:rPr>
                        <a:t>started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ADMX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chemeClr val="tx1"/>
                          </a:solidFill>
                        </a:rPr>
                        <a:t>Haloscope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Seattle, NH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running</a:t>
                      </a:r>
                    </a:p>
                  </a:txBody>
                  <a:tcPr/>
                </a:tc>
              </a:tr>
              <a:tr h="342146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WISPDMX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DESY</a:t>
                      </a:r>
                      <a:endParaRPr lang="en-US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solidFill>
                            <a:srgbClr val="FF0000"/>
                          </a:solidFill>
                        </a:rPr>
                        <a:t>first thoughts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7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lder.desy.de:9080/DESYmediabank//ConvertAssets/2012-07-25_Luftfoto_HH_RS-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" y="763834"/>
            <a:ext cx="9144000" cy="60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1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@ DESY </a:t>
            </a:r>
            <a:r>
              <a:rPr lang="en-US" dirty="0"/>
              <a:t>in Hamburg</a:t>
            </a:r>
            <a:endParaRPr lang="de-DE" dirty="0"/>
          </a:p>
        </p:txBody>
      </p:sp>
      <p:sp>
        <p:nvSpPr>
          <p:cNvPr id="611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76994" y="4744004"/>
            <a:ext cx="914111" cy="393700"/>
          </a:xfrm>
          <a:solidFill>
            <a:schemeClr val="accent1">
              <a:alpha val="89999"/>
            </a:schemeClr>
          </a:solidFill>
        </p:spPr>
        <p:txBody>
          <a:bodyPr/>
          <a:lstStyle/>
          <a:p>
            <a:pPr marL="179388" indent="-179388">
              <a:lnSpc>
                <a:spcPct val="90000"/>
              </a:lnSpc>
              <a:buFont typeface="Arial Black" pitchFamily="34" charset="0"/>
              <a:buNone/>
            </a:pPr>
            <a:r>
              <a:rPr lang="de-DE" sz="1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ALPS-I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611333" name="Oval 5"/>
          <p:cNvSpPr>
            <a:spLocks noChangeArrowheads="1"/>
          </p:cNvSpPr>
          <p:nvPr/>
        </p:nvSpPr>
        <p:spPr bwMode="auto">
          <a:xfrm>
            <a:off x="5949950" y="4171950"/>
            <a:ext cx="215900" cy="2159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1334" name="Text Box 6"/>
          <p:cNvSpPr txBox="1">
            <a:spLocks noChangeArrowheads="1"/>
          </p:cNvSpPr>
          <p:nvPr/>
        </p:nvSpPr>
        <p:spPr bwMode="auto">
          <a:xfrm>
            <a:off x="1574582" y="4941887"/>
            <a:ext cx="1310230" cy="707886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PETRA III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CFEL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611335" name="Text Box 7"/>
          <p:cNvSpPr txBox="1">
            <a:spLocks noChangeArrowheads="1"/>
          </p:cNvSpPr>
          <p:nvPr/>
        </p:nvSpPr>
        <p:spPr bwMode="auto">
          <a:xfrm>
            <a:off x="4267881" y="4629998"/>
            <a:ext cx="1004887" cy="396875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FLASH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611336" name="Text Box 8"/>
          <p:cNvSpPr txBox="1">
            <a:spLocks noChangeArrowheads="1"/>
          </p:cNvSpPr>
          <p:nvPr/>
        </p:nvSpPr>
        <p:spPr bwMode="auto">
          <a:xfrm>
            <a:off x="6147706" y="3489325"/>
            <a:ext cx="1992313" cy="396875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European XFEL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611339" name="Line 11"/>
          <p:cNvSpPr>
            <a:spLocks noChangeShapeType="1"/>
          </p:cNvSpPr>
          <p:nvPr/>
        </p:nvSpPr>
        <p:spPr bwMode="auto">
          <a:xfrm flipV="1">
            <a:off x="5718630" y="4387846"/>
            <a:ext cx="231320" cy="39333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6571238" y="4212835"/>
            <a:ext cx="2548513" cy="1472267"/>
            <a:chOff x="6595487" y="4293318"/>
            <a:chExt cx="2548513" cy="1472267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815151" y="4940854"/>
              <a:ext cx="2328849" cy="824731"/>
            </a:xfrm>
            <a:prstGeom prst="rect">
              <a:avLst/>
            </a:prstGeom>
            <a:solidFill>
              <a:schemeClr val="accent1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79388" indent="-179388" eaLnBrk="1" hangingPunct="1"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None/>
              </a:pPr>
              <a:r>
                <a:rPr lang="en-US" sz="1800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ALPS-II </a:t>
              </a:r>
            </a:p>
            <a:p>
              <a:pPr marL="179388" indent="-179388" eaLnBrk="1" hangingPunct="1"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None/>
              </a:pPr>
              <a:r>
                <a:rPr 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 the HERA tunnel</a:t>
              </a:r>
              <a:r>
                <a:rPr lang="en-US" sz="1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?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1270186">
              <a:off x="6595487" y="4293318"/>
              <a:ext cx="1870090" cy="1767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726793" y="5765585"/>
            <a:ext cx="2522101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PETRA III-Extension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574582" y="3395603"/>
            <a:ext cx="2522101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PETRA III-Extension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 rot="17806955">
            <a:off x="4357457" y="5485046"/>
            <a:ext cx="1225015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FLASH II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87107" y="3881123"/>
            <a:ext cx="885179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CSSB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25541" y="4079845"/>
            <a:ext cx="639919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MPI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133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133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13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1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2" grpId="0" build="p" animBg="1"/>
      <p:bldP spid="611333" grpId="0" animBg="1"/>
      <p:bldP spid="611334" grpId="0" animBg="1"/>
      <p:bldP spid="611335" grpId="0" animBg="1"/>
      <p:bldP spid="611336" grpId="0" animBg="1"/>
      <p:bldP spid="61133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7489825" y="2033588"/>
            <a:ext cx="161925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6867525" cy="544512"/>
          </a:xfrm>
        </p:spPr>
        <p:txBody>
          <a:bodyPr/>
          <a:lstStyle/>
          <a:p>
            <a:r>
              <a:rPr lang="en-US" dirty="0" smtClean="0"/>
              <a:t>ALPS-I at DESY in Hamburg</a:t>
            </a:r>
            <a:endParaRPr lang="en-US" dirty="0"/>
          </a:p>
        </p:txBody>
      </p:sp>
      <p:sp>
        <p:nvSpPr>
          <p:cNvPr id="514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384300"/>
            <a:ext cx="9144000" cy="4114800"/>
          </a:xfrm>
        </p:spPr>
        <p:txBody>
          <a:bodyPr/>
          <a:lstStyle/>
          <a:p>
            <a:pPr marL="342900" indent="-342900" algn="ctr">
              <a:buFont typeface="Arial Black" pitchFamily="34" charset="0"/>
              <a:buNone/>
            </a:pPr>
            <a:r>
              <a:rPr lang="en-US" sz="2400" dirty="0"/>
              <a:t>Any Light Particle Search @ </a:t>
            </a:r>
            <a:r>
              <a:rPr lang="en-US" sz="2400" dirty="0" smtClean="0"/>
              <a:t>DESY: ALPS-I concluded in 2010</a:t>
            </a:r>
            <a:endParaRPr lang="en-US" dirty="0"/>
          </a:p>
        </p:txBody>
      </p:sp>
      <p:pic>
        <p:nvPicPr>
          <p:cNvPr id="514053" name="Picture 5" descr="pano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9144000" cy="3032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481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smtClean="0"/>
              <a:t>ALPS-I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en-US" dirty="0"/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8" y="734333"/>
            <a:ext cx="9015412" cy="4792663"/>
          </a:xfrm>
        </p:spPr>
        <p:txBody>
          <a:bodyPr/>
          <a:lstStyle/>
          <a:p>
            <a:pPr>
              <a:buFont typeface="Arial Black" pitchFamily="34" charset="0"/>
              <a:buNone/>
            </a:pPr>
            <a:r>
              <a:rPr lang="en-GB" sz="1600" i="1" dirty="0" smtClean="0"/>
              <a:t>(</a:t>
            </a:r>
            <a:r>
              <a:rPr lang="en-GB" sz="1600" i="1" dirty="0"/>
              <a:t>PLB Vol. 689 (2010), 149, or http://arxiv.org/abs/1004.1313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US" dirty="0" smtClean="0"/>
              <a:t>The most sensitivity WISP search experiment in the laboratory (still).</a:t>
            </a:r>
          </a:p>
          <a:p>
            <a:r>
              <a:rPr lang="en-US" dirty="0" smtClean="0"/>
              <a:t>Unfortunately</a:t>
            </a:r>
            <a:r>
              <a:rPr lang="en-US" dirty="0"/>
              <a:t>, no light </a:t>
            </a:r>
            <a:r>
              <a:rPr lang="en-US" dirty="0" smtClean="0"/>
              <a:t>was shining </a:t>
            </a:r>
            <a:r>
              <a:rPr lang="en-US" dirty="0"/>
              <a:t>through the wall!</a:t>
            </a:r>
          </a:p>
        </p:txBody>
      </p:sp>
      <p:pic>
        <p:nvPicPr>
          <p:cNvPr id="632836" name="Picture 4" descr="pano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763"/>
            <a:ext cx="9144000" cy="3032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2837" name="Text Box 5"/>
          <p:cNvSpPr txBox="1">
            <a:spLocks noChangeArrowheads="1"/>
          </p:cNvSpPr>
          <p:nvPr/>
        </p:nvSpPr>
        <p:spPr bwMode="auto">
          <a:xfrm>
            <a:off x="250825" y="2847975"/>
            <a:ext cx="1573213" cy="579438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laser hut</a:t>
            </a:r>
          </a:p>
        </p:txBody>
      </p:sp>
      <p:sp>
        <p:nvSpPr>
          <p:cNvPr id="632838" name="Text Box 6"/>
          <p:cNvSpPr txBox="1">
            <a:spLocks noChangeArrowheads="1"/>
          </p:cNvSpPr>
          <p:nvPr/>
        </p:nvSpPr>
        <p:spPr bwMode="auto">
          <a:xfrm>
            <a:off x="3387725" y="2847975"/>
            <a:ext cx="2408238" cy="579438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HERA dipole</a:t>
            </a:r>
          </a:p>
        </p:txBody>
      </p:sp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7535863" y="2847975"/>
            <a:ext cx="1493837" cy="579438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detector</a:t>
            </a:r>
          </a:p>
        </p:txBody>
      </p:sp>
      <p:pic>
        <p:nvPicPr>
          <p:cNvPr id="6328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43413"/>
            <a:ext cx="59404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1901825" y="5702300"/>
            <a:ext cx="158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Times New Roman" pitchFamily="18" charset="0"/>
              </a:rPr>
              <a:t>3.5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·10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MS Mincho" pitchFamily="49" charset="-128"/>
              </a:rPr>
              <a:t>1/s</a:t>
            </a:r>
          </a:p>
        </p:txBody>
      </p:sp>
      <p:sp>
        <p:nvSpPr>
          <p:cNvPr id="632842" name="Text Box 10"/>
          <p:cNvSpPr txBox="1">
            <a:spLocks noChangeArrowheads="1"/>
          </p:cNvSpPr>
          <p:nvPr/>
        </p:nvSpPr>
        <p:spPr bwMode="auto">
          <a:xfrm>
            <a:off x="6015038" y="5700713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latin typeface="Times New Roman" pitchFamily="18" charset="0"/>
              </a:rPr>
              <a:t>&lt;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MS Mincho" pitchFamily="49" charset="-128"/>
              </a:rPr>
              <a:t>1/s</a:t>
            </a:r>
          </a:p>
        </p:txBody>
      </p:sp>
    </p:spTree>
    <p:extLst>
      <p:ext uri="{BB962C8B-B14F-4D97-AF65-F5344CB8AC3E}">
        <p14:creationId xmlns:p14="http://schemas.microsoft.com/office/powerpoint/2010/main" val="904498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3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/>
      <p:bldP spid="632841" grpId="0"/>
      <p:bldP spid="6328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/>
              <a:t>Prospects for  </a:t>
            </a:r>
            <a:r>
              <a:rPr lang="en-US" dirty="0" smtClean="0"/>
              <a:t>ALPS-II @ DESY</a:t>
            </a:r>
            <a:endParaRPr lang="en-US" dirty="0"/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8450" y="787400"/>
            <a:ext cx="6640513" cy="5880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Laser with optical cavity to recycle laser power, </a:t>
            </a:r>
            <a:br>
              <a:rPr lang="en-US" dirty="0"/>
            </a:br>
            <a:r>
              <a:rPr lang="en-US" dirty="0"/>
              <a:t>switch from 532 nm to 1064 </a:t>
            </a:r>
            <a:r>
              <a:rPr lang="en-US" dirty="0" smtClean="0"/>
              <a:t>nm, </a:t>
            </a:r>
            <a:br>
              <a:rPr lang="en-US" dirty="0" smtClean="0"/>
            </a:br>
            <a:r>
              <a:rPr lang="en-US" dirty="0" smtClean="0"/>
              <a:t>increase effective power from 1 to </a:t>
            </a:r>
            <a:r>
              <a:rPr lang="en-US" dirty="0" smtClean="0">
                <a:solidFill>
                  <a:srgbClr val="00B0F0"/>
                </a:solidFill>
              </a:rPr>
              <a:t>150 kW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90000"/>
              </a:lnSpc>
              <a:buFont typeface="Arial Black" pitchFamily="34" charset="0"/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buFont typeface="Arial Black" pitchFamily="34" charset="0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Magnet:</a:t>
            </a:r>
            <a:br>
              <a:rPr lang="en-US" dirty="0"/>
            </a:br>
            <a:r>
              <a:rPr lang="en-US" dirty="0"/>
              <a:t>upgrade to </a:t>
            </a:r>
            <a:r>
              <a:rPr lang="en-US" dirty="0" smtClean="0"/>
              <a:t>10+10 </a:t>
            </a:r>
            <a:r>
              <a:rPr lang="en-US" dirty="0" smtClean="0">
                <a:solidFill>
                  <a:srgbClr val="00A5EB"/>
                </a:solidFill>
              </a:rPr>
              <a:t>straightened</a:t>
            </a:r>
            <a:r>
              <a:rPr lang="en-US" dirty="0" smtClean="0"/>
              <a:t> HERA </a:t>
            </a:r>
            <a:r>
              <a:rPr lang="en-US" dirty="0"/>
              <a:t>dipoles </a:t>
            </a:r>
            <a:br>
              <a:rPr lang="en-US" dirty="0"/>
            </a:br>
            <a:r>
              <a:rPr lang="en-US" dirty="0"/>
              <a:t>instead of </a:t>
            </a:r>
            <a:r>
              <a:rPr lang="en-US" dirty="0" smtClean="0">
                <a:cs typeface="Arial" pitchFamily="34" charset="0"/>
              </a:rPr>
              <a:t>½+½ used for ALPS-I</a:t>
            </a:r>
            <a:r>
              <a:rPr lang="en-US" dirty="0">
                <a:cs typeface="Arial" pitchFamily="34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  <a:buFont typeface="Arial Black" pitchFamily="34" charset="0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B0F0"/>
                </a:solidFill>
              </a:rPr>
              <a:t>Regeneration cavity </a:t>
            </a:r>
            <a:r>
              <a:rPr lang="en-US" dirty="0" smtClean="0"/>
              <a:t>to increase WISP-photon conversions, single </a:t>
            </a:r>
            <a:r>
              <a:rPr lang="en-US" dirty="0"/>
              <a:t>photon counter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superconducting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A5EB"/>
                </a:solidFill>
              </a:rPr>
              <a:t>transition </a:t>
            </a:r>
            <a:r>
              <a:rPr lang="en-US" dirty="0">
                <a:solidFill>
                  <a:srgbClr val="00A5EB"/>
                </a:solidFill>
              </a:rPr>
              <a:t>edge sensor</a:t>
            </a:r>
            <a:r>
              <a:rPr lang="en-US" dirty="0"/>
              <a:t>?).</a:t>
            </a:r>
          </a:p>
        </p:txBody>
      </p:sp>
      <p:grpSp>
        <p:nvGrpSpPr>
          <p:cNvPr id="705540" name="Group 4"/>
          <p:cNvGrpSpPr>
            <a:grpSpLocks/>
          </p:cNvGrpSpPr>
          <p:nvPr/>
        </p:nvGrpSpPr>
        <p:grpSpPr bwMode="auto">
          <a:xfrm rot="10800000">
            <a:off x="430213" y="823913"/>
            <a:ext cx="917575" cy="5875337"/>
            <a:chOff x="238" y="519"/>
            <a:chExt cx="578" cy="3701"/>
          </a:xfrm>
        </p:grpSpPr>
        <p:pic>
          <p:nvPicPr>
            <p:cNvPr id="705541" name="Picture 5" descr="pano2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519"/>
              <a:ext cx="578" cy="37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5542" name="Text Box 6"/>
            <p:cNvSpPr txBox="1">
              <a:spLocks noChangeArrowheads="1"/>
            </p:cNvSpPr>
            <p:nvPr/>
          </p:nvSpPr>
          <p:spPr bwMode="auto">
            <a:xfrm rot="16200000">
              <a:off x="360" y="3705"/>
              <a:ext cx="615" cy="212"/>
            </a:xfrm>
            <a:prstGeom prst="rect">
              <a:avLst/>
            </a:prstGeom>
            <a:solidFill>
              <a:schemeClr val="accent2">
                <a:alpha val="66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laser hut</a:t>
              </a:r>
            </a:p>
          </p:txBody>
        </p:sp>
        <p:sp>
          <p:nvSpPr>
            <p:cNvPr id="705543" name="Text Box 7"/>
            <p:cNvSpPr txBox="1">
              <a:spLocks noChangeArrowheads="1"/>
            </p:cNvSpPr>
            <p:nvPr/>
          </p:nvSpPr>
          <p:spPr bwMode="auto">
            <a:xfrm rot="16200000">
              <a:off x="245" y="2316"/>
              <a:ext cx="846" cy="212"/>
            </a:xfrm>
            <a:prstGeom prst="rect">
              <a:avLst/>
            </a:prstGeom>
            <a:solidFill>
              <a:schemeClr val="accent2">
                <a:alpha val="66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HERA dipole</a:t>
              </a:r>
            </a:p>
          </p:txBody>
        </p:sp>
        <p:sp>
          <p:nvSpPr>
            <p:cNvPr id="705544" name="Text Box 8"/>
            <p:cNvSpPr txBox="1">
              <a:spLocks noChangeArrowheads="1"/>
            </p:cNvSpPr>
            <p:nvPr/>
          </p:nvSpPr>
          <p:spPr bwMode="auto">
            <a:xfrm rot="16200000">
              <a:off x="379" y="773"/>
              <a:ext cx="579" cy="212"/>
            </a:xfrm>
            <a:prstGeom prst="rect">
              <a:avLst/>
            </a:prstGeom>
            <a:solidFill>
              <a:schemeClr val="accent2">
                <a:alpha val="66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detector</a:t>
              </a:r>
            </a:p>
          </p:txBody>
        </p:sp>
      </p:grpSp>
      <p:sp>
        <p:nvSpPr>
          <p:cNvPr id="705545" name="Text Box 9"/>
          <p:cNvSpPr txBox="1">
            <a:spLocks noChangeArrowheads="1"/>
          </p:cNvSpPr>
          <p:nvPr/>
        </p:nvSpPr>
        <p:spPr bwMode="auto">
          <a:xfrm rot="16200000">
            <a:off x="5956300" y="3214688"/>
            <a:ext cx="5430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All set up in a clean environment!</a:t>
            </a:r>
          </a:p>
        </p:txBody>
      </p:sp>
    </p:spTree>
    <p:extLst>
      <p:ext uri="{BB962C8B-B14F-4D97-AF65-F5344CB8AC3E}">
        <p14:creationId xmlns:p14="http://schemas.microsoft.com/office/powerpoint/2010/main" val="3901246304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ALPS-II reach</a:t>
            </a:r>
            <a:endParaRPr lang="en-US"/>
          </a:p>
        </p:txBody>
      </p:sp>
      <p:sp>
        <p:nvSpPr>
          <p:cNvPr id="4" name="Horizontal Scroll 3"/>
          <p:cNvSpPr/>
          <p:nvPr/>
        </p:nvSpPr>
        <p:spPr bwMode="auto">
          <a:xfrm>
            <a:off x="1283986" y="3996931"/>
            <a:ext cx="6250155" cy="2056139"/>
          </a:xfrm>
          <a:prstGeom prst="horizontalScroll">
            <a:avLst/>
          </a:prstGeom>
          <a:solidFill>
            <a:schemeClr val="accent1">
              <a:alpha val="7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Three orders of magnitude gain in ALP coupling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and two orders of magnitude in HP mixing!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220765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6799"/>
            <a:ext cx="9144000" cy="288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There is physics beyond the SM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01438"/>
            <a:ext cx="8520113" cy="4792663"/>
          </a:xfrm>
        </p:spPr>
        <p:txBody>
          <a:bodyPr/>
          <a:lstStyle/>
          <a:p>
            <a:r>
              <a:rPr lang="en-US" dirty="0" smtClean="0"/>
              <a:t>Dark matter and dark energy candidate constituents: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026" name="Picture 2" descr="http://www.universetoday.com/wp-content/uploads/2011/12/Rotationcurv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20581"/>
            <a:ext cx="3997864" cy="2420875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8213" y="3404681"/>
            <a:ext cx="1385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smtClean="0">
                <a:solidFill>
                  <a:schemeClr val="bg1"/>
                </a:solidFill>
              </a:rPr>
              <a:t>(Credit Queens Univ)</a:t>
            </a:r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29" name="Picture 5" descr="C:\Users\lindner\Desktop\hs-2001-09-g-full_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0" b="27862"/>
          <a:stretch/>
        </p:blipFill>
        <p:spPr bwMode="auto">
          <a:xfrm>
            <a:off x="4841823" y="1320582"/>
            <a:ext cx="3934007" cy="2420875"/>
          </a:xfrm>
          <a:prstGeom prst="rect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11729" y="39007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smtClean="0"/>
              <a:t>http://science.nasa.gov/astrophysics/focus-areas/what-is-dark-energy/</a:t>
            </a:r>
            <a:endParaRPr lang="en-US" sz="1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19314" y="4154495"/>
            <a:ext cx="4291325" cy="256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rgbClr val="9C9E9F"/>
                </a:solidFill>
              </a:rPr>
              <a:t>Very weak interaction with SM matter</a:t>
            </a:r>
          </a:p>
          <a:p>
            <a:r>
              <a:rPr lang="en-US" sz="1800" dirty="0" smtClean="0">
                <a:solidFill>
                  <a:srgbClr val="9C9E9F"/>
                </a:solidFill>
              </a:rPr>
              <a:t>Very weak interaction among themselves</a:t>
            </a:r>
          </a:p>
          <a:p>
            <a:r>
              <a:rPr lang="en-US" sz="1800" dirty="0" smtClean="0">
                <a:solidFill>
                  <a:srgbClr val="9C9E9F"/>
                </a:solidFill>
              </a:rPr>
              <a:t>Stable on cosmological times</a:t>
            </a:r>
          </a:p>
          <a:p>
            <a:r>
              <a:rPr lang="en-US" sz="1800" dirty="0" smtClean="0">
                <a:solidFill>
                  <a:srgbClr val="9C9E9F"/>
                </a:solidFill>
              </a:rPr>
              <a:t>Non-relativistic</a:t>
            </a:r>
            <a:endParaRPr lang="en-US" sz="1800" dirty="0">
              <a:solidFill>
                <a:srgbClr val="9C9E9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067" y="4147241"/>
            <a:ext cx="4283662" cy="112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Extremely lightweight scalar particle</a:t>
            </a:r>
          </a:p>
        </p:txBody>
      </p:sp>
      <p:sp>
        <p:nvSpPr>
          <p:cNvPr id="4" name="Rectangle 3"/>
          <p:cNvSpPr/>
          <p:nvPr/>
        </p:nvSpPr>
        <p:spPr>
          <a:xfrm rot="20102013">
            <a:off x="203417" y="4792014"/>
            <a:ext cx="4132863" cy="954107"/>
          </a:xfrm>
          <a:prstGeom prst="rect">
            <a:avLst/>
          </a:prstGeom>
          <a:solidFill>
            <a:srgbClr val="FFCD2D">
              <a:alpha val="55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800" b="1" cap="all" spc="0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No hint on mass of </a:t>
            </a:r>
            <a:br>
              <a:rPr lang="en-US" sz="2800" b="1" cap="all" spc="0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2800" b="1" cap="all" spc="0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DM constituents!</a:t>
            </a:r>
            <a:endParaRPr lang="en-US" sz="2800" b="1" cap="all" spc="0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6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laser &amp; optics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145" y="964253"/>
            <a:ext cx="2235111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ALPS-I:</a:t>
            </a:r>
            <a:br>
              <a:rPr lang="en-US" dirty="0" smtClean="0"/>
            </a:br>
            <a:r>
              <a:rPr lang="en-US" sz="1600" dirty="0" smtClean="0"/>
              <a:t>basis of success was the optical resonator in front of the wall</a:t>
            </a:r>
            <a:r>
              <a:rPr lang="en-US" sz="1600" dirty="0"/>
              <a:t>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 smtClean="0"/>
          </a:p>
          <a:p>
            <a:r>
              <a:rPr lang="en-US" b="1" dirty="0" smtClean="0">
                <a:solidFill>
                  <a:srgbClr val="00A5EB"/>
                </a:solidFill>
              </a:rPr>
              <a:t>ALPS-</a:t>
            </a:r>
            <a:r>
              <a:rPr lang="en-US" b="1" dirty="0" err="1" smtClean="0">
                <a:solidFill>
                  <a:srgbClr val="00A5EB"/>
                </a:solidFill>
              </a:rPr>
              <a:t>IIa</a:t>
            </a:r>
            <a:endParaRPr lang="en-US" b="1" dirty="0" smtClean="0">
              <a:solidFill>
                <a:srgbClr val="00A5EB"/>
              </a:solidFill>
            </a:endParaRPr>
          </a:p>
          <a:p>
            <a:pPr marL="0" indent="0">
              <a:buNone/>
            </a:pP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r>
              <a:rPr lang="en-US" sz="900" b="1" dirty="0" smtClean="0">
                <a:solidFill>
                  <a:srgbClr val="00A5EB"/>
                </a:solidFill>
              </a:rPr>
              <a:t/>
            </a:r>
            <a:br>
              <a:rPr lang="en-US" sz="900" b="1" dirty="0" smtClean="0">
                <a:solidFill>
                  <a:srgbClr val="00A5EB"/>
                </a:solidFill>
              </a:rPr>
            </a:br>
            <a:endParaRPr lang="en-US" sz="900" b="1" dirty="0" smtClean="0">
              <a:solidFill>
                <a:srgbClr val="00A5E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45972"/>
          <a:stretch/>
        </p:blipFill>
        <p:spPr bwMode="auto">
          <a:xfrm>
            <a:off x="3444370" y="824195"/>
            <a:ext cx="551616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9257" y="4209142"/>
            <a:ext cx="2481915" cy="16312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Optical resonator to increase effective light flux by recycling the laser power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08914" y="4201888"/>
            <a:ext cx="2989945" cy="144655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Optical resonator to increase the conversion probability </a:t>
            </a:r>
            <a:br>
              <a:rPr lang="en-US" sz="2000" dirty="0" smtClean="0"/>
            </a:br>
            <a:r>
              <a:rPr lang="en-US" sz="2000" dirty="0" smtClean="0"/>
              <a:t>WISP→</a:t>
            </a:r>
            <a:r>
              <a:rPr lang="en-US" sz="2800" dirty="0" smtClean="0">
                <a:sym typeface="Symbol"/>
              </a:rPr>
              <a:t>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688086" y="3425371"/>
            <a:ext cx="522543" cy="5950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7213600" y="3425371"/>
            <a:ext cx="297442" cy="558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3115159" y="1735811"/>
            <a:ext cx="1960536" cy="2479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484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ALPS-II essentials: laser &amp;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4365938"/>
            <a:ext cx="8520113" cy="1404625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0" y="874056"/>
            <a:ext cx="7355157" cy="50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042" y="5882133"/>
            <a:ext cx="25418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Production cavity, infrared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3958" y="5882133"/>
            <a:ext cx="423943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Regeneraton cavity, locked with green light.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048337" y="4211392"/>
            <a:ext cx="433511" cy="165990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5" idx="0"/>
          </p:cNvCxnSpPr>
          <p:nvPr/>
        </p:nvCxnSpPr>
        <p:spPr bwMode="auto">
          <a:xfrm flipV="1">
            <a:off x="1741967" y="4475018"/>
            <a:ext cx="0" cy="14071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167036" y="4475018"/>
            <a:ext cx="1" cy="14071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761045" y="5871295"/>
            <a:ext cx="5745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Wall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ALPS-II essentials: laser &amp; optics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4365938"/>
            <a:ext cx="8520113" cy="1404625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0" y="874056"/>
            <a:ext cx="7355157" cy="50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042" y="5882133"/>
            <a:ext cx="25418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Production cavity, infrared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3958" y="5882133"/>
            <a:ext cx="423943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Regeneraton cavity, locked with green light.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048337" y="4211392"/>
            <a:ext cx="433511" cy="165990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5" idx="0"/>
          </p:cNvCxnSpPr>
          <p:nvPr/>
        </p:nvCxnSpPr>
        <p:spPr bwMode="auto">
          <a:xfrm flipV="1">
            <a:off x="1741967" y="4475018"/>
            <a:ext cx="0" cy="14071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167036" y="4475018"/>
            <a:ext cx="1" cy="140711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761045" y="5871295"/>
            <a:ext cx="57458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Wall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8190" y="874056"/>
            <a:ext cx="7488411" cy="1785104"/>
          </a:xfrm>
          <a:prstGeom prst="rect">
            <a:avLst/>
          </a:prstGeom>
          <a:solidFill>
            <a:srgbClr val="00A5EB">
              <a:alpha val="81000"/>
            </a:srgbClr>
          </a:solidFill>
        </p:spPr>
        <p:txBody>
          <a:bodyPr wrap="square" rtlCol="0">
            <a:spAutoFit/>
          </a:bodyPr>
          <a:lstStyle/>
          <a:p>
            <a:pPr marL="265113" lvl="0" indent="-265113" eaLnBrk="1" hangingPunct="1"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2000" smtClean="0">
                <a:solidFill>
                  <a:schemeClr val="tx2"/>
                </a:solidFill>
              </a:rPr>
              <a:t>Optical design based on well established techniques used in the field of gravitational wave detectors.</a:t>
            </a:r>
          </a:p>
          <a:p>
            <a:pPr marL="265113" indent="-265113" eaLnBrk="1" hangingPunct="1"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2000" smtClean="0">
                <a:solidFill>
                  <a:schemeClr val="tx2"/>
                </a:solidFill>
              </a:rPr>
              <a:t>Several prototype stages to test / demonstrate new challenges and mitigate risk before large investments.</a:t>
            </a:r>
          </a:p>
          <a:p>
            <a:pPr marL="265113" indent="-265113" eaLnBrk="1" hangingPunct="1">
              <a:lnSpc>
                <a:spcPct val="90000"/>
              </a:lnSpc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</a:pPr>
            <a:r>
              <a:rPr lang="en-US" sz="2000" smtClean="0">
                <a:solidFill>
                  <a:schemeClr val="tx2"/>
                </a:solidFill>
              </a:rPr>
              <a:t>Encouraging first results!</a:t>
            </a:r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will be realized in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146" y="964253"/>
            <a:ext cx="1805532" cy="4792663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ALPS-I</a:t>
            </a:r>
          </a:p>
          <a:p>
            <a:pPr marL="0" indent="0">
              <a:buNone/>
            </a:pP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endParaRPr lang="en-US" sz="1000" smtClean="0"/>
          </a:p>
          <a:p>
            <a:r>
              <a:rPr lang="en-US" b="1" smtClean="0">
                <a:solidFill>
                  <a:srgbClr val="00A5EB"/>
                </a:solidFill>
              </a:rPr>
              <a:t>ALPS-IIa</a:t>
            </a:r>
          </a:p>
          <a:p>
            <a:pPr marL="0" indent="0">
              <a:buNone/>
            </a:pP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endParaRPr lang="en-US" sz="900" b="1" smtClean="0">
              <a:solidFill>
                <a:srgbClr val="00A5EB"/>
              </a:solidFill>
            </a:endParaRPr>
          </a:p>
          <a:p>
            <a:r>
              <a:rPr lang="en-US" b="1" smtClean="0">
                <a:solidFill>
                  <a:srgbClr val="00A5EB"/>
                </a:solidFill>
              </a:rPr>
              <a:t>ALPS-IIb</a:t>
            </a:r>
          </a:p>
          <a:p>
            <a:pPr marL="0" indent="0">
              <a:buNone/>
            </a:pPr>
            <a:r>
              <a:rPr lang="en-US" sz="1000" b="1" smtClean="0">
                <a:solidFill>
                  <a:srgbClr val="00A5EB"/>
                </a:solidFill>
              </a:rPr>
              <a:t/>
            </a:r>
            <a:br>
              <a:rPr lang="en-US" sz="1000" b="1" smtClean="0">
                <a:solidFill>
                  <a:srgbClr val="00A5EB"/>
                </a:solidFill>
              </a:rPr>
            </a:br>
            <a:r>
              <a:rPr lang="en-US" sz="1000" b="1" smtClean="0">
                <a:solidFill>
                  <a:srgbClr val="00A5EB"/>
                </a:solidFill>
              </a:rPr>
              <a:t/>
            </a:r>
            <a:br>
              <a:rPr lang="en-US" sz="1000" b="1" smtClean="0">
                <a:solidFill>
                  <a:srgbClr val="00A5EB"/>
                </a:solidFill>
              </a:rPr>
            </a:br>
            <a:endParaRPr lang="en-US" sz="1000" b="1" smtClean="0">
              <a:solidFill>
                <a:srgbClr val="00A5EB"/>
              </a:solidFill>
            </a:endParaRPr>
          </a:p>
          <a:p>
            <a:r>
              <a:rPr lang="en-US" b="1" smtClean="0">
                <a:solidFill>
                  <a:srgbClr val="00A5EB"/>
                </a:solidFill>
              </a:rPr>
              <a:t>ALPS-IIc</a:t>
            </a:r>
            <a:endParaRPr lang="en-US" b="1">
              <a:solidFill>
                <a:srgbClr val="00A5E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70" y="824195"/>
            <a:ext cx="5516168" cy="533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ALPS-II will be realized in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146" y="964253"/>
            <a:ext cx="1805532" cy="4792663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ALPS-I</a:t>
            </a:r>
          </a:p>
          <a:p>
            <a:pPr marL="0" indent="0">
              <a:buNone/>
            </a:pP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r>
              <a:rPr lang="en-US" sz="1000" smtClean="0"/>
              <a:t/>
            </a:r>
            <a:br>
              <a:rPr lang="en-US" sz="1000" smtClean="0"/>
            </a:br>
            <a:endParaRPr lang="en-US" sz="1000" smtClean="0"/>
          </a:p>
          <a:p>
            <a:r>
              <a:rPr lang="en-US" b="1" smtClean="0">
                <a:solidFill>
                  <a:srgbClr val="00A5EB"/>
                </a:solidFill>
              </a:rPr>
              <a:t>ALPS-IIa</a:t>
            </a:r>
          </a:p>
          <a:p>
            <a:pPr marL="0" indent="0">
              <a:buNone/>
            </a:pP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r>
              <a:rPr lang="en-US" sz="900" b="1" smtClean="0">
                <a:solidFill>
                  <a:srgbClr val="00A5EB"/>
                </a:solidFill>
              </a:rPr>
              <a:t/>
            </a:r>
            <a:br>
              <a:rPr lang="en-US" sz="900" b="1" smtClean="0">
                <a:solidFill>
                  <a:srgbClr val="00A5EB"/>
                </a:solidFill>
              </a:rPr>
            </a:br>
            <a:endParaRPr lang="en-US" sz="900" b="1" smtClean="0">
              <a:solidFill>
                <a:srgbClr val="00A5EB"/>
              </a:solidFill>
            </a:endParaRPr>
          </a:p>
          <a:p>
            <a:r>
              <a:rPr lang="en-US" b="1" smtClean="0">
                <a:solidFill>
                  <a:srgbClr val="00A5EB"/>
                </a:solidFill>
              </a:rPr>
              <a:t>ALPS-IIb</a:t>
            </a:r>
          </a:p>
          <a:p>
            <a:pPr marL="0" indent="0">
              <a:buNone/>
            </a:pPr>
            <a:r>
              <a:rPr lang="en-US" sz="1000" b="1" smtClean="0">
                <a:solidFill>
                  <a:srgbClr val="00A5EB"/>
                </a:solidFill>
              </a:rPr>
              <a:t/>
            </a:r>
            <a:br>
              <a:rPr lang="en-US" sz="1000" b="1" smtClean="0">
                <a:solidFill>
                  <a:srgbClr val="00A5EB"/>
                </a:solidFill>
              </a:rPr>
            </a:br>
            <a:r>
              <a:rPr lang="en-US" sz="1000" b="1" smtClean="0">
                <a:solidFill>
                  <a:srgbClr val="00A5EB"/>
                </a:solidFill>
              </a:rPr>
              <a:t/>
            </a:r>
            <a:br>
              <a:rPr lang="en-US" sz="1000" b="1" smtClean="0">
                <a:solidFill>
                  <a:srgbClr val="00A5EB"/>
                </a:solidFill>
              </a:rPr>
            </a:br>
            <a:endParaRPr lang="en-US" sz="1000" b="1" smtClean="0">
              <a:solidFill>
                <a:srgbClr val="00A5EB"/>
              </a:solidFill>
            </a:endParaRPr>
          </a:p>
          <a:p>
            <a:r>
              <a:rPr lang="en-US" b="1" smtClean="0">
                <a:solidFill>
                  <a:srgbClr val="00A5EB"/>
                </a:solidFill>
              </a:rPr>
              <a:t>ALPS-IIc</a:t>
            </a:r>
            <a:endParaRPr lang="en-US" b="1">
              <a:solidFill>
                <a:srgbClr val="00A5E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70" y="824195"/>
            <a:ext cx="5516168" cy="533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2157" y="2548328"/>
            <a:ext cx="4017364" cy="830997"/>
          </a:xfrm>
          <a:prstGeom prst="rect">
            <a:avLst/>
          </a:prstGeom>
          <a:solidFill>
            <a:srgbClr val="00A5EB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C000"/>
                </a:solidFill>
              </a:rPr>
              <a:t>Hidden photon search: </a:t>
            </a:r>
            <a:br>
              <a:rPr lang="en-US" sz="2400" b="1" smtClean="0">
                <a:solidFill>
                  <a:srgbClr val="FFC000"/>
                </a:solidFill>
              </a:rPr>
            </a:br>
            <a:r>
              <a:rPr lang="en-US" sz="2400" b="1" smtClean="0">
                <a:solidFill>
                  <a:srgbClr val="FFC000"/>
                </a:solidFill>
              </a:rPr>
              <a:t>no magnets</a:t>
            </a:r>
            <a:endParaRPr lang="en-US" sz="2400" b="1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9647" y="3750028"/>
            <a:ext cx="4017364" cy="830997"/>
          </a:xfrm>
          <a:prstGeom prst="rect">
            <a:avLst/>
          </a:prstGeom>
          <a:solidFill>
            <a:srgbClr val="00A5EB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C000"/>
                </a:solidFill>
              </a:rPr>
              <a:t>Hidden photon search: </a:t>
            </a:r>
            <a:br>
              <a:rPr lang="en-US" sz="2400" b="1" smtClean="0">
                <a:solidFill>
                  <a:srgbClr val="FFC000"/>
                </a:solidFill>
              </a:rPr>
            </a:br>
            <a:r>
              <a:rPr lang="en-US" sz="2400" b="1" smtClean="0">
                <a:solidFill>
                  <a:srgbClr val="FFC000"/>
                </a:solidFill>
              </a:rPr>
              <a:t>no magnets</a:t>
            </a:r>
            <a:endParaRPr lang="en-US" sz="2400" b="1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9647" y="4844298"/>
            <a:ext cx="4017364" cy="830997"/>
          </a:xfrm>
          <a:prstGeom prst="rect">
            <a:avLst/>
          </a:prstGeom>
          <a:solidFill>
            <a:srgbClr val="00A5EB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C000"/>
                </a:solidFill>
              </a:rPr>
              <a:t>Axion-like particle search</a:t>
            </a:r>
            <a:br>
              <a:rPr lang="en-US" sz="2400" b="1" smtClean="0">
                <a:solidFill>
                  <a:srgbClr val="FFC000"/>
                </a:solidFill>
              </a:rPr>
            </a:br>
            <a:r>
              <a:rPr lang="en-US" sz="2400" b="1" smtClean="0">
                <a:solidFill>
                  <a:srgbClr val="FFC000"/>
                </a:solidFill>
              </a:rPr>
              <a:t>with magnets</a:t>
            </a:r>
            <a:endParaRPr lang="en-US" sz="24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101602" y="1117600"/>
            <a:ext cx="9042398" cy="1563770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ALPS-II schedule (rough)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019136"/>
              </p:ext>
            </p:extLst>
          </p:nvPr>
        </p:nvGraphicFramePr>
        <p:xfrm>
          <a:off x="1204681" y="1161143"/>
          <a:ext cx="7844380" cy="150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  <a:gridCol w="392219"/>
              </a:tblGrid>
              <a:tr h="377371"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2013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2014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2015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2016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737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7737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7737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602" y="15645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70C0"/>
                </a:solidFill>
              </a:rPr>
              <a:t>ALPS-IIa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348" y="193467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70C0"/>
                </a:solidFill>
              </a:rPr>
              <a:t>ALPS-IIb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348" y="231203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70C0"/>
                </a:solidFill>
              </a:rPr>
              <a:t>ALPS-IIc</a:t>
            </a:r>
            <a:endParaRPr lang="en-US" sz="1800" b="1">
              <a:solidFill>
                <a:srgbClr val="0070C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572243"/>
              </p:ext>
            </p:extLst>
          </p:nvPr>
        </p:nvGraphicFramePr>
        <p:xfrm>
          <a:off x="1611086" y="2710398"/>
          <a:ext cx="362858" cy="739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58"/>
              </a:tblGrid>
              <a:tr h="36972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FFCC00"/>
                    </a:solidFill>
                  </a:tcPr>
                </a:tc>
              </a:tr>
              <a:tr h="36972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02977" y="268137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FFC000"/>
                </a:solidFill>
              </a:rPr>
              <a:t>installation</a:t>
            </a:r>
            <a:endParaRPr lang="en-US" sz="1800" b="1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5723" y="305148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smtClean="0">
                <a:solidFill>
                  <a:srgbClr val="00B050"/>
                </a:solidFill>
              </a:rPr>
              <a:t>data runs</a:t>
            </a:r>
            <a:endParaRPr lang="en-US" sz="1800" b="1">
              <a:solidFill>
                <a:srgbClr val="00B05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73" y="2866036"/>
            <a:ext cx="2232009" cy="3166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6971" y="4753607"/>
            <a:ext cx="5751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Any Light Particle Search II -- Technical Design </a:t>
            </a:r>
            <a:r>
              <a:rPr lang="en-US" b="1" dirty="0" smtClean="0"/>
              <a:t>Report</a:t>
            </a:r>
          </a:p>
          <a:p>
            <a:pPr algn="r"/>
            <a:r>
              <a:rPr lang="en-US" dirty="0" smtClean="0"/>
              <a:t>arXiv:1302.5647 [</a:t>
            </a:r>
            <a:r>
              <a:rPr lang="en-US" dirty="0" err="1"/>
              <a:t>physics.ins-det</a:t>
            </a:r>
            <a:r>
              <a:rPr lang="en-US" dirty="0" smtClean="0"/>
              <a:t>], submitted to JINST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en-US" b="1" dirty="0" smtClean="0"/>
              <a:t>Albert Einstein Institute, Hannover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en-US" b="1" dirty="0" smtClean="0"/>
              <a:t>DESY in Hamburg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en-US" b="1" dirty="0" smtClean="0"/>
              <a:t>University of Hamburg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18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2" y="798713"/>
            <a:ext cx="6389461" cy="426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Sketch of the ALPS-II sensitivity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118" y="5152574"/>
            <a:ext cx="8520113" cy="1459820"/>
          </a:xfrm>
        </p:spPr>
        <p:txBody>
          <a:bodyPr/>
          <a:lstStyle/>
          <a:p>
            <a:r>
              <a:rPr lang="en-US" dirty="0" smtClean="0"/>
              <a:t>ALPS-</a:t>
            </a:r>
            <a:r>
              <a:rPr lang="en-US" dirty="0" err="1" smtClean="0"/>
              <a:t>IIc</a:t>
            </a:r>
            <a:r>
              <a:rPr lang="en-US" dirty="0" smtClean="0"/>
              <a:t> will surpass present day direct and indirect limits.</a:t>
            </a:r>
          </a:p>
          <a:p>
            <a:r>
              <a:rPr lang="en-US" dirty="0" smtClean="0"/>
              <a:t>ALPS-</a:t>
            </a:r>
            <a:r>
              <a:rPr lang="en-US" dirty="0" err="1" smtClean="0"/>
              <a:t>IIc</a:t>
            </a:r>
            <a:r>
              <a:rPr lang="en-US" dirty="0" smtClean="0"/>
              <a:t> will probe the parameter region proposed by astrophysics phenomena and theory (strings, dark matter).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ALPS-II collaboration</a:t>
            </a:r>
            <a:endParaRPr lang="en-US" dirty="0"/>
          </a:p>
        </p:txBody>
      </p:sp>
      <p:pic>
        <p:nvPicPr>
          <p:cNvPr id="1026" name="Picture 2" descr="C:\Users\lindner\Desktop\ALPS-130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0" y="1021209"/>
            <a:ext cx="6330036" cy="51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ALPS-II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766880"/>
            <a:ext cx="8670356" cy="47926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ALPS-II is a joint effort of </a:t>
            </a:r>
          </a:p>
          <a:p>
            <a:r>
              <a:rPr lang="en-US" dirty="0" smtClean="0"/>
              <a:t>DESY:</a:t>
            </a:r>
            <a:br>
              <a:rPr lang="en-US" dirty="0" smtClean="0"/>
            </a:br>
            <a:r>
              <a:rPr lang="en-US" sz="1400" dirty="0" smtClean="0">
                <a:solidFill>
                  <a:srgbClr val="00B0F0"/>
                </a:solidFill>
              </a:rPr>
              <a:t>Babette </a:t>
            </a:r>
            <a:r>
              <a:rPr lang="en-US" sz="1400" dirty="0" err="1">
                <a:solidFill>
                  <a:srgbClr val="C00000"/>
                </a:solidFill>
              </a:rPr>
              <a:t>Döbrich</a:t>
            </a:r>
            <a:r>
              <a:rPr lang="en-US" sz="1400" dirty="0">
                <a:solidFill>
                  <a:srgbClr val="C00000"/>
                </a:solidFill>
              </a:rPr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Jan </a:t>
            </a:r>
            <a:r>
              <a:rPr lang="en-US" sz="1400" dirty="0" err="1" smtClean="0">
                <a:solidFill>
                  <a:srgbClr val="C00000"/>
                </a:solidFill>
              </a:rPr>
              <a:t>Dreyling</a:t>
            </a:r>
            <a:r>
              <a:rPr lang="en-US" sz="1400" dirty="0" smtClean="0">
                <a:solidFill>
                  <a:srgbClr val="C00000"/>
                </a:solidFill>
              </a:rPr>
              <a:t>-Eschweiler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Samvel Ghazaryan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FF00FF"/>
                </a:solidFill>
              </a:rPr>
              <a:t>Reza </a:t>
            </a:r>
            <a:r>
              <a:rPr lang="en-US" sz="1400" dirty="0" err="1" smtClean="0">
                <a:solidFill>
                  <a:srgbClr val="FF00FF"/>
                </a:solidFill>
              </a:rPr>
              <a:t>Hodajerdi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Friederike Januschek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Ernst-Axel Knabbe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Axel Lindner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Dieter Notz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00B0F0"/>
                </a:solidFill>
              </a:rPr>
              <a:t>Andreas </a:t>
            </a:r>
            <a:r>
              <a:rPr lang="en-US" sz="1400" dirty="0" err="1" smtClean="0">
                <a:solidFill>
                  <a:srgbClr val="00B0F0"/>
                </a:solidFill>
              </a:rPr>
              <a:t>Ringwald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C00000"/>
                </a:solidFill>
              </a:rPr>
              <a:t>Jan </a:t>
            </a:r>
            <a:r>
              <a:rPr lang="en-US" sz="1400" dirty="0" err="1" smtClean="0">
                <a:solidFill>
                  <a:srgbClr val="C00000"/>
                </a:solidFill>
              </a:rPr>
              <a:t>Eike</a:t>
            </a:r>
            <a:r>
              <a:rPr lang="en-US" sz="1400" dirty="0" smtClean="0">
                <a:solidFill>
                  <a:srgbClr val="C00000"/>
                </a:solidFill>
              </a:rPr>
              <a:t> von </a:t>
            </a:r>
            <a:r>
              <a:rPr lang="en-US" sz="1400" dirty="0" err="1" smtClean="0">
                <a:solidFill>
                  <a:srgbClr val="C00000"/>
                </a:solidFill>
              </a:rPr>
              <a:t>Seggern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>
                <a:solidFill>
                  <a:srgbClr val="FFC000"/>
                </a:solidFill>
              </a:rPr>
              <a:t>Richard  </a:t>
            </a:r>
            <a:r>
              <a:rPr lang="en-US" sz="1400" dirty="0" err="1" smtClean="0">
                <a:solidFill>
                  <a:srgbClr val="FFC000"/>
                </a:solidFill>
              </a:rPr>
              <a:t>Stromhagen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00B050"/>
                </a:solidFill>
              </a:rPr>
              <a:t>Dieter Trines</a:t>
            </a:r>
            <a:endParaRPr lang="en-US" sz="1400" dirty="0" smtClean="0"/>
          </a:p>
          <a:p>
            <a:r>
              <a:rPr lang="en-US" dirty="0"/>
              <a:t>Hamburg </a:t>
            </a:r>
            <a:r>
              <a:rPr lang="en-US" dirty="0" smtClean="0"/>
              <a:t>university: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>
                <a:solidFill>
                  <a:srgbClr val="7030A0"/>
                </a:solidFill>
              </a:rPr>
              <a:t>Dieter Horns</a:t>
            </a:r>
            <a:endParaRPr lang="en-US" sz="1400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en-US" dirty="0" smtClean="0"/>
              <a:t>AEI Hannover:</a:t>
            </a:r>
            <a:br>
              <a:rPr lang="en-US" dirty="0" smtClean="0"/>
            </a:br>
            <a:r>
              <a:rPr lang="en-US" sz="1400" dirty="0" smtClean="0">
                <a:solidFill>
                  <a:srgbClr val="FF00FF"/>
                </a:solidFill>
              </a:rPr>
              <a:t>Robin </a:t>
            </a:r>
            <a:r>
              <a:rPr lang="en-US" sz="1400" dirty="0" err="1" smtClean="0">
                <a:solidFill>
                  <a:srgbClr val="FF00FF"/>
                </a:solidFill>
              </a:rPr>
              <a:t>Bähre</a:t>
            </a:r>
            <a:r>
              <a:rPr lang="en-US" sz="1400" dirty="0" smtClean="0"/>
              <a:t>,  </a:t>
            </a:r>
            <a:r>
              <a:rPr lang="en-US" sz="1400" dirty="0" err="1" smtClean="0">
                <a:solidFill>
                  <a:srgbClr val="FF00FF"/>
                </a:solidFill>
              </a:rPr>
              <a:t>Benno</a:t>
            </a:r>
            <a:r>
              <a:rPr lang="en-US" sz="1400" dirty="0" smtClean="0">
                <a:solidFill>
                  <a:srgbClr val="FF00FF"/>
                </a:solidFill>
              </a:rPr>
              <a:t> </a:t>
            </a:r>
            <a:r>
              <a:rPr lang="en-US" sz="1400" dirty="0" err="1" smtClean="0">
                <a:solidFill>
                  <a:srgbClr val="FF00FF"/>
                </a:solidFill>
              </a:rPr>
              <a:t>Willke</a:t>
            </a:r>
            <a:r>
              <a:rPr lang="en-US" sz="1400" dirty="0" smtClean="0">
                <a:solidFill>
                  <a:srgbClr val="FF00FF"/>
                </a:solidFill>
              </a:rPr>
              <a:t>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with strong support </a:t>
            </a:r>
            <a:r>
              <a:rPr lang="en-US" dirty="0" smtClean="0">
                <a:solidFill>
                  <a:srgbClr val="000000"/>
                </a:solidFill>
              </a:rPr>
              <a:t>from</a:t>
            </a:r>
            <a:endParaRPr lang="en-US" sz="1600" dirty="0" smtClean="0">
              <a:solidFill>
                <a:srgbClr val="FF00FF"/>
              </a:solidFill>
            </a:endParaRPr>
          </a:p>
          <a:p>
            <a:r>
              <a:rPr lang="en-US" dirty="0" smtClean="0"/>
              <a:t>LZH Hannover / </a:t>
            </a:r>
            <a:r>
              <a:rPr lang="en-US" dirty="0" err="1" smtClean="0"/>
              <a:t>neoLASE</a:t>
            </a:r>
            <a:r>
              <a:rPr lang="en-US" dirty="0" smtClean="0"/>
              <a:t>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err="1" smtClean="0">
                <a:solidFill>
                  <a:srgbClr val="FF00FF"/>
                </a:solidFill>
              </a:rPr>
              <a:t>Maik</a:t>
            </a:r>
            <a:r>
              <a:rPr lang="en-US" sz="1400" dirty="0" smtClean="0">
                <a:solidFill>
                  <a:srgbClr val="FF00FF"/>
                </a:solidFill>
              </a:rPr>
              <a:t> </a:t>
            </a:r>
            <a:r>
              <a:rPr lang="en-US" sz="1400" dirty="0" err="1" smtClean="0">
                <a:solidFill>
                  <a:srgbClr val="FF00FF"/>
                </a:solidFill>
              </a:rPr>
              <a:t>Frede</a:t>
            </a:r>
            <a:r>
              <a:rPr lang="en-US" sz="1400" dirty="0" smtClean="0">
                <a:solidFill>
                  <a:srgbClr val="FF00FF"/>
                </a:solidFill>
              </a:rPr>
              <a:t>, Bastian Schulz</a:t>
            </a:r>
            <a:r>
              <a:rPr lang="en-US" sz="1600" dirty="0" smtClean="0">
                <a:solidFill>
                  <a:srgbClr val="FF00FF"/>
                </a:solidFill>
              </a:rPr>
              <a:t/>
            </a:r>
            <a:br>
              <a:rPr lang="en-US" sz="1600" dirty="0" smtClean="0">
                <a:solidFill>
                  <a:srgbClr val="FF00FF"/>
                </a:solidFill>
              </a:rPr>
            </a:br>
            <a:endParaRPr lang="en-US" sz="1600" dirty="0" smtClean="0">
              <a:solidFill>
                <a:srgbClr val="FF00FF"/>
              </a:solidFill>
            </a:endParaRP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Theory	  </a:t>
            </a:r>
            <a:r>
              <a:rPr lang="en-US" b="1" dirty="0" smtClean="0">
                <a:solidFill>
                  <a:srgbClr val="C00000"/>
                </a:solidFill>
              </a:rPr>
              <a:t>Exp. Particle physics   </a:t>
            </a:r>
            <a:r>
              <a:rPr lang="en-US" b="1" dirty="0" smtClean="0">
                <a:solidFill>
                  <a:srgbClr val="00B050"/>
                </a:solidFill>
              </a:rPr>
              <a:t>Accelerator physics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Surface physics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</a:rPr>
              <a:t>       Astronomy   </a:t>
            </a:r>
            <a:r>
              <a:rPr lang="en-US" b="1" dirty="0" err="1" smtClean="0">
                <a:solidFill>
                  <a:srgbClr val="7030A0"/>
                </a:solidFill>
              </a:rPr>
              <a:t>Astroparticle</a:t>
            </a:r>
            <a:r>
              <a:rPr lang="en-US" b="1" dirty="0" smtClean="0">
                <a:solidFill>
                  <a:srgbClr val="7030A0"/>
                </a:solidFill>
              </a:rPr>
              <a:t> physics  </a:t>
            </a:r>
            <a:r>
              <a:rPr lang="en-US" b="1" dirty="0" smtClean="0">
                <a:solidFill>
                  <a:srgbClr val="FF00FF"/>
                </a:solidFill>
              </a:rPr>
              <a:t>Laser physics 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smtClean="0">
                <a:solidFill>
                  <a:srgbClr val="FF00FF"/>
                </a:solidFill>
              </a:rPr>
              <a:t> </a:t>
            </a:r>
            <a:r>
              <a:rPr lang="en-US" b="1" dirty="0" smtClean="0">
                <a:solidFill>
                  <a:srgbClr val="FFC000"/>
                </a:solidFill>
              </a:rPr>
              <a:t>Engineer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		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41195" y="4681580"/>
            <a:ext cx="8477884" cy="1519084"/>
          </a:xfrm>
          <a:prstGeom prst="roundRect">
            <a:avLst/>
          </a:prstGeom>
          <a:solidFill>
            <a:schemeClr val="accent1">
              <a:alpha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342" y="4561334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ALPS-II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lindner\Desktop\ALPS-130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7" y="2109779"/>
            <a:ext cx="312801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ALPS-II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Jan </a:t>
            </a:r>
            <a:r>
              <a:rPr lang="de-DE" dirty="0" err="1" smtClean="0"/>
              <a:t>Dreyling</a:t>
            </a:r>
            <a:r>
              <a:rPr lang="de-DE" dirty="0" smtClean="0"/>
              <a:t>-Eschweiler: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i="1" dirty="0"/>
              <a:t>Aufbau und erste Ergebnisse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eines </a:t>
            </a:r>
            <a:r>
              <a:rPr lang="de-DE" i="1" dirty="0"/>
              <a:t>supraleitenden Detektors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zum </a:t>
            </a:r>
            <a:r>
              <a:rPr lang="de-DE" i="1" dirty="0"/>
              <a:t>Nachweis </a:t>
            </a:r>
            <a:r>
              <a:rPr lang="de-DE" i="1" dirty="0" smtClean="0"/>
              <a:t>einzelner </a:t>
            </a:r>
            <a:br>
              <a:rPr lang="de-DE" i="1" dirty="0" smtClean="0"/>
            </a:br>
            <a:r>
              <a:rPr lang="de-DE" i="1" dirty="0" smtClean="0"/>
              <a:t>infraroter </a:t>
            </a:r>
            <a:r>
              <a:rPr lang="de-DE" i="1" dirty="0"/>
              <a:t>Photonen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für </a:t>
            </a:r>
            <a:r>
              <a:rPr lang="de-DE" i="1" dirty="0"/>
              <a:t>das ALPSII Experiment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T </a:t>
            </a:r>
            <a:r>
              <a:rPr lang="de-DE" dirty="0"/>
              <a:t>74.6 Mi 18:00 GER-052</a:t>
            </a:r>
          </a:p>
          <a:p>
            <a:endParaRPr lang="de-DE" dirty="0"/>
          </a:p>
          <a:p>
            <a:r>
              <a:rPr lang="de-DE" dirty="0" smtClean="0"/>
              <a:t>Jan </a:t>
            </a:r>
            <a:r>
              <a:rPr lang="de-DE" dirty="0"/>
              <a:t>Eike von </a:t>
            </a:r>
            <a:r>
              <a:rPr lang="de-DE" dirty="0" err="1" smtClean="0"/>
              <a:t>Seggern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i="1" dirty="0" smtClean="0"/>
              <a:t>The </a:t>
            </a:r>
            <a:r>
              <a:rPr lang="de-DE" i="1" dirty="0"/>
              <a:t>ALPS-II Experiment</a:t>
            </a:r>
            <a:r>
              <a:rPr lang="de-DE" dirty="0"/>
              <a:t>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T </a:t>
            </a:r>
            <a:r>
              <a:rPr lang="de-DE" dirty="0"/>
              <a:t>78.8 Do 18:30 WIL-C133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9" y="851190"/>
            <a:ext cx="3594152" cy="5099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5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/>
              <a:t>There might be physics beyond the 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4792663"/>
          </a:xfrm>
        </p:spPr>
        <p:txBody>
          <a:bodyPr/>
          <a:lstStyle/>
          <a:p>
            <a:r>
              <a:rPr lang="en-US" dirty="0" smtClean="0">
                <a:solidFill>
                  <a:srgbClr val="00A5EB"/>
                </a:solidFill>
              </a:rPr>
              <a:t>Puzzles from astrophysics: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Example: </a:t>
            </a:r>
            <a:r>
              <a:rPr lang="en-US" dirty="0" err="1" smtClean="0"/>
              <a:t>TeV</a:t>
            </a:r>
            <a:r>
              <a:rPr lang="en-US" dirty="0" smtClean="0"/>
              <a:t> photons should be absorbed in the intergalactic space, 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4287" y="4665511"/>
            <a:ext cx="43492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/>
              <a:t>M. </a:t>
            </a:r>
            <a:r>
              <a:rPr lang="en-US" sz="1000" smtClean="0"/>
              <a:t>Meyer, 7th </a:t>
            </a:r>
            <a:r>
              <a:rPr lang="en-US" sz="1000"/>
              <a:t>Patras Workshop on Axions, WIMPs and WISPs, </a:t>
            </a:r>
            <a:r>
              <a:rPr lang="en-US" sz="1000" smtClean="0"/>
              <a:t>2011</a:t>
            </a:r>
            <a:endParaRPr lang="en-US" sz="100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8" y="2048928"/>
            <a:ext cx="3441428" cy="245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5886" y="2953012"/>
            <a:ext cx="4368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Center of mass energy about 1 MeV!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21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Helioscopes</a:t>
            </a:r>
            <a:endParaRPr lang="de-DE" dirty="0"/>
          </a:p>
        </p:txBody>
      </p:sp>
      <p:pic>
        <p:nvPicPr>
          <p:cNvPr id="1026" name="Picture 2" descr="http://4.bp.blogspot.com/_shEr9ZWwmxM/TU_FM17HI3I/AAAAAAAADUg/6tm9PPK-kGM/s1600/Vessels%2B-%2BHeli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0" y="100874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3563257" y="3114841"/>
            <a:ext cx="4796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http://middleboop.blogspot.de/2011/02/vessels-helioscope.html</a:t>
            </a:r>
          </a:p>
        </p:txBody>
      </p:sp>
    </p:spTree>
    <p:extLst>
      <p:ext uri="{BB962C8B-B14F-4D97-AF65-F5344CB8AC3E}">
        <p14:creationId xmlns:p14="http://schemas.microsoft.com/office/powerpoint/2010/main" val="31297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245341"/>
            <a:ext cx="4579699" cy="218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CAST: the dominating </a:t>
            </a:r>
            <a:r>
              <a:rPr lang="en-US" dirty="0" err="1" smtClean="0"/>
              <a:t>helioscope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LHC prototype magnet pointing to the sun.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Axions</a:t>
            </a:r>
            <a:r>
              <a:rPr lang="en-US" dirty="0" smtClean="0"/>
              <a:t> or ALPs from the center</a:t>
            </a:r>
            <a:br>
              <a:rPr lang="en-US" dirty="0" smtClean="0"/>
            </a:br>
            <a:r>
              <a:rPr lang="en-US" dirty="0" smtClean="0"/>
              <a:t>					of the sun would come with </a:t>
            </a:r>
            <a:br>
              <a:rPr lang="en-US" dirty="0" smtClean="0"/>
            </a:br>
            <a:r>
              <a:rPr lang="en-US" dirty="0" smtClean="0"/>
              <a:t>					X-ray energies.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381" y="6052671"/>
            <a:ext cx="2681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New J. Phys. </a:t>
            </a:r>
            <a:r>
              <a:rPr lang="en-US" sz="1400" b="1"/>
              <a:t>11</a:t>
            </a:r>
            <a:r>
              <a:rPr lang="en-US" sz="1400"/>
              <a:t> (2009) 105020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9" y="3522032"/>
            <a:ext cx="3836938" cy="256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7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CAST</a:t>
            </a:r>
            <a:r>
              <a:rPr lang="en-US" smtClean="0"/>
              <a:t>: the </a:t>
            </a:r>
            <a:r>
              <a:rPr lang="en-US"/>
              <a:t>dominating helioscope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887960"/>
            <a:ext cx="8520113" cy="4792663"/>
          </a:xfrm>
        </p:spPr>
        <p:txBody>
          <a:bodyPr/>
          <a:lstStyle/>
          <a:p>
            <a:r>
              <a:rPr lang="en-US" dirty="0" smtClean="0"/>
              <a:t>LHC prototype magnet pointing to the sun.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00A5EB"/>
                </a:solidFill>
              </a:rPr>
              <a:t>Most sensitive experiment searching for </a:t>
            </a:r>
            <a:r>
              <a:rPr lang="en-US" dirty="0" err="1" smtClean="0">
                <a:solidFill>
                  <a:srgbClr val="00A5EB"/>
                </a:solidFill>
              </a:rPr>
              <a:t>axion</a:t>
            </a:r>
            <a:r>
              <a:rPr lang="en-US" dirty="0" smtClean="0">
                <a:solidFill>
                  <a:srgbClr val="00A5EB"/>
                </a:solidFill>
              </a:rPr>
              <a:t>-like particles.</a:t>
            </a:r>
          </a:p>
          <a:p>
            <a:pPr lvl="1"/>
            <a:r>
              <a:rPr lang="en-US" dirty="0" smtClean="0"/>
              <a:t>Unfortunately no hint for WISPs yet.</a:t>
            </a:r>
          </a:p>
          <a:p>
            <a:pPr lvl="1"/>
            <a:r>
              <a:rPr lang="en-US" dirty="0" smtClean="0"/>
              <a:t>If an ALP is found, it would be compatible with known solar physics!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However, CAST does not strictly meet the “no excuse theorem“.</a:t>
            </a:r>
          </a:p>
          <a:p>
            <a:pPr lvl="1"/>
            <a:r>
              <a:rPr lang="en-US" dirty="0" smtClean="0">
                <a:solidFill>
                  <a:srgbClr val="00A5EB"/>
                </a:solidFill>
              </a:rPr>
              <a:t>CAST has to assume ALP production in the sun.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7" descr="CAST_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4" y="1378642"/>
            <a:ext cx="5547847" cy="243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98" y="1209777"/>
            <a:ext cx="3894621" cy="299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5265" y="1040500"/>
            <a:ext cx="2369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(courtesy of I. </a:t>
            </a:r>
            <a:r>
              <a:rPr lang="en-US" dirty="0" err="1" smtClean="0"/>
              <a:t>Irastorza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CAST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Christoph Krieger: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en-US" i="1" dirty="0"/>
              <a:t>An </a:t>
            </a:r>
            <a:r>
              <a:rPr lang="en-US" i="1" dirty="0" err="1"/>
              <a:t>InGrid</a:t>
            </a:r>
            <a:r>
              <a:rPr lang="en-US" i="1" dirty="0"/>
              <a:t> based Detector for the CAST </a:t>
            </a:r>
            <a:r>
              <a:rPr lang="en-US" i="1" dirty="0" smtClean="0"/>
              <a:t>Experiment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T 107.9 Di 18:45 </a:t>
            </a:r>
            <a:r>
              <a:rPr lang="en-US" dirty="0" smtClean="0"/>
              <a:t>HSZ-103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7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IAXO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International </a:t>
            </a:r>
            <a:r>
              <a:rPr lang="en-US" dirty="0" err="1" smtClean="0"/>
              <a:t>Axion</a:t>
            </a:r>
            <a:r>
              <a:rPr lang="en-US" dirty="0" smtClean="0"/>
              <a:t> Observatory	</a:t>
            </a:r>
          </a:p>
          <a:p>
            <a:pPr lvl="1"/>
            <a:r>
              <a:rPr lang="en-US" dirty="0" smtClean="0"/>
              <a:t>CAST principle with dramatically enlarged aperture</a:t>
            </a:r>
          </a:p>
          <a:p>
            <a:pPr lvl="1"/>
            <a:r>
              <a:rPr lang="en-US" dirty="0" smtClean="0"/>
              <a:t>Use of a toroid magnet similar to ATLAS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5" y="2496173"/>
            <a:ext cx="3714750" cy="314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9382" y="5318291"/>
            <a:ext cx="235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arXiv:1103.5334v3 </a:t>
            </a:r>
            <a:r>
              <a:rPr lang="en-US" sz="1400" dirty="0"/>
              <a:t>[</a:t>
            </a:r>
            <a:r>
              <a:rPr lang="en-US" sz="1400" dirty="0" err="1"/>
              <a:t>hep</a:t>
            </a:r>
            <a:r>
              <a:rPr lang="en-US" sz="1400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30048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1598"/>
            <a:ext cx="8520113" cy="544512"/>
          </a:xfrm>
        </p:spPr>
        <p:txBody>
          <a:bodyPr/>
          <a:lstStyle/>
          <a:p>
            <a:r>
              <a:rPr lang="en-US" dirty="0" smtClean="0"/>
              <a:t>IAXO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International </a:t>
            </a:r>
            <a:r>
              <a:rPr lang="en-US" dirty="0" err="1" smtClean="0"/>
              <a:t>Axion</a:t>
            </a:r>
            <a:r>
              <a:rPr lang="en-US" dirty="0" smtClean="0"/>
              <a:t> Observatory	</a:t>
            </a:r>
          </a:p>
          <a:p>
            <a:pPr lvl="1"/>
            <a:r>
              <a:rPr lang="en-US" dirty="0" smtClean="0"/>
              <a:t>CAST principle with dramatically enlarging the aperture</a:t>
            </a:r>
          </a:p>
          <a:p>
            <a:pPr lvl="1"/>
            <a:r>
              <a:rPr lang="en-US" dirty="0" smtClean="0"/>
              <a:t>Use of toroid magnet similar to ATLAS</a:t>
            </a:r>
          </a:p>
          <a:p>
            <a:pPr lvl="1"/>
            <a:r>
              <a:rPr lang="en-US" dirty="0" smtClean="0"/>
              <a:t>X-ray optics similar to satellite experiments.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4" y="2868956"/>
            <a:ext cx="5306283" cy="3325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5328130" y="3167457"/>
            <a:ext cx="516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 Pivovaroff (</a:t>
            </a:r>
            <a:r>
              <a:rPr lang="en-US" sz="1400" i="1" dirty="0" smtClean="0"/>
              <a:t>LLNL</a:t>
            </a:r>
            <a:r>
              <a:rPr lang="en-US" sz="1400" dirty="0"/>
              <a:t>) , presentation </a:t>
            </a:r>
            <a:r>
              <a:rPr lang="en-US" sz="1400" dirty="0" smtClean="0"/>
              <a:t>at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Fundamental Physics at the Intensity </a:t>
            </a:r>
            <a:r>
              <a:rPr lang="en-US" sz="1400" dirty="0" smtClean="0"/>
              <a:t>Frontier, Rockville, 2011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14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6" y="2905991"/>
            <a:ext cx="3692796" cy="336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IAXO proposal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International </a:t>
            </a:r>
            <a:r>
              <a:rPr lang="en-US" dirty="0" err="1" smtClean="0"/>
              <a:t>Axion</a:t>
            </a:r>
            <a:r>
              <a:rPr lang="en-US" dirty="0" smtClean="0"/>
              <a:t> Observatory	</a:t>
            </a:r>
          </a:p>
          <a:p>
            <a:pPr lvl="1"/>
            <a:r>
              <a:rPr lang="en-US" dirty="0" smtClean="0"/>
              <a:t>CAST principle with dramatically enlarging the aperture</a:t>
            </a:r>
          </a:p>
          <a:p>
            <a:pPr lvl="1"/>
            <a:r>
              <a:rPr lang="en-US" dirty="0" smtClean="0"/>
              <a:t>Use of toroid magnet similar to ATLAS?</a:t>
            </a:r>
          </a:p>
          <a:p>
            <a:r>
              <a:rPr lang="en-US" dirty="0" smtClean="0"/>
              <a:t>IAXO could reach deep into the region where </a:t>
            </a:r>
            <a:br>
              <a:rPr lang="en-US" dirty="0" smtClean="0"/>
            </a:br>
            <a:r>
              <a:rPr lang="en-US" dirty="0" smtClean="0"/>
              <a:t>astrophysical phenomena might indicate the existence of ALPs.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659238" y="4570921"/>
            <a:ext cx="235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arXiv:1103.5334v3 </a:t>
            </a:r>
            <a:r>
              <a:rPr lang="en-US" sz="1400"/>
              <a:t>[hep-ex]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89593" y="4386256"/>
            <a:ext cx="2967363" cy="338554"/>
            <a:chOff x="4995081" y="4427200"/>
            <a:chExt cx="2967363" cy="338554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H="1">
              <a:off x="4995081" y="4590976"/>
              <a:ext cx="39578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A5EB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5418158" y="4427200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A5EB"/>
                  </a:solidFill>
                </a:rPr>
                <a:t>ALPS-II (but m &lt; 0.2meV)</a:t>
              </a:r>
              <a:endParaRPr lang="en-US" dirty="0">
                <a:solidFill>
                  <a:srgbClr val="00A5EB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96853" y="5641720"/>
            <a:ext cx="3802528" cy="338554"/>
            <a:chOff x="4995081" y="4427200"/>
            <a:chExt cx="3802528" cy="338554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H="1">
              <a:off x="4995081" y="4590976"/>
              <a:ext cx="39578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A5EB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418158" y="4427200"/>
              <a:ext cx="3379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A5EB"/>
                  </a:solidFill>
                </a:rPr>
                <a:t>“ALPS-III” dream (but m &lt; 0.1meV)</a:t>
              </a:r>
              <a:endParaRPr lang="en-US" dirty="0">
                <a:solidFill>
                  <a:srgbClr val="00A5EB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96853" y="1287520"/>
            <a:ext cx="1256960" cy="338554"/>
            <a:chOff x="4995081" y="4427200"/>
            <a:chExt cx="1256960" cy="338554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>
              <a:off x="4995081" y="4590976"/>
              <a:ext cx="39578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A5EB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5418158" y="4427200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A5EB"/>
                  </a:solidFill>
                </a:rPr>
                <a:t>ALPS-I</a:t>
              </a:r>
              <a:endParaRPr lang="de-DE" dirty="0">
                <a:solidFill>
                  <a:srgbClr val="00A5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9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40229"/>
            <a:ext cx="9144000" cy="611777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Haloscopes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37" y="1137558"/>
            <a:ext cx="5611585" cy="561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7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54" y="3468322"/>
            <a:ext cx="3738659" cy="249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70" y="103188"/>
            <a:ext cx="8851900" cy="544512"/>
          </a:xfrm>
        </p:spPr>
        <p:txBody>
          <a:bodyPr/>
          <a:lstStyle/>
          <a:p>
            <a:r>
              <a:rPr lang="en-US" smtClean="0"/>
              <a:t>Searches for WISPy cold dark matter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to their low mass </a:t>
            </a:r>
            <a:r>
              <a:rPr lang="en-US" dirty="0" err="1" smtClean="0"/>
              <a:t>WISPy</a:t>
            </a:r>
            <a:r>
              <a:rPr lang="en-US" dirty="0" smtClean="0"/>
              <a:t> cold dark matter can not be detected by recoil techniques.</a:t>
            </a:r>
          </a:p>
          <a:p>
            <a:r>
              <a:rPr lang="en-US" dirty="0" err="1" smtClean="0"/>
              <a:t>WISPy</a:t>
            </a:r>
            <a:r>
              <a:rPr lang="en-US" dirty="0" smtClean="0"/>
              <a:t> dark matter particles have to convert into photons in a thoroughly shielded environment.</a:t>
            </a:r>
          </a:p>
          <a:p>
            <a:r>
              <a:rPr lang="en-US" dirty="0" smtClean="0"/>
              <a:t>The mass of the dark matter particle determines the energy to be detected. For </a:t>
            </a:r>
            <a:r>
              <a:rPr lang="en-US" dirty="0" err="1" smtClean="0"/>
              <a:t>axions</a:t>
            </a:r>
            <a:r>
              <a:rPr lang="en-US" dirty="0" smtClean="0"/>
              <a:t> it is in the microwave range. </a:t>
            </a:r>
          </a:p>
          <a:p>
            <a:r>
              <a:rPr lang="en-US" dirty="0" smtClean="0"/>
              <a:t>The resonance frequency of the cavity</a:t>
            </a:r>
            <a:br>
              <a:rPr lang="en-US" dirty="0" smtClean="0"/>
            </a:br>
            <a:r>
              <a:rPr lang="en-US" dirty="0" smtClean="0"/>
              <a:t>is to be tuned to the WISP mass </a:t>
            </a:r>
            <a:br>
              <a:rPr lang="en-US" dirty="0" smtClean="0"/>
            </a:br>
            <a:r>
              <a:rPr lang="en-US" dirty="0" smtClean="0"/>
              <a:t>to be probed.</a:t>
            </a:r>
            <a:br>
              <a:rPr lang="en-US" dirty="0" smtClean="0"/>
            </a:br>
            <a:r>
              <a:rPr lang="en-US" dirty="0" smtClean="0"/>
              <a:t>This is a time consuming process!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16200000">
            <a:off x="6293878" y="3863688"/>
            <a:ext cx="51880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The Search for </a:t>
            </a:r>
            <a:r>
              <a:rPr lang="en-US" sz="1000" dirty="0" err="1"/>
              <a:t>Axions</a:t>
            </a:r>
            <a:r>
              <a:rPr lang="en-US" sz="1000" dirty="0"/>
              <a:t>, </a:t>
            </a:r>
            <a:r>
              <a:rPr lang="en-US" sz="1000" dirty="0" err="1"/>
              <a:t>Carosi</a:t>
            </a:r>
            <a:r>
              <a:rPr lang="en-US" sz="1000" dirty="0"/>
              <a:t>, van Bibber, </a:t>
            </a:r>
            <a:r>
              <a:rPr lang="en-US" sz="1000" dirty="0" err="1"/>
              <a:t>Pivovaroff</a:t>
            </a:r>
            <a:r>
              <a:rPr lang="en-US" sz="1000" dirty="0"/>
              <a:t>, </a:t>
            </a:r>
            <a:r>
              <a:rPr lang="en-US" sz="1000" dirty="0" smtClean="0"/>
              <a:t>Contemp</a:t>
            </a:r>
            <a:r>
              <a:rPr lang="en-US" sz="1000" dirty="0"/>
              <a:t>. Phys. 49, No. 4, 2008</a:t>
            </a:r>
          </a:p>
        </p:txBody>
      </p:sp>
    </p:spTree>
    <p:extLst>
      <p:ext uri="{BB962C8B-B14F-4D97-AF65-F5344CB8AC3E}">
        <p14:creationId xmlns:p14="http://schemas.microsoft.com/office/powerpoint/2010/main" val="23013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ADMX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5477491"/>
          </a:xfrm>
        </p:spPr>
        <p:txBody>
          <a:bodyPr/>
          <a:lstStyle/>
          <a:p>
            <a:r>
              <a:rPr lang="en-US" dirty="0" smtClean="0"/>
              <a:t>Existing experiment at Washington university.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ADMX-HF in preparation at Yale.</a:t>
            </a:r>
          </a:p>
          <a:p>
            <a:r>
              <a:rPr lang="en-US" dirty="0" smtClean="0"/>
              <a:t>Both experiments could probe a large part </a:t>
            </a:r>
            <a:br>
              <a:rPr lang="en-US" dirty="0" smtClean="0"/>
            </a:br>
            <a:r>
              <a:rPr lang="en-US" dirty="0" smtClean="0"/>
              <a:t>of the parameter space for dark matter </a:t>
            </a:r>
            <a:r>
              <a:rPr lang="en-US" dirty="0" err="1" smtClean="0"/>
              <a:t>axions</a:t>
            </a:r>
            <a:r>
              <a:rPr lang="en-US" dirty="0" smtClean="0"/>
              <a:t>!</a:t>
            </a:r>
          </a:p>
        </p:txBody>
      </p:sp>
      <p:pic>
        <p:nvPicPr>
          <p:cNvPr id="4" name="Picture 5" descr="ADMX_PhaseII_n_HF_sensitivit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00" y="3361949"/>
            <a:ext cx="2961900" cy="2093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94" y="743355"/>
            <a:ext cx="3294406" cy="25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dar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9" y="1532599"/>
            <a:ext cx="2579402" cy="279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16200000">
            <a:off x="-1233023" y="2730114"/>
            <a:ext cx="33634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The Search for </a:t>
            </a:r>
            <a:r>
              <a:rPr lang="en-US" sz="1000" dirty="0" err="1"/>
              <a:t>Axions</a:t>
            </a:r>
            <a:r>
              <a:rPr lang="en-US" sz="1000" dirty="0"/>
              <a:t>, </a:t>
            </a:r>
            <a:r>
              <a:rPr lang="en-US" sz="1000" dirty="0" err="1"/>
              <a:t>Carosi</a:t>
            </a:r>
            <a:r>
              <a:rPr lang="en-US" sz="1000" dirty="0"/>
              <a:t>, van Bibber, Pivovaroff</a:t>
            </a:r>
            <a:r>
              <a:rPr lang="en-US" sz="1000" dirty="0" smtClean="0"/>
              <a:t>,</a:t>
            </a:r>
          </a:p>
          <a:p>
            <a:r>
              <a:rPr lang="en-US" sz="1000" dirty="0" smtClean="0"/>
              <a:t>Contemp</a:t>
            </a:r>
            <a:r>
              <a:rPr lang="en-US" sz="1000" dirty="0"/>
              <a:t>. Phys. 49, No. 4, 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5109" y="5483907"/>
            <a:ext cx="2857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Carosi</a:t>
            </a:r>
            <a:r>
              <a:rPr lang="en-US" sz="1400" dirty="0" smtClean="0"/>
              <a:t> (</a:t>
            </a:r>
            <a:r>
              <a:rPr lang="en-US" sz="1400" i="1" dirty="0" smtClean="0"/>
              <a:t>LLNL</a:t>
            </a:r>
            <a:r>
              <a:rPr lang="en-US" sz="1400" dirty="0"/>
              <a:t>) , presentation </a:t>
            </a:r>
            <a:r>
              <a:rPr lang="en-US" sz="1400" dirty="0" smtClean="0"/>
              <a:t>at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Fundamental Physics at the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Intensity Frontier, Rockville, 2011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66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6" y="1748234"/>
            <a:ext cx="5032789" cy="357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dirty="0"/>
              <a:t>There might be physics beyond the 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4" y="801438"/>
            <a:ext cx="8861425" cy="5613876"/>
          </a:xfrm>
        </p:spPr>
        <p:txBody>
          <a:bodyPr/>
          <a:lstStyle/>
          <a:p>
            <a:r>
              <a:rPr lang="en-US" dirty="0" smtClean="0">
                <a:solidFill>
                  <a:srgbClr val="00A5EB"/>
                </a:solidFill>
              </a:rPr>
              <a:t>Puzzles from astrophysics: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 but this seems to be in conflict with observations.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physics beyond the SM is involved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it </a:t>
            </a:r>
            <a:r>
              <a:rPr lang="en-US" dirty="0" smtClean="0"/>
              <a:t>happens below the MeV scale!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46765" y="2078588"/>
            <a:ext cx="32325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/>
              <a:t>D. Horns, M. Meyer, JCAP 1202 (2012) 033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324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9098927" cy="544512"/>
          </a:xfrm>
        </p:spPr>
        <p:txBody>
          <a:bodyPr/>
          <a:lstStyle/>
          <a:p>
            <a:r>
              <a:rPr lang="en-US" dirty="0" smtClean="0"/>
              <a:t>New possibilities by combining forces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77900"/>
            <a:ext cx="9037320" cy="5179060"/>
          </a:xfrm>
        </p:spPr>
        <p:txBody>
          <a:bodyPr/>
          <a:lstStyle/>
          <a:p>
            <a:r>
              <a:rPr lang="en-US" dirty="0" smtClean="0"/>
              <a:t>Dark matter searched for by particle physicists and radio astronomers</a:t>
            </a:r>
          </a:p>
          <a:p>
            <a:pPr lvl="1"/>
            <a:r>
              <a:rPr lang="en-US" dirty="0" err="1" smtClean="0"/>
              <a:t>MPIfR</a:t>
            </a:r>
            <a:r>
              <a:rPr lang="en-US" dirty="0" smtClean="0"/>
              <a:t> (A. Lobanov, R. Keller, M. Kramer)</a:t>
            </a:r>
          </a:p>
          <a:p>
            <a:pPr lvl="1"/>
            <a:r>
              <a:rPr lang="en-US" dirty="0"/>
              <a:t>DESY </a:t>
            </a:r>
            <a:r>
              <a:rPr lang="en-US" dirty="0" smtClean="0"/>
              <a:t>(A.L.,A. Lobanov, W.-D. </a:t>
            </a:r>
            <a:r>
              <a:rPr lang="en-US" dirty="0" err="1" smtClean="0"/>
              <a:t>Möller</a:t>
            </a:r>
            <a:r>
              <a:rPr lang="en-US" dirty="0" smtClean="0"/>
              <a:t>, A. </a:t>
            </a:r>
            <a:r>
              <a:rPr lang="en-US" dirty="0" err="1" smtClean="0"/>
              <a:t>Ringwald</a:t>
            </a:r>
            <a:r>
              <a:rPr lang="en-US" dirty="0" smtClean="0"/>
              <a:t>, J. </a:t>
            </a:r>
            <a:r>
              <a:rPr lang="en-US" dirty="0" err="1" smtClean="0"/>
              <a:t>Sekutowicz,D</a:t>
            </a:r>
            <a:r>
              <a:rPr lang="en-US" dirty="0" smtClean="0"/>
              <a:t>, Trines, A. Westphal)</a:t>
            </a:r>
          </a:p>
          <a:p>
            <a:pPr lvl="1"/>
            <a:r>
              <a:rPr lang="en-US" dirty="0" smtClean="0"/>
              <a:t>ITP Heidelberg (J. </a:t>
            </a:r>
            <a:r>
              <a:rPr lang="en-US" dirty="0" err="1" smtClean="0"/>
              <a:t>Jaeckel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Combine accelerator cavities, detector magnets with receivers from radio astronomy?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9" y="3363000"/>
            <a:ext cx="2946241" cy="197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mpifr.de/div/electronic/content/receivers/21cm/fig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05384"/>
            <a:ext cx="1689607" cy="22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6623537" y="4252604"/>
            <a:ext cx="467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http://www.mpifr.de/div/electronic/content/receivers/21cm/fig_4.jpg</a:t>
            </a:r>
            <a:endParaRPr lang="en-US" sz="1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0" y="3000386"/>
            <a:ext cx="2522494" cy="266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8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657028" cy="544512"/>
          </a:xfrm>
        </p:spPr>
        <p:txBody>
          <a:bodyPr/>
          <a:lstStyle/>
          <a:p>
            <a:r>
              <a:rPr lang="en-US" smtClean="0"/>
              <a:t>A new way of broadband DM seaches?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77916"/>
            <a:ext cx="9144000" cy="1963061"/>
          </a:xfrm>
        </p:spPr>
        <p:txBody>
          <a:bodyPr/>
          <a:lstStyle/>
          <a:p>
            <a:r>
              <a:rPr lang="en-US" dirty="0" smtClean="0"/>
              <a:t>The photonic component of a WISP excites electromagnetic radiation emitted by a conducting surface.</a:t>
            </a:r>
          </a:p>
          <a:p>
            <a:r>
              <a:rPr lang="en-US" dirty="0" smtClean="0"/>
              <a:t>This radiation is emitted perpendicular to the surface and can be focused onto a detector.</a:t>
            </a:r>
          </a:p>
          <a:p>
            <a:r>
              <a:rPr lang="en-US" dirty="0" smtClean="0"/>
              <a:t>This works for a broad range of WISP masses, given by the mirror reflectivity.</a:t>
            </a:r>
          </a:p>
          <a:p>
            <a:r>
              <a:rPr lang="en-US" dirty="0" smtClean="0"/>
              <a:t>A lacking resonance enhancement (ADMX) can be compensated for </a:t>
            </a:r>
            <a:br>
              <a:rPr lang="en-US" dirty="0" smtClean="0"/>
            </a:br>
            <a:r>
              <a:rPr lang="en-US" dirty="0" smtClean="0"/>
              <a:t>by a large mirror surface.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1100450"/>
            <a:ext cx="7000875" cy="141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2708" y="2525725"/>
            <a:ext cx="6379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DESY-12-227, </a:t>
            </a:r>
            <a:r>
              <a:rPr lang="en-US" smtClean="0"/>
              <a:t>MPP-2012-158, arXiv:1212.2970 </a:t>
            </a:r>
            <a:r>
              <a:rPr lang="en-US"/>
              <a:t>[hep-ph] </a:t>
            </a:r>
          </a:p>
        </p:txBody>
      </p:sp>
    </p:spTree>
    <p:extLst>
      <p:ext uri="{BB962C8B-B14F-4D97-AF65-F5344CB8AC3E}">
        <p14:creationId xmlns:p14="http://schemas.microsoft.com/office/powerpoint/2010/main" val="31654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657028" cy="544512"/>
          </a:xfrm>
        </p:spPr>
        <p:txBody>
          <a:bodyPr/>
          <a:lstStyle/>
          <a:p>
            <a:r>
              <a:rPr lang="en-US" smtClean="0"/>
              <a:t>A new way of broadband DM seaches?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230" y="1038967"/>
            <a:ext cx="6175948" cy="1963061"/>
          </a:xfrm>
        </p:spPr>
        <p:txBody>
          <a:bodyPr/>
          <a:lstStyle/>
          <a:p>
            <a:r>
              <a:rPr lang="en-US" dirty="0" smtClean="0"/>
              <a:t>The cold DM WISP </a:t>
            </a:r>
            <a:r>
              <a:rPr lang="en-US" dirty="0" err="1" smtClean="0"/>
              <a:t>em</a:t>
            </a:r>
            <a:r>
              <a:rPr lang="en-US" dirty="0" smtClean="0"/>
              <a:t>. radiation is focused in the center of a spherical mirror.</a:t>
            </a:r>
          </a:p>
          <a:p>
            <a:endParaRPr lang="en-US" dirty="0"/>
          </a:p>
          <a:p>
            <a:r>
              <a:rPr lang="en-US" dirty="0" smtClean="0"/>
              <a:t>Already a 1 m</a:t>
            </a:r>
            <a:r>
              <a:rPr lang="en-US" baseline="30000" dirty="0" smtClean="0"/>
              <a:t>2</a:t>
            </a:r>
            <a:r>
              <a:rPr lang="en-US" dirty="0" smtClean="0"/>
              <a:t> dish could allow to reach high sensitivities.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0" y="839546"/>
            <a:ext cx="1880104" cy="18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" y="3043003"/>
            <a:ext cx="4343116" cy="306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22" y="2668249"/>
            <a:ext cx="3749147" cy="352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4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977900"/>
            <a:ext cx="5598841" cy="4792663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b="1" dirty="0" smtClean="0">
                <a:solidFill>
                  <a:srgbClr val="9C9E9F"/>
                </a:solidFill>
              </a:rPr>
              <a:t>Physics beyond the Standard Model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pPr>
              <a:buClr>
                <a:schemeClr val="bg2"/>
              </a:buClr>
            </a:pPr>
            <a:r>
              <a:rPr lang="en-US" b="1" dirty="0">
                <a:solidFill>
                  <a:srgbClr val="9C9E9F"/>
                </a:solidFill>
              </a:rPr>
              <a:t>Keys to BSM physics </a:t>
            </a:r>
            <a:br>
              <a:rPr lang="en-US" b="1" dirty="0">
                <a:solidFill>
                  <a:srgbClr val="9C9E9F"/>
                </a:solidFill>
              </a:rPr>
            </a:br>
            <a:r>
              <a:rPr lang="en-US" b="1" dirty="0">
                <a:solidFill>
                  <a:srgbClr val="9C9E9F"/>
                </a:solidFill>
              </a:rPr>
              <a:t>and </a:t>
            </a:r>
            <a:r>
              <a:rPr lang="en-US" b="1" dirty="0" err="1">
                <a:solidFill>
                  <a:srgbClr val="9C9E9F"/>
                </a:solidFill>
              </a:rPr>
              <a:t>WISPy</a:t>
            </a:r>
            <a:r>
              <a:rPr lang="en-US" b="1" dirty="0">
                <a:solidFill>
                  <a:srgbClr val="9C9E9F"/>
                </a:solidFill>
              </a:rPr>
              <a:t> particles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pPr>
              <a:buClr>
                <a:schemeClr val="bg2"/>
              </a:buClr>
            </a:pPr>
            <a:r>
              <a:rPr lang="en-US" b="1" dirty="0">
                <a:solidFill>
                  <a:srgbClr val="9C9E9F"/>
                </a:solidFill>
              </a:rPr>
              <a:t>WISP experiments</a:t>
            </a:r>
          </a:p>
          <a:p>
            <a:pPr lvl="1"/>
            <a:r>
              <a:rPr lang="en-US" sz="2000" b="1" dirty="0">
                <a:solidFill>
                  <a:srgbClr val="9C9E9F"/>
                </a:solidFill>
                <a:ea typeface="+mn-ea"/>
                <a:cs typeface="+mn-cs"/>
              </a:rPr>
              <a:t>Laboratory bases</a:t>
            </a:r>
          </a:p>
          <a:p>
            <a:pPr lvl="1"/>
            <a:r>
              <a:rPr lang="en-US" sz="2000" b="1" dirty="0" err="1">
                <a:solidFill>
                  <a:srgbClr val="9C9E9F"/>
                </a:solidFill>
                <a:ea typeface="+mn-ea"/>
                <a:cs typeface="+mn-cs"/>
              </a:rPr>
              <a:t>Helioscopes</a:t>
            </a:r>
            <a:endParaRPr lang="en-US" sz="2000" b="1" dirty="0">
              <a:solidFill>
                <a:srgbClr val="9C9E9F"/>
              </a:solidFill>
              <a:ea typeface="+mn-ea"/>
              <a:cs typeface="+mn-cs"/>
            </a:endParaRPr>
          </a:p>
          <a:p>
            <a:pPr lvl="1"/>
            <a:r>
              <a:rPr lang="en-US" sz="2000" b="1" dirty="0" err="1">
                <a:solidFill>
                  <a:srgbClr val="9C9E9F"/>
                </a:solidFill>
                <a:ea typeface="+mn-ea"/>
                <a:cs typeface="+mn-cs"/>
              </a:rPr>
              <a:t>Haloscopes</a:t>
            </a:r>
            <a:r>
              <a:rPr lang="en-US" b="1" dirty="0" smtClean="0">
                <a:solidFill>
                  <a:srgbClr val="00B0F0"/>
                </a:solidFill>
              </a:rPr>
              <a:t/>
            </a:r>
            <a:br>
              <a:rPr lang="en-US" b="1" dirty="0" smtClean="0">
                <a:solidFill>
                  <a:srgbClr val="00B0F0"/>
                </a:solidFill>
              </a:rPr>
            </a:br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International activities and summary</a:t>
            </a:r>
          </a:p>
        </p:txBody>
      </p:sp>
      <p:pic>
        <p:nvPicPr>
          <p:cNvPr id="4" name="Picture 2" descr="http://upload.wikimedia.org/wikipedia/commons/0/06/Univers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5" y="836712"/>
            <a:ext cx="1584176" cy="12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1"/>
            <a:ext cx="2216010" cy="11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4" y="3789040"/>
            <a:ext cx="71049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4.bp.blogspot.com/_shEr9ZWwmxM/TU_FM17HI3I/AAAAAAAADUg/6tm9PPK-kGM/s1600/Vessels%2B-%2BHelioscop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47475"/>
            <a:ext cx="662493" cy="6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94" y="4606783"/>
            <a:ext cx="585645" cy="58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7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International activities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35" y="977900"/>
            <a:ext cx="8861425" cy="4792663"/>
          </a:xfrm>
        </p:spPr>
        <p:txBody>
          <a:bodyPr/>
          <a:lstStyle/>
          <a:p>
            <a:r>
              <a:rPr lang="en-US" dirty="0" smtClean="0"/>
              <a:t>Input to the discussion on the future European strategy on particle physics:</a:t>
            </a:r>
            <a:br>
              <a:rPr lang="en-US" dirty="0" smtClean="0"/>
            </a:br>
            <a:r>
              <a:rPr lang="en-US" u="sng" dirty="0" smtClean="0">
                <a:solidFill>
                  <a:srgbClr val="FFCC00"/>
                </a:solidFill>
                <a:hlinkClick r:id="rId2"/>
              </a:rPr>
              <a:t>http://indico.cern.ch/abstractDisplay.py/getAttachedFile?abstractId=105&amp;resId=0&amp;confId=175067</a:t>
            </a:r>
            <a:r>
              <a:rPr lang="en-US" u="sng" dirty="0" smtClean="0">
                <a:solidFill>
                  <a:srgbClr val="FFCC00"/>
                </a:solidFill>
              </a:rPr>
              <a:t/>
            </a:r>
            <a:br>
              <a:rPr lang="en-US" u="sng" dirty="0" smtClean="0">
                <a:solidFill>
                  <a:srgbClr val="FFCC00"/>
                </a:solidFill>
              </a:rPr>
            </a:br>
            <a:r>
              <a:rPr lang="en-US" u="sng" dirty="0" smtClean="0">
                <a:solidFill>
                  <a:srgbClr val="FFCC00"/>
                </a:solidFill>
              </a:rPr>
              <a:t/>
            </a:r>
            <a:br>
              <a:rPr lang="en-US" u="sng" dirty="0" smtClean="0">
                <a:solidFill>
                  <a:srgbClr val="FFCC00"/>
                </a:solidFill>
              </a:rPr>
            </a:br>
            <a:r>
              <a:rPr lang="en-US" u="sng" dirty="0" smtClean="0">
                <a:solidFill>
                  <a:srgbClr val="FFCC00"/>
                </a:solidFill>
              </a:rPr>
              <a:t/>
            </a:r>
            <a:br>
              <a:rPr lang="en-US" u="sng" dirty="0" smtClean="0">
                <a:solidFill>
                  <a:srgbClr val="FFCC00"/>
                </a:solidFill>
              </a:rPr>
            </a:br>
            <a:r>
              <a:rPr lang="en-US" dirty="0" smtClean="0"/>
              <a:t>Document written </a:t>
            </a:r>
            <a:br>
              <a:rPr lang="en-US" dirty="0" smtClean="0"/>
            </a:br>
            <a:r>
              <a:rPr lang="en-US" dirty="0" smtClean="0"/>
              <a:t>by international</a:t>
            </a:r>
            <a:br>
              <a:rPr lang="en-US" dirty="0" smtClean="0"/>
            </a:br>
            <a:r>
              <a:rPr lang="en-US" dirty="0" smtClean="0"/>
              <a:t>authors!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75" y="1793889"/>
            <a:ext cx="5156617" cy="427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9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(selected) in the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November 2011:</a:t>
            </a:r>
            <a:br>
              <a:rPr lang="en-US" dirty="0" smtClean="0"/>
            </a:br>
            <a:r>
              <a:rPr lang="en-US" dirty="0" smtClean="0"/>
              <a:t>Fundamental Physics at the Intensity Frontier (Rockville)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http://www.intensityfrontier.org/</a:t>
            </a:r>
            <a:r>
              <a:rPr lang="en-US" dirty="0" smtClean="0"/>
              <a:t> </a:t>
            </a:r>
          </a:p>
          <a:p>
            <a:r>
              <a:rPr lang="en-US" dirty="0"/>
              <a:t>April 2012: </a:t>
            </a:r>
            <a:br>
              <a:rPr lang="en-US" dirty="0"/>
            </a:br>
            <a:r>
              <a:rPr lang="en-US" dirty="0"/>
              <a:t>Vistas in </a:t>
            </a:r>
            <a:r>
              <a:rPr lang="en-US" dirty="0" err="1"/>
              <a:t>Axion</a:t>
            </a:r>
            <a:r>
              <a:rPr lang="en-US" dirty="0"/>
              <a:t> Physics (Seattle)</a:t>
            </a:r>
            <a:br>
              <a:rPr lang="en-US" dirty="0"/>
            </a:br>
            <a:r>
              <a:rPr lang="en-US" dirty="0">
                <a:hlinkClick r:id="rId3"/>
              </a:rPr>
              <a:t>http://www.int.washington.edu/PROGRAMS/12-50w/</a:t>
            </a:r>
            <a:r>
              <a:rPr lang="en-US" dirty="0"/>
              <a:t> </a:t>
            </a:r>
            <a:endParaRPr lang="en-US" dirty="0" smtClean="0"/>
          </a:p>
          <a:p>
            <a:r>
              <a:rPr lang="de-DE" dirty="0" err="1" smtClean="0"/>
              <a:t>Snowmass</a:t>
            </a:r>
            <a:r>
              <a:rPr lang="de-DE" dirty="0" smtClean="0"/>
              <a:t> 2013:</a:t>
            </a:r>
            <a:br>
              <a:rPr lang="de-DE" dirty="0" smtClean="0"/>
            </a:br>
            <a:r>
              <a:rPr lang="en-US" dirty="0" smtClean="0"/>
              <a:t>(Snowmass on the Mississippi) Minneapolis, July 29 – Aug. 6, 2013, </a:t>
            </a:r>
            <a:br>
              <a:rPr lang="en-US" dirty="0" smtClean="0"/>
            </a:br>
            <a:r>
              <a:rPr lang="en-US" dirty="0" smtClean="0"/>
              <a:t>see </a:t>
            </a:r>
            <a:r>
              <a:rPr lang="en-US" dirty="0" smtClean="0">
                <a:hlinkClick r:id="rId4"/>
              </a:rPr>
              <a:t>http://snowmass2013.org/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Among others:</a:t>
            </a:r>
            <a:br>
              <a:rPr lang="en-US" dirty="0" smtClean="0"/>
            </a:br>
            <a:r>
              <a:rPr lang="en-US" dirty="0" smtClean="0"/>
              <a:t>Working group on the Intensity Frontier including a sub-group  </a:t>
            </a:r>
            <a:br>
              <a:rPr lang="en-US" dirty="0" smtClean="0"/>
            </a:br>
            <a:r>
              <a:rPr lang="en-US" dirty="0" smtClean="0">
                <a:hlinkClick r:id="rId5" tooltip="New Light, Weakly Coupled particles"/>
              </a:rPr>
              <a:t>“New </a:t>
            </a:r>
            <a:r>
              <a:rPr lang="en-US" dirty="0">
                <a:hlinkClick r:id="rId5" tooltip="New Light, Weakly Coupled particles"/>
              </a:rPr>
              <a:t>Light, Weakly Coupled </a:t>
            </a:r>
            <a:r>
              <a:rPr lang="en-US" dirty="0" smtClean="0">
                <a:hlinkClick r:id="rId5" tooltip="New Light, Weakly Coupled particles"/>
              </a:rPr>
              <a:t>particles</a:t>
            </a:r>
            <a:r>
              <a:rPr lang="en-US" dirty="0" smtClean="0"/>
              <a:t>”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22" y="1637661"/>
            <a:ext cx="4599110" cy="48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Patras</a:t>
            </a:r>
            <a:r>
              <a:rPr lang="en-US" dirty="0" smtClean="0"/>
              <a:t>” workshop series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Workshop on WIMPs and WISPs!</a:t>
            </a:r>
          </a:p>
        </p:txBody>
      </p:sp>
      <p:pic>
        <p:nvPicPr>
          <p:cNvPr id="6" name="Picture 4" descr="Patras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048"/>
            <a:ext cx="2510043" cy="17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atras2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411314"/>
            <a:ext cx="2302796" cy="17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76" y="1411312"/>
            <a:ext cx="2442752" cy="172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7" y="3163889"/>
            <a:ext cx="2441566" cy="172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30" y="3169930"/>
            <a:ext cx="2415244" cy="171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8133" y="214513"/>
            <a:ext cx="2807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http://axion-wimp.desy.de/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4848" y="5359579"/>
            <a:ext cx="3380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Workshop 2014: CERN</a:t>
            </a: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48" y="3170132"/>
            <a:ext cx="3325423" cy="234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2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indner\Desktop\article04_image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0" t="33156" r="43567" b="-2578"/>
          <a:stretch/>
        </p:blipFill>
        <p:spPr bwMode="auto">
          <a:xfrm>
            <a:off x="1315330" y="4384331"/>
            <a:ext cx="3780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 to beyond SM physics</a:t>
            </a:r>
            <a:endParaRPr lang="en-US" dirty="0"/>
          </a:p>
        </p:txBody>
      </p:sp>
      <p:pic>
        <p:nvPicPr>
          <p:cNvPr id="3074" name="Picture 2" descr="C:\Users\lindner\Desktop\article04_imag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15" y="1431588"/>
            <a:ext cx="6430728" cy="321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59052" y="111769"/>
            <a:ext cx="1300356" cy="523220"/>
          </a:xfrm>
          <a:prstGeom prst="rect">
            <a:avLst/>
          </a:prstGeom>
          <a:solidFill>
            <a:srgbClr val="FFCD2D"/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WISPs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1156" y="5351489"/>
            <a:ext cx="3196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Symmetry magazin, August 2006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463 C 0.00104 -0.00394 0.00295 -0.00394 0.00416 -0.00232 C 0.00677 0.00184 0.00868 0.01895 0.01024 0.02566 C 0.01059 0.02797 0.01128 0.03052 0.01163 0.03283 C 0.01215 0.03514 0.01319 0.03976 0.01319 0.04 C 0.01267 0.18173 0.0125 0.32485 0.01163 0.46728 C 0.01163 0.47953 0.01909 0.57618 0.0026 0.60046 C 0.00069 0.60948 -0.00139 0.61919 -0.0033 0.62843 C -0.00382 0.63075 -0.00348 0.63421 -0.00487 0.6356 C -0.00625 0.63722 -0.00782 0.63861 -0.00938 0.64023 C -0.01285 0.64832 -0.01528 0.65341 -0.02136 0.65664 C -0.05903 0.71213 -0.12014 0.69317 -0.16754 0.69387 C -0.24688 0.69502 -0.32622 0.69549 -0.40556 0.69618 C -0.4573 0.69549 -0.51737 0.73734 -0.56059 0.69387 C -0.57726 0.67722 -0.56216 0.55005 -0.55313 0.49757 C -0.55243 0.48439 -0.55 0.46543 -0.55 0.45086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2" y="3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-6300000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5" y="977900"/>
            <a:ext cx="9048466" cy="5039442"/>
          </a:xfrm>
        </p:spPr>
        <p:txBody>
          <a:bodyPr/>
          <a:lstStyle/>
          <a:p>
            <a:r>
              <a:rPr lang="en-US" dirty="0" smtClean="0"/>
              <a:t>Weakly Interacting Slim Particles might explain puzzles from cosmology, astrophysics and particle physics.</a:t>
            </a:r>
          </a:p>
          <a:p>
            <a:r>
              <a:rPr lang="en-US" dirty="0" smtClean="0"/>
              <a:t>With the recent developments in theory and astrophysics phenomena </a:t>
            </a:r>
            <a:br>
              <a:rPr lang="en-US" dirty="0" smtClean="0"/>
            </a:br>
            <a:r>
              <a:rPr lang="en-US" dirty="0" smtClean="0"/>
              <a:t>we know where to go</a:t>
            </a:r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axion</a:t>
            </a:r>
            <a:r>
              <a:rPr lang="en-US" dirty="0" smtClean="0"/>
              <a:t>-like particles</a:t>
            </a:r>
            <a:r>
              <a:rPr lang="en-US" dirty="0"/>
              <a:t> </a:t>
            </a:r>
            <a:r>
              <a:rPr lang="en-US" dirty="0" smtClean="0"/>
              <a:t>and hidden photons.</a:t>
            </a:r>
          </a:p>
          <a:p>
            <a:r>
              <a:rPr lang="en-US" dirty="0" smtClean="0"/>
              <a:t>Next generation experiments are being constructed or prepared with sensitivities allowing to probe these predictions.</a:t>
            </a:r>
          </a:p>
          <a:p>
            <a:r>
              <a:rPr lang="en-US" dirty="0" smtClean="0"/>
              <a:t>One should exploit carefully new options provided by </a:t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power pulsed laser systems, large existing magnets 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approaches </a:t>
            </a:r>
            <a:r>
              <a:rPr lang="en-US" dirty="0"/>
              <a:t>for dark matter searches for </a:t>
            </a:r>
            <a:r>
              <a:rPr lang="en-US" dirty="0" smtClean="0"/>
              <a:t>example.</a:t>
            </a:r>
          </a:p>
          <a:p>
            <a:r>
              <a:rPr lang="en-US" dirty="0" smtClean="0"/>
              <a:t>Small scale and short term WISP experiments offer a fascinating complement to accelerator based “big science”.</a:t>
            </a:r>
          </a:p>
          <a:p>
            <a:r>
              <a:rPr lang="en-US" b="1" dirty="0" smtClean="0">
                <a:solidFill>
                  <a:srgbClr val="00A5EB"/>
                </a:solidFill>
              </a:rPr>
              <a:t>There is plenty of room for new ideas and quick experiments </a:t>
            </a:r>
            <a:br>
              <a:rPr lang="en-US" b="1" dirty="0" smtClean="0">
                <a:solidFill>
                  <a:srgbClr val="00A5EB"/>
                </a:solidFill>
              </a:rPr>
            </a:br>
            <a:r>
              <a:rPr lang="en-US" b="1" dirty="0" smtClean="0">
                <a:solidFill>
                  <a:srgbClr val="00A5EB"/>
                </a:solidFill>
              </a:rPr>
              <a:t>having the potential to change the (particle physicist’s) world!</a:t>
            </a:r>
          </a:p>
        </p:txBody>
      </p:sp>
    </p:spTree>
    <p:extLst>
      <p:ext uri="{BB962C8B-B14F-4D97-AF65-F5344CB8AC3E}">
        <p14:creationId xmlns:p14="http://schemas.microsoft.com/office/powerpoint/2010/main" val="27438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520113" cy="544512"/>
          </a:xfrm>
        </p:spPr>
        <p:txBody>
          <a:bodyPr/>
          <a:lstStyle/>
          <a:p>
            <a:r>
              <a:rPr lang="en-US" smtClean="0"/>
              <a:t>Backup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851900" cy="544512"/>
          </a:xfrm>
        </p:spPr>
        <p:txBody>
          <a:bodyPr/>
          <a:lstStyle/>
          <a:p>
            <a:r>
              <a:rPr lang="en-US" dirty="0" smtClean="0"/>
              <a:t>There might be physics beyond the SM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8970" y="801438"/>
                <a:ext cx="8865030" cy="5080169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A5EB"/>
                    </a:solidFill>
                  </a:rPr>
                  <a:t>CP-conservation in QCD</a:t>
                </a:r>
                <a:r>
                  <a:rPr lang="en-US" dirty="0">
                    <a:solidFill>
                      <a:srgbClr val="00A5EB"/>
                    </a:solidFill>
                  </a:rPr>
                  <a:t>:</a:t>
                </a:r>
                <a:r>
                  <a:rPr lang="en-US" dirty="0" smtClean="0">
                    <a:solidFill>
                      <a:srgbClr val="00A5EB"/>
                    </a:solidFill>
                  </a:rPr>
                  <a:t>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why does the static electromagnetic dipole moment of the neutron vanish?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/>
                  <a:t>Why do the wave functions of the three quarks </a:t>
                </a:r>
                <a:r>
                  <a:rPr lang="en-US" i="1" dirty="0"/>
                  <a:t>exactly</a:t>
                </a:r>
                <a:r>
                  <a:rPr lang="en-US" dirty="0"/>
                  <a:t> cancel out </a:t>
                </a:r>
                <a:br>
                  <a:rPr lang="en-US" dirty="0"/>
                </a:br>
                <a:r>
                  <a:rPr lang="en-US" dirty="0"/>
                  <a:t>any observable static charge distribution in the neutron</a:t>
                </a:r>
                <a:r>
                  <a:rPr lang="en-US" dirty="0" smtClean="0"/>
                  <a:t>?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Why does QCD conserve CP? </a:t>
                </a:r>
                <a:br>
                  <a:rPr lang="en-US" dirty="0" smtClean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In principle QCD </a:t>
                </a:r>
                <a:r>
                  <a:rPr lang="en-US" dirty="0"/>
                  <a:t>would allow for CP violation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parameterized </a:t>
                </a:r>
                <a:r>
                  <a:rPr lang="en-US" dirty="0"/>
                  <a:t>by an </a:t>
                </a:r>
                <a:r>
                  <a:rPr lang="en-US" dirty="0" smtClean="0"/>
                  <a:t>overall </a:t>
                </a:r>
                <a:r>
                  <a:rPr lang="en-US" dirty="0"/>
                  <a:t>phase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sym typeface="Symbol"/>
                      </a:rPr>
                      <m:t></m:t>
                    </m:r>
                  </m:oMath>
                </a14:m>
                <a:r>
                  <a:rPr lang="en-US" dirty="0" smtClean="0"/>
                  <a:t> of the quark mass matrix.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970" y="801438"/>
                <a:ext cx="8865030" cy="5080169"/>
              </a:xfrm>
              <a:blipFill rotWithShape="1">
                <a:blip r:embed="rId3"/>
                <a:stretch>
                  <a:fillRect l="-1032" t="-1439" b="-119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07151" y="3018618"/>
            <a:ext cx="37671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http://www.lbl.gov/Science-Articles/Archive/sabl/2006/Oct/3.html</a:t>
            </a:r>
          </a:p>
        </p:txBody>
      </p:sp>
      <p:pic>
        <p:nvPicPr>
          <p:cNvPr id="6" name="Picture 7" descr="nuc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8" y="1630262"/>
            <a:ext cx="2660650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82" name="Group 2"/>
          <p:cNvGrpSpPr>
            <a:grpSpLocks/>
          </p:cNvGrpSpPr>
          <p:nvPr/>
        </p:nvGrpSpPr>
        <p:grpSpPr bwMode="auto">
          <a:xfrm>
            <a:off x="319088" y="2090738"/>
            <a:ext cx="8482012" cy="1208087"/>
            <a:chOff x="567" y="3203"/>
            <a:chExt cx="4672" cy="590"/>
          </a:xfrm>
        </p:grpSpPr>
        <p:sp>
          <p:nvSpPr>
            <p:cNvPr id="737283" name="Rectangle 3"/>
            <p:cNvSpPr>
              <a:spLocks noChangeArrowheads="1"/>
            </p:cNvSpPr>
            <p:nvPr/>
          </p:nvSpPr>
          <p:spPr bwMode="auto">
            <a:xfrm>
              <a:off x="567" y="3203"/>
              <a:ext cx="4672" cy="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72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" y="3371"/>
              <a:ext cx="182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2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" y="3290"/>
              <a:ext cx="1308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7286" name="Text Box 6"/>
            <p:cNvSpPr txBox="1">
              <a:spLocks noChangeArrowheads="1"/>
            </p:cNvSpPr>
            <p:nvPr/>
          </p:nvSpPr>
          <p:spPr bwMode="auto">
            <a:xfrm>
              <a:off x="4074" y="3346"/>
              <a:ext cx="1067" cy="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i="1"/>
                <a:t>q =  p</a:t>
              </a:r>
              <a:r>
                <a:rPr lang="en-US" sz="1800" i="1" baseline="-25000"/>
                <a:t>γ </a:t>
              </a:r>
              <a:r>
                <a:rPr lang="en-US" sz="1800" i="1"/>
                <a:t>– p</a:t>
              </a:r>
              <a:r>
                <a:rPr lang="en-US" sz="1800" i="1" baseline="-25000"/>
                <a:t>Φ</a:t>
              </a:r>
              <a:br>
                <a:rPr lang="en-US" sz="1800" i="1" baseline="-25000"/>
              </a:br>
              <a:r>
                <a:rPr lang="en-US" sz="1800" i="1"/>
                <a:t>l: length of B field</a:t>
              </a:r>
              <a:endParaRPr lang="en-US" sz="1800" i="1" baseline="-25000"/>
            </a:p>
          </p:txBody>
        </p:sp>
      </p:grpSp>
      <p:sp>
        <p:nvSpPr>
          <p:cNvPr id="737287" name="Rectangle 7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smtClean="0"/>
              <a:t>ALPs in LSW experiments </a:t>
            </a:r>
            <a:endParaRPr lang="en-US" dirty="0"/>
          </a:p>
        </p:txBody>
      </p:sp>
      <p:sp>
        <p:nvSpPr>
          <p:cNvPr id="7372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82575" y="977900"/>
            <a:ext cx="8520113" cy="5373688"/>
          </a:xfrm>
        </p:spPr>
        <p:txBody>
          <a:bodyPr/>
          <a:lstStyle/>
          <a:p>
            <a:r>
              <a:rPr lang="en-US" dirty="0"/>
              <a:t>The production (and re-conversion) of </a:t>
            </a:r>
            <a:br>
              <a:rPr lang="en-US" dirty="0"/>
            </a:br>
            <a:r>
              <a:rPr lang="en-US" dirty="0"/>
              <a:t>WISPs takes place in a coherent fashion.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For ALPs (</a:t>
            </a:r>
            <a:r>
              <a:rPr lang="en-US" dirty="0">
                <a:cs typeface="Arial" pitchFamily="34" charset="0"/>
              </a:rPr>
              <a:t>Φ</a:t>
            </a:r>
            <a:r>
              <a:rPr lang="en-US" dirty="0"/>
              <a:t>):</a:t>
            </a:r>
          </a:p>
        </p:txBody>
      </p:sp>
      <p:pic>
        <p:nvPicPr>
          <p:cNvPr id="73728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752475"/>
            <a:ext cx="34528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9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806825"/>
            <a:ext cx="37909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7291" name="Group 11"/>
          <p:cNvGrpSpPr>
            <a:grpSpLocks/>
          </p:cNvGrpSpPr>
          <p:nvPr/>
        </p:nvGrpSpPr>
        <p:grpSpPr bwMode="auto">
          <a:xfrm>
            <a:off x="5568950" y="3624263"/>
            <a:ext cx="1614488" cy="1398587"/>
            <a:chOff x="2259" y="2556"/>
            <a:chExt cx="1017" cy="881"/>
          </a:xfrm>
        </p:grpSpPr>
        <p:sp>
          <p:nvSpPr>
            <p:cNvPr id="737292" name="Line 12"/>
            <p:cNvSpPr>
              <a:spLocks noChangeShapeType="1"/>
            </p:cNvSpPr>
            <p:nvPr/>
          </p:nvSpPr>
          <p:spPr bwMode="auto">
            <a:xfrm>
              <a:off x="2259" y="2556"/>
              <a:ext cx="208" cy="84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3" name="Line 13"/>
            <p:cNvSpPr>
              <a:spLocks noChangeShapeType="1"/>
            </p:cNvSpPr>
            <p:nvPr/>
          </p:nvSpPr>
          <p:spPr bwMode="auto">
            <a:xfrm>
              <a:off x="2263" y="2565"/>
              <a:ext cx="488" cy="85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4" name="Line 14"/>
            <p:cNvSpPr>
              <a:spLocks noChangeShapeType="1"/>
            </p:cNvSpPr>
            <p:nvPr/>
          </p:nvSpPr>
          <p:spPr bwMode="auto">
            <a:xfrm>
              <a:off x="2262" y="2569"/>
              <a:ext cx="659" cy="86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5" name="Line 15"/>
            <p:cNvSpPr>
              <a:spLocks noChangeShapeType="1"/>
            </p:cNvSpPr>
            <p:nvPr/>
          </p:nvSpPr>
          <p:spPr bwMode="auto">
            <a:xfrm>
              <a:off x="2266" y="2562"/>
              <a:ext cx="768" cy="853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6" name="Line 16"/>
            <p:cNvSpPr>
              <a:spLocks noChangeShapeType="1"/>
            </p:cNvSpPr>
            <p:nvPr/>
          </p:nvSpPr>
          <p:spPr bwMode="auto">
            <a:xfrm>
              <a:off x="2275" y="2576"/>
              <a:ext cx="862" cy="79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7" name="Line 17"/>
            <p:cNvSpPr>
              <a:spLocks noChangeShapeType="1"/>
            </p:cNvSpPr>
            <p:nvPr/>
          </p:nvSpPr>
          <p:spPr bwMode="auto">
            <a:xfrm>
              <a:off x="2279" y="2564"/>
              <a:ext cx="997" cy="703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298" name="Line 18"/>
            <p:cNvSpPr>
              <a:spLocks noChangeShapeType="1"/>
            </p:cNvSpPr>
            <p:nvPr/>
          </p:nvSpPr>
          <p:spPr bwMode="auto">
            <a:xfrm>
              <a:off x="2262" y="2558"/>
              <a:ext cx="951" cy="76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299" name="Text Box 19"/>
          <p:cNvSpPr txBox="1">
            <a:spLocks noChangeArrowheads="1"/>
          </p:cNvSpPr>
          <p:nvPr/>
        </p:nvSpPr>
        <p:spPr bwMode="auto">
          <a:xfrm>
            <a:off x="495300" y="3309938"/>
            <a:ext cx="59266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With</a:t>
            </a:r>
            <a:r>
              <a:rPr lang="en-US" sz="2000" i="1" dirty="0"/>
              <a:t> P</a:t>
            </a:r>
            <a:r>
              <a:rPr lang="en-US" sz="2000" i="1" baseline="-25000" dirty="0">
                <a:sym typeface="Symbol" pitchFamily="18" charset="2"/>
              </a:rPr>
              <a:t></a:t>
            </a:r>
            <a:r>
              <a:rPr lang="en-US" sz="2000" i="1" baseline="-25000" dirty="0">
                <a:cs typeface="Arial" pitchFamily="34" charset="0"/>
                <a:sym typeface="Symbol" pitchFamily="18" charset="2"/>
              </a:rPr>
              <a:t>Φ</a:t>
            </a:r>
            <a:r>
              <a:rPr lang="en-US" sz="2000" i="1" dirty="0">
                <a:cs typeface="Arial" pitchFamily="34" charset="0"/>
                <a:sym typeface="Symbol" pitchFamily="18" charset="2"/>
              </a:rPr>
              <a:t>=P</a:t>
            </a:r>
            <a:r>
              <a:rPr lang="en-US" sz="2000" i="1" baseline="-25000" dirty="0">
                <a:cs typeface="Arial" pitchFamily="34" charset="0"/>
                <a:sym typeface="Symbol" pitchFamily="18" charset="2"/>
              </a:rPr>
              <a:t>Φ</a:t>
            </a:r>
            <a:r>
              <a:rPr lang="en-US" sz="2000" i="1" dirty="0">
                <a:cs typeface="Arial" pitchFamily="34" charset="0"/>
                <a:sym typeface="Symbol" pitchFamily="18" charset="2"/>
              </a:rPr>
              <a:t>= </a:t>
            </a:r>
            <a:r>
              <a:rPr lang="en-US" sz="2000" i="1" dirty="0" smtClean="0">
                <a:cs typeface="Arial" pitchFamily="34" charset="0"/>
                <a:sym typeface="Symbol" pitchFamily="18" charset="2"/>
              </a:rPr>
              <a:t>P</a:t>
            </a:r>
            <a:r>
              <a:rPr lang="en-US" sz="2000" i="1" baseline="30000" dirty="0"/>
              <a:t>1/2</a:t>
            </a:r>
            <a:r>
              <a:rPr lang="en-US" sz="2000" i="1" dirty="0"/>
              <a:t> </a:t>
            </a:r>
            <a:r>
              <a:rPr lang="en-US" sz="2000" dirty="0" smtClean="0">
                <a:cs typeface="Arial" pitchFamily="34" charset="0"/>
                <a:sym typeface="Symbol" pitchFamily="18" charset="2"/>
              </a:rPr>
              <a:t>:  </a:t>
            </a:r>
            <a:r>
              <a:rPr lang="en-US" sz="2000" i="1" dirty="0" smtClean="0"/>
              <a:t>g </a:t>
            </a:r>
            <a:r>
              <a:rPr lang="en-US" sz="2000" i="1" dirty="0"/>
              <a:t>= (P)</a:t>
            </a:r>
            <a:r>
              <a:rPr lang="en-US" sz="2000" i="1" baseline="30000" dirty="0"/>
              <a:t>1/4</a:t>
            </a:r>
            <a:r>
              <a:rPr lang="en-US" sz="2000" i="1" dirty="0"/>
              <a:t> · 2 · / (L·B) / F</a:t>
            </a:r>
            <a:r>
              <a:rPr lang="en-US" sz="2000" i="1" baseline="30000" dirty="0"/>
              <a:t>1/2</a:t>
            </a:r>
            <a:r>
              <a:rPr lang="en-US" sz="2000" i="1" dirty="0"/>
              <a:t> </a:t>
            </a:r>
          </a:p>
        </p:txBody>
      </p:sp>
      <p:sp>
        <p:nvSpPr>
          <p:cNvPr id="737300" name="Line 20"/>
          <p:cNvSpPr>
            <a:spLocks noChangeShapeType="1"/>
          </p:cNvSpPr>
          <p:nvPr/>
        </p:nvSpPr>
        <p:spPr bwMode="auto">
          <a:xfrm flipH="1">
            <a:off x="4711700" y="3775075"/>
            <a:ext cx="296863" cy="207327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01" name="Text Box 21"/>
          <p:cNvSpPr txBox="1">
            <a:spLocks noChangeArrowheads="1"/>
          </p:cNvSpPr>
          <p:nvPr/>
        </p:nvSpPr>
        <p:spPr bwMode="auto">
          <a:xfrm>
            <a:off x="550898" y="4145330"/>
            <a:ext cx="3246402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 smtClean="0"/>
              <a:t>P = </a:t>
            </a:r>
            <a:br>
              <a:rPr lang="en-US" sz="2000" i="1" dirty="0" smtClean="0"/>
            </a:br>
            <a:r>
              <a:rPr lang="en-US" sz="2000" i="1" dirty="0" smtClean="0"/>
              <a:t>(photon flux behind wall) /  </a:t>
            </a:r>
            <a:br>
              <a:rPr lang="en-US" sz="2000" i="1" dirty="0" smtClean="0"/>
            </a:br>
            <a:r>
              <a:rPr lang="en-US" sz="2000" i="1" dirty="0" smtClean="0"/>
              <a:t>(flux before wall) / </a:t>
            </a:r>
            <a:br>
              <a:rPr lang="en-US" sz="2000" i="1" dirty="0" smtClean="0"/>
            </a:br>
            <a:r>
              <a:rPr lang="en-US" sz="2000" i="1" dirty="0" smtClean="0"/>
              <a:t>(power built-up in cavity </a:t>
            </a:r>
            <a:br>
              <a:rPr lang="en-US" sz="2000" i="1" dirty="0" smtClean="0"/>
            </a:br>
            <a:r>
              <a:rPr lang="en-US" sz="2000" i="1" dirty="0" smtClean="0"/>
              <a:t>behind wall)</a:t>
            </a:r>
            <a:endParaRPr lang="en-US" sz="20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752475"/>
            <a:ext cx="34528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8" y="2041395"/>
            <a:ext cx="7944173" cy="136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287" name="Rectangle 7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dirty="0" smtClean="0"/>
              <a:t>Hidden photons in LSW experiments </a:t>
            </a:r>
            <a:endParaRPr lang="en-US" dirty="0"/>
          </a:p>
        </p:txBody>
      </p:sp>
      <p:sp>
        <p:nvSpPr>
          <p:cNvPr id="7372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82575" y="977900"/>
            <a:ext cx="8520113" cy="5373688"/>
          </a:xfrm>
        </p:spPr>
        <p:txBody>
          <a:bodyPr/>
          <a:lstStyle/>
          <a:p>
            <a:r>
              <a:rPr lang="en-US" dirty="0"/>
              <a:t>The production (and re-conversion) of </a:t>
            </a:r>
            <a:br>
              <a:rPr lang="en-US" dirty="0"/>
            </a:br>
            <a:r>
              <a:rPr lang="en-US" dirty="0"/>
              <a:t>WISPs takes place in a coherent fashion.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37299" name="Text Box 19"/>
          <p:cNvSpPr txBox="1">
            <a:spLocks noChangeArrowheads="1"/>
          </p:cNvSpPr>
          <p:nvPr/>
        </p:nvSpPr>
        <p:spPr bwMode="auto">
          <a:xfrm>
            <a:off x="495300" y="3309938"/>
            <a:ext cx="4033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With</a:t>
            </a:r>
            <a:r>
              <a:rPr lang="en-US" sz="2000" i="1" dirty="0"/>
              <a:t> P</a:t>
            </a:r>
            <a:r>
              <a:rPr lang="en-US" sz="2000" i="1" baseline="-25000" dirty="0" smtClean="0">
                <a:sym typeface="Symbol" pitchFamily="18" charset="2"/>
              </a:rPr>
              <a:t>’ </a:t>
            </a:r>
            <a:r>
              <a:rPr lang="en-US" sz="2000" i="1" dirty="0" smtClean="0">
                <a:cs typeface="Arial" pitchFamily="34" charset="0"/>
                <a:sym typeface="Symbol" pitchFamily="18" charset="2"/>
              </a:rPr>
              <a:t>=P</a:t>
            </a:r>
            <a:r>
              <a:rPr lang="en-US" sz="2000" i="1" baseline="-25000" dirty="0" smtClean="0">
                <a:sym typeface="Symbol" pitchFamily="18" charset="2"/>
              </a:rPr>
              <a:t>’</a:t>
            </a:r>
            <a:r>
              <a:rPr lang="en-US" sz="2000" i="1" baseline="-25000" dirty="0" smtClean="0">
                <a:cs typeface="Arial" pitchFamily="34" charset="0"/>
                <a:sym typeface="Symbol" pitchFamily="18" charset="2"/>
              </a:rPr>
              <a:t> </a:t>
            </a:r>
            <a:r>
              <a:rPr lang="en-US" sz="2000" i="1" dirty="0" smtClean="0">
                <a:cs typeface="Arial" pitchFamily="34" charset="0"/>
                <a:sym typeface="Symbol" pitchFamily="18" charset="2"/>
              </a:rPr>
              <a:t>= P</a:t>
            </a:r>
            <a:r>
              <a:rPr lang="en-US" sz="2000" i="1" baseline="30000" dirty="0"/>
              <a:t>1/2</a:t>
            </a:r>
            <a:r>
              <a:rPr lang="en-US" sz="2000" i="1" dirty="0"/>
              <a:t> </a:t>
            </a:r>
            <a:r>
              <a:rPr lang="en-US" sz="2000" dirty="0" smtClean="0">
                <a:cs typeface="Arial" pitchFamily="34" charset="0"/>
                <a:sym typeface="Symbol" pitchFamily="18" charset="2"/>
              </a:rPr>
              <a:t>:  </a:t>
            </a:r>
            <a:r>
              <a:rPr lang="en-US" sz="2000" dirty="0" smtClean="0">
                <a:cs typeface="Arial" pitchFamily="34" charset="0"/>
                <a:sym typeface="Symbol"/>
              </a:rPr>
              <a:t></a:t>
            </a:r>
            <a:r>
              <a:rPr lang="en-US" sz="2000" i="1" dirty="0" smtClean="0"/>
              <a:t> </a:t>
            </a:r>
            <a:r>
              <a:rPr lang="en-US" sz="2000" i="1" dirty="0"/>
              <a:t>= (</a:t>
            </a:r>
            <a:r>
              <a:rPr lang="en-US" sz="2000" i="1" dirty="0" smtClean="0"/>
              <a:t>P)</a:t>
            </a:r>
            <a:r>
              <a:rPr lang="en-US" sz="2000" i="1" baseline="30000" dirty="0" smtClean="0"/>
              <a:t>1/4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  <p:sp>
        <p:nvSpPr>
          <p:cNvPr id="737301" name="Text Box 21"/>
          <p:cNvSpPr txBox="1">
            <a:spLocks noChangeArrowheads="1"/>
          </p:cNvSpPr>
          <p:nvPr/>
        </p:nvSpPr>
        <p:spPr bwMode="auto">
          <a:xfrm>
            <a:off x="550898" y="4145330"/>
            <a:ext cx="3246402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 smtClean="0"/>
              <a:t>P = </a:t>
            </a:r>
            <a:br>
              <a:rPr lang="en-US" sz="2000" i="1" dirty="0" smtClean="0"/>
            </a:br>
            <a:r>
              <a:rPr lang="en-US" sz="2000" i="1" dirty="0" smtClean="0"/>
              <a:t>(photon flux behind wall) /  </a:t>
            </a:r>
            <a:br>
              <a:rPr lang="en-US" sz="2000" i="1" dirty="0" smtClean="0"/>
            </a:br>
            <a:r>
              <a:rPr lang="en-US" sz="2000" i="1" dirty="0" smtClean="0"/>
              <a:t>(flux before wall) / </a:t>
            </a:r>
            <a:br>
              <a:rPr lang="en-US" sz="2000" i="1" dirty="0" smtClean="0"/>
            </a:br>
            <a:r>
              <a:rPr lang="en-US" sz="2000" i="1" dirty="0" smtClean="0"/>
              <a:t>(power built-up in cavity </a:t>
            </a:r>
            <a:br>
              <a:rPr lang="en-US" sz="2000" i="1" dirty="0" smtClean="0"/>
            </a:br>
            <a:r>
              <a:rPr lang="en-US" sz="2000" i="1" dirty="0" smtClean="0"/>
              <a:t>behind wall)</a:t>
            </a:r>
            <a:endParaRPr lang="en-US" sz="2000" i="1" dirty="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734050" y="1401097"/>
            <a:ext cx="761366" cy="6896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611966" y="1406017"/>
            <a:ext cx="761366" cy="6896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5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</a:t>
            </a:r>
            <a:r>
              <a:rPr lang="en-US" dirty="0" smtClean="0"/>
              <a:t>detector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Transition Edge Sensor (TES)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8" y="1493949"/>
            <a:ext cx="5847008" cy="316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6624" y="4816697"/>
            <a:ext cx="6640513" cy="181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Very high quantum efficiency, also at 1064 nm.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Very low noise.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Difficult to operate around 100 </a:t>
            </a:r>
            <a:r>
              <a:rPr lang="en-US" dirty="0" err="1" smtClean="0"/>
              <a:t>mK.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ALPS-II essentials: detector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Refrigerator: ADR </a:t>
            </a:r>
            <a:br>
              <a:rPr lang="en-US" smtClean="0"/>
            </a:br>
            <a:r>
              <a:rPr lang="en-US" smtClean="0"/>
              <a:t>(Adiabatic </a:t>
            </a:r>
            <a:br>
              <a:rPr lang="en-US" smtClean="0"/>
            </a:br>
            <a:r>
              <a:rPr lang="en-US" smtClean="0"/>
              <a:t>Demagnetisation </a:t>
            </a:r>
            <a:br>
              <a:rPr lang="en-US" smtClean="0"/>
            </a:br>
            <a:r>
              <a:rPr lang="en-US" smtClean="0"/>
              <a:t>Refrigerator)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Sensors from NIST and AIST</a:t>
            </a:r>
            <a:endParaRPr lang="en-US"/>
          </a:p>
        </p:txBody>
      </p:sp>
      <p:pic>
        <p:nvPicPr>
          <p:cNvPr id="4098" name="Picture 2" descr="C:\Users\lindner\Desktop\SAM_8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6" y="4226523"/>
            <a:ext cx="3490175" cy="23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55" y="1543173"/>
            <a:ext cx="3078051" cy="204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24" y="1543173"/>
            <a:ext cx="2742016" cy="204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5109" y="2958796"/>
            <a:ext cx="1607607" cy="414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5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ALPS-II essentials: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54" y="5318983"/>
            <a:ext cx="8520113" cy="657650"/>
          </a:xfrm>
        </p:spPr>
        <p:txBody>
          <a:bodyPr/>
          <a:lstStyle/>
          <a:p>
            <a:r>
              <a:rPr lang="en-US" smtClean="0"/>
              <a:t>Challenge: </a:t>
            </a:r>
            <a:br>
              <a:rPr lang="en-US" smtClean="0"/>
            </a:br>
            <a:r>
              <a:rPr lang="en-US" smtClean="0"/>
              <a:t>develop (cheap) straigthening procedure for HERA dipole magnets!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6873" y="2662557"/>
            <a:ext cx="1731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A5EB"/>
                </a:solidFill>
              </a:rPr>
              <a:t>HERA dipoles are competitive with LHC dipoles, if one could get them straight!</a:t>
            </a:r>
            <a:endParaRPr lang="en-US" sz="2000">
              <a:solidFill>
                <a:srgbClr val="00A5EB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86055"/>
              </p:ext>
            </p:extLst>
          </p:nvPr>
        </p:nvGraphicFramePr>
        <p:xfrm>
          <a:off x="400734" y="2392689"/>
          <a:ext cx="6330080" cy="273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080"/>
                <a:gridCol w="1016000"/>
                <a:gridCol w="1016000"/>
                <a:gridCol w="1091380"/>
                <a:gridCol w="940620"/>
                <a:gridCol w="1016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Eff. dipole</a:t>
                      </a:r>
                      <a:r>
                        <a:rPr lang="en-US" baseline="0" noProof="0" dirty="0" smtClean="0"/>
                        <a:t> a</a:t>
                      </a:r>
                      <a:r>
                        <a:rPr lang="en-US" noProof="0" dirty="0" smtClean="0"/>
                        <a:t>perture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Max.</a:t>
                      </a:r>
                      <a:r>
                        <a:rPr lang="en-US" baseline="0" noProof="0" dirty="0" smtClean="0"/>
                        <a:t>  # of </a:t>
                      </a:r>
                      <a:r>
                        <a:rPr lang="en-US" noProof="0" dirty="0" smtClean="0"/>
                        <a:t>dipoles</a:t>
                      </a:r>
                      <a:endParaRPr lang="en-US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B·L (Tm)</a:t>
                      </a:r>
                      <a:endParaRPr lang="en-US" noProof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HERA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LHC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HERA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LHC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35 mm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(HERA)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2·4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187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40 mm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(LHC)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2·6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2·4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281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514</a:t>
                      </a:r>
                      <a:endParaRPr lang="en-US" noProof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50 mm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(HERA almost straight)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smtClean="0"/>
                        <a:t>2·10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468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55 mm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(HERA straight)</a:t>
                      </a:r>
                      <a:endParaRPr lang="en-US" sz="14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2·12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smtClean="0"/>
                        <a:t>562</a:t>
                      </a:r>
                      <a:endParaRPr lang="en-US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4671" y="865445"/>
            <a:ext cx="8696146" cy="127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mtClean="0"/>
              <a:t>The aperture of the magnets determines the lenghts of the optical cavities:</a:t>
            </a:r>
          </a:p>
          <a:p>
            <a:r>
              <a:rPr lang="en-US" smtClean="0"/>
              <a:t>The laser beam diverges and clipping is to be avoided to not spoil the power built-up in the cavities.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magnets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942768"/>
            <a:ext cx="7005917" cy="539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9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magnets</a:t>
            </a:r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6" y="837127"/>
            <a:ext cx="7241210" cy="539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1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magnets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940158"/>
            <a:ext cx="6967470" cy="536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5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ALPS-II essentials: 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test of the procedure was already a full success!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Presently the straightening procedure is being revised and improved.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" y="1419645"/>
            <a:ext cx="5009882" cy="404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ALPS-II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longer run one could strive for an “ALPS-III”:</a:t>
            </a:r>
          </a:p>
          <a:p>
            <a:pPr lvl="1"/>
            <a:r>
              <a:rPr lang="en-US" dirty="0" smtClean="0"/>
              <a:t>New dipoles based on developments for LHC energy upgrade:</a:t>
            </a:r>
            <a:br>
              <a:rPr lang="en-US" dirty="0" smtClean="0"/>
            </a:br>
            <a:r>
              <a:rPr lang="en-US" dirty="0" smtClean="0"/>
              <a:t>B = 13T, aperture 100 mm: gain in B·L by a factor of about 10.</a:t>
            </a:r>
          </a:p>
          <a:p>
            <a:pPr lvl="1"/>
            <a:r>
              <a:rPr lang="en-US" dirty="0" smtClean="0"/>
              <a:t>Increasing the </a:t>
            </a:r>
            <a:r>
              <a:rPr lang="en-US" dirty="0" err="1" smtClean="0"/>
              <a:t>cw</a:t>
            </a:r>
            <a:r>
              <a:rPr lang="en-US" dirty="0" smtClean="0"/>
              <a:t> laser power to a few MW.</a:t>
            </a:r>
          </a:p>
          <a:p>
            <a:pPr lvl="1"/>
            <a:r>
              <a:rPr lang="en-US" dirty="0" smtClean="0"/>
              <a:t>Reach for ALP couplings down to 10</a:t>
            </a:r>
            <a:r>
              <a:rPr lang="en-US" baseline="30000" dirty="0" smtClean="0"/>
              <a:t>-12</a:t>
            </a:r>
            <a:r>
              <a:rPr lang="en-US" dirty="0" smtClean="0"/>
              <a:t> GeV</a:t>
            </a:r>
            <a:r>
              <a:rPr lang="en-US" baseline="30000" dirty="0" smtClean="0"/>
              <a:t>-1</a:t>
            </a:r>
            <a:r>
              <a:rPr lang="en-US" dirty="0" smtClean="0"/>
              <a:t>!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However, only light ALPs with masses below 0.1 </a:t>
            </a:r>
            <a:r>
              <a:rPr lang="en-US" dirty="0" err="1" smtClean="0"/>
              <a:t>meV</a:t>
            </a:r>
            <a:r>
              <a:rPr lang="en-US" dirty="0" smtClean="0"/>
              <a:t> could be searched for!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40761" y="3458488"/>
            <a:ext cx="6489429" cy="1098521"/>
            <a:chOff x="567" y="3203"/>
            <a:chExt cx="4672" cy="59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67" y="3203"/>
              <a:ext cx="4672" cy="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" y="3371"/>
              <a:ext cx="182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" y="3290"/>
              <a:ext cx="1308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54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3259</Words>
  <Application>Microsoft Office PowerPoint</Application>
  <PresentationFormat>On-screen Show (4:3)</PresentationFormat>
  <Paragraphs>886</Paragraphs>
  <Slides>109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20" baseType="lpstr">
      <vt:lpstr>Arial</vt:lpstr>
      <vt:lpstr>Times New Roman</vt:lpstr>
      <vt:lpstr>Tahoma</vt:lpstr>
      <vt:lpstr>MS Mincho</vt:lpstr>
      <vt:lpstr>Aharoni</vt:lpstr>
      <vt:lpstr>Symbol</vt:lpstr>
      <vt:lpstr>Times</vt:lpstr>
      <vt:lpstr>Wingdings</vt:lpstr>
      <vt:lpstr>Arial Black</vt:lpstr>
      <vt:lpstr>Cambria Math</vt:lpstr>
      <vt:lpstr>2_DESY_Vortrag_3-1</vt:lpstr>
      <vt:lpstr>PowerPoint Presentation</vt:lpstr>
      <vt:lpstr>Outline</vt:lpstr>
      <vt:lpstr>Physics beyond the standard model</vt:lpstr>
      <vt:lpstr>There is physics beyond the SM</vt:lpstr>
      <vt:lpstr>There is physics beyond the SM</vt:lpstr>
      <vt:lpstr>There is physics beyond the SM</vt:lpstr>
      <vt:lpstr>There might be physics beyond the SM</vt:lpstr>
      <vt:lpstr>There might be physics beyond the SM</vt:lpstr>
      <vt:lpstr>There might be physics beyond the SM</vt:lpstr>
      <vt:lpstr>There might be physics beyond the SM</vt:lpstr>
      <vt:lpstr>Physics beyond the standard model</vt:lpstr>
      <vt:lpstr>Outline</vt:lpstr>
      <vt:lpstr>Keys to beyond SM physics</vt:lpstr>
      <vt:lpstr>Supersymmetry</vt:lpstr>
      <vt:lpstr>Supersymmetry at the end of 2012</vt:lpstr>
      <vt:lpstr>Supersymmetry at the end of 2012</vt:lpstr>
      <vt:lpstr>Supersymmetry at the end of 2012</vt:lpstr>
      <vt:lpstr>SM extension: µeV or/and TeV?</vt:lpstr>
      <vt:lpstr>Introducing the axion</vt:lpstr>
      <vt:lpstr>Introducing the axion</vt:lpstr>
      <vt:lpstr>Introducing the axion</vt:lpstr>
      <vt:lpstr>Properties of the axion</vt:lpstr>
      <vt:lpstr>Properties of the axion</vt:lpstr>
      <vt:lpstr>Axions are perfect cold DM candidates</vt:lpstr>
      <vt:lpstr>Properties of the axion</vt:lpstr>
      <vt:lpstr>Properties of the axion</vt:lpstr>
      <vt:lpstr>Axions at the end of 2012</vt:lpstr>
      <vt:lpstr>Sakurai prize 2013: H. Quinn &amp; R. Peccei</vt:lpstr>
      <vt:lpstr>More general: WISPy particles</vt:lpstr>
      <vt:lpstr>Such WISPs are expected by theory</vt:lpstr>
      <vt:lpstr>ALPs and cosmic TeV photons</vt:lpstr>
      <vt:lpstr>ALPs and cosmic TeV photons</vt:lpstr>
      <vt:lpstr>ALPs and cosmic TeV photons</vt:lpstr>
      <vt:lpstr>The big picture: ALPs</vt:lpstr>
      <vt:lpstr>The big picture: ALPs</vt:lpstr>
      <vt:lpstr>The big picture: ALPs</vt:lpstr>
      <vt:lpstr>The big picture: ALPs</vt:lpstr>
      <vt:lpstr>The big picture: hidden photons</vt:lpstr>
      <vt:lpstr>Unexplained physics phenomena</vt:lpstr>
      <vt:lpstr>Unexplained physics phenomena</vt:lpstr>
      <vt:lpstr>Outline</vt:lpstr>
      <vt:lpstr>Directly looking for WISPs</vt:lpstr>
      <vt:lpstr>Basics of WISP experiments (I)</vt:lpstr>
      <vt:lpstr>Basics of WISP experiments (II)</vt:lpstr>
      <vt:lpstr>Three kinds of WISP searches</vt:lpstr>
      <vt:lpstr>Three kinds of WISP searches</vt:lpstr>
      <vt:lpstr>Three kinds of WISP searches</vt:lpstr>
      <vt:lpstr>Three kinds of WISP searches</vt:lpstr>
      <vt:lpstr>Three kinds of WISP searches</vt:lpstr>
      <vt:lpstr>Three kinds of WISP searches</vt:lpstr>
      <vt:lpstr>Three kinds of WISP searches</vt:lpstr>
      <vt:lpstr>Three kinds of WISP searches</vt:lpstr>
      <vt:lpstr>WISP experiments worldwide</vt:lpstr>
      <vt:lpstr>WISP experiments worldwide</vt:lpstr>
      <vt:lpstr>ALPS @ DESY in Hamburg</vt:lpstr>
      <vt:lpstr>ALPS-I at DESY in Hamburg</vt:lpstr>
      <vt:lpstr>ALPS-I results</vt:lpstr>
      <vt:lpstr>Prospects for  ALPS-II @ DESY</vt:lpstr>
      <vt:lpstr>The ALPS-II reach</vt:lpstr>
      <vt:lpstr>ALPS-II essentials: laser &amp; optics</vt:lpstr>
      <vt:lpstr>ALPS-II essentials: laser &amp; optics</vt:lpstr>
      <vt:lpstr>ALPS-II essentials: laser &amp; optics</vt:lpstr>
      <vt:lpstr>ALPS-II will be realized in stages</vt:lpstr>
      <vt:lpstr>ALPS-II will be realized in stages</vt:lpstr>
      <vt:lpstr>ALPS-II schedule (rough)</vt:lpstr>
      <vt:lpstr>Sketch of the ALPS-II sensitivity</vt:lpstr>
      <vt:lpstr>The ALPS-II collaboration</vt:lpstr>
      <vt:lpstr>The ALPS-II collaboration</vt:lpstr>
      <vt:lpstr>More on ALPS-II</vt:lpstr>
      <vt:lpstr>Helioscopes</vt:lpstr>
      <vt:lpstr>CAST: the dominating helioscope</vt:lpstr>
      <vt:lpstr>CAST: the dominating helioscope</vt:lpstr>
      <vt:lpstr>More on CAST</vt:lpstr>
      <vt:lpstr>IAXO proposal</vt:lpstr>
      <vt:lpstr>IAXO proposal</vt:lpstr>
      <vt:lpstr>IAXO proposal</vt:lpstr>
      <vt:lpstr>Haloscopes</vt:lpstr>
      <vt:lpstr>Searches for WISPy cold dark matter</vt:lpstr>
      <vt:lpstr>ADMX</vt:lpstr>
      <vt:lpstr>New possibilities by combining forces</vt:lpstr>
      <vt:lpstr>A new way of broadband DM seaches?</vt:lpstr>
      <vt:lpstr>A new way of broadband DM seaches?</vt:lpstr>
      <vt:lpstr>Outline</vt:lpstr>
      <vt:lpstr>International activities</vt:lpstr>
      <vt:lpstr>Activities (selected) in the US</vt:lpstr>
      <vt:lpstr>“Patras” workshop series </vt:lpstr>
      <vt:lpstr>Keys to beyond SM physics</vt:lpstr>
      <vt:lpstr>Summary</vt:lpstr>
      <vt:lpstr>Backup slides</vt:lpstr>
      <vt:lpstr>ALPs in LSW experiments </vt:lpstr>
      <vt:lpstr>Hidden photons in LSW experiments </vt:lpstr>
      <vt:lpstr>ALPS-II essentials: detector</vt:lpstr>
      <vt:lpstr>ALPS-II essentials: detector</vt:lpstr>
      <vt:lpstr>ALPS-II essentials: magnets</vt:lpstr>
      <vt:lpstr>ALPS-II essentials: magnets</vt:lpstr>
      <vt:lpstr>ALPS-II essentials: magnets</vt:lpstr>
      <vt:lpstr>ALPS-II essentials: magnets</vt:lpstr>
      <vt:lpstr>ALPS-II essentials: magnets</vt:lpstr>
      <vt:lpstr>Beyond ALPS-II</vt:lpstr>
      <vt:lpstr>Beyond ALPS-II</vt:lpstr>
      <vt:lpstr>TSHIPS</vt:lpstr>
      <vt:lpstr>TSHIPS-I potential</vt:lpstr>
      <vt:lpstr>TSHIPS-I status</vt:lpstr>
      <vt:lpstr>Exploit the possibilties of other magnets</vt:lpstr>
      <vt:lpstr>Options with Tore Supra</vt:lpstr>
      <vt:lpstr>PowerPoint Presentation</vt:lpstr>
      <vt:lpstr>WI(S)P searches at LHC</vt:lpstr>
      <vt:lpstr>Input to the discussion on the future European strategy on particle physics:</vt:lpstr>
      <vt:lpstr>A new way of broadband DM seaches?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Lindner, Axel</cp:lastModifiedBy>
  <cp:revision>1223</cp:revision>
  <cp:lastPrinted>2011-10-16T09:20:35Z</cp:lastPrinted>
  <dcterms:created xsi:type="dcterms:W3CDTF">2008-04-14T12:45:38Z</dcterms:created>
  <dcterms:modified xsi:type="dcterms:W3CDTF">2013-03-06T15:06:18Z</dcterms:modified>
</cp:coreProperties>
</file>